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1984C-F5BE-4023-BDD4-AC8561CAD3E6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A842E-F95A-43F9-A328-33F27EB1E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1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2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1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2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1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6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7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792F-EED5-471E-ACCA-4604A89AB87F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1F8A-1C15-4725-AAE9-BCFEA1C1D3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9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496944" cy="720079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Benefits of YOHHLNet membership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4608512"/>
          </a:xfrm>
        </p:spPr>
        <p:txBody>
          <a:bodyPr>
            <a:normAutofit fontScale="25000" lnSpcReduction="20000"/>
          </a:bodyPr>
          <a:lstStyle/>
          <a:p>
            <a:endParaRPr lang="en-GB" sz="1200" b="1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b="1" dirty="0" smtClean="0">
                <a:solidFill>
                  <a:schemeClr val="tx1"/>
                </a:solidFill>
              </a:rPr>
              <a:t>Better </a:t>
            </a:r>
            <a:r>
              <a:rPr lang="en-GB" sz="5600" b="1" dirty="0">
                <a:solidFill>
                  <a:schemeClr val="tx1"/>
                </a:solidFill>
              </a:rPr>
              <a:t>quality Library and Knowledge Services </a:t>
            </a:r>
            <a:r>
              <a:rPr lang="en-GB" sz="5600" dirty="0">
                <a:solidFill>
                  <a:schemeClr val="tx1"/>
                </a:solidFill>
              </a:rPr>
              <a:t>(LKS) through the ongoing sharing of best practice across the region </a:t>
            </a:r>
            <a:r>
              <a:rPr lang="en-GB" sz="5600" dirty="0" smtClean="0">
                <a:solidFill>
                  <a:schemeClr val="tx1"/>
                </a:solidFill>
              </a:rPr>
              <a:t>and </a:t>
            </a:r>
            <a:r>
              <a:rPr lang="en-GB" sz="5600" dirty="0">
                <a:solidFill>
                  <a:schemeClr val="tx1"/>
                </a:solidFill>
              </a:rPr>
              <a:t>a shared strategic outlook facilitated by networking events, </a:t>
            </a:r>
            <a:r>
              <a:rPr lang="en-GB" sz="5600" dirty="0" smtClean="0">
                <a:solidFill>
                  <a:schemeClr val="tx1"/>
                </a:solidFill>
              </a:rPr>
              <a:t>regional mailing lists and above all the expertise and enthusiasm of all staff across the region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Enhanced access to quality resources </a:t>
            </a:r>
            <a:r>
              <a:rPr lang="en-GB" sz="5600" dirty="0">
                <a:solidFill>
                  <a:schemeClr val="tx1"/>
                </a:solidFill>
              </a:rPr>
              <a:t>through collaborative purchasing, </a:t>
            </a:r>
            <a:r>
              <a:rPr lang="en-GB" sz="5600" dirty="0" smtClean="0">
                <a:solidFill>
                  <a:schemeClr val="tx1"/>
                </a:solidFill>
              </a:rPr>
              <a:t>for example topping up the OUP e-handbook collection, and joining up with services in LIHNN and HLN, e.g. MA Healthcare Offer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Increased sector and cross-sector engagement </a:t>
            </a:r>
            <a:r>
              <a:rPr lang="en-GB" sz="5600" dirty="0">
                <a:solidFill>
                  <a:schemeClr val="tx1"/>
                </a:solidFill>
              </a:rPr>
              <a:t>through access to professional updates and sector </a:t>
            </a:r>
            <a:r>
              <a:rPr lang="en-GB" sz="5600" dirty="0" smtClean="0">
                <a:solidFill>
                  <a:schemeClr val="tx1"/>
                </a:solidFill>
              </a:rPr>
              <a:t>communications, opportunities for joined up events with LIHNN and HLN, e.g. Mental Health Group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More engaged staff </a:t>
            </a:r>
            <a:r>
              <a:rPr lang="en-GB" sz="5600" dirty="0">
                <a:solidFill>
                  <a:schemeClr val="tx1"/>
                </a:solidFill>
              </a:rPr>
              <a:t>through the sharing of information with peers and strengthening of networks, including special interest groups and communities of practice </a:t>
            </a:r>
            <a:r>
              <a:rPr lang="en-GB" sz="5600" dirty="0" smtClean="0">
                <a:solidFill>
                  <a:schemeClr val="tx1"/>
                </a:solidFill>
              </a:rPr>
              <a:t/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dirty="0" smtClean="0">
                <a:solidFill>
                  <a:schemeClr val="tx1"/>
                </a:solidFill>
              </a:rPr>
              <a:t> </a:t>
            </a:r>
            <a:r>
              <a:rPr lang="en-GB" sz="5600" b="1" dirty="0">
                <a:solidFill>
                  <a:schemeClr val="tx1"/>
                </a:solidFill>
              </a:rPr>
              <a:t>Improved staff skills </a:t>
            </a:r>
            <a:r>
              <a:rPr lang="en-GB" sz="5600" dirty="0">
                <a:solidFill>
                  <a:schemeClr val="tx1"/>
                </a:solidFill>
              </a:rPr>
              <a:t>enabled through a wide range of free at the point of access specialist CPD opportunities including training courses, online development, coaching, mentoring and access to a free staff </a:t>
            </a:r>
            <a:r>
              <a:rPr lang="en-GB" sz="5600" dirty="0" smtClean="0">
                <a:solidFill>
                  <a:schemeClr val="tx1"/>
                </a:solidFill>
              </a:rPr>
              <a:t>library book collection. </a:t>
            </a:r>
            <a:br>
              <a:rPr lang="en-GB" sz="5600" dirty="0" smtClean="0">
                <a:solidFill>
                  <a:schemeClr val="tx1"/>
                </a:solidFill>
              </a:rPr>
            </a:br>
            <a:endParaRPr lang="en-GB" sz="56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GB" sz="5600" b="1" dirty="0" smtClean="0">
                <a:solidFill>
                  <a:schemeClr val="tx1"/>
                </a:solidFill>
              </a:rPr>
              <a:t>Professional development </a:t>
            </a:r>
            <a:r>
              <a:rPr lang="en-GB" sz="5600" b="1" dirty="0">
                <a:solidFill>
                  <a:schemeClr val="tx1"/>
                </a:solidFill>
              </a:rPr>
              <a:t>of </a:t>
            </a:r>
            <a:r>
              <a:rPr lang="en-GB" sz="5600" b="1" dirty="0" smtClean="0">
                <a:solidFill>
                  <a:schemeClr val="tx1"/>
                </a:solidFill>
              </a:rPr>
              <a:t>all staff </a:t>
            </a:r>
            <a:r>
              <a:rPr lang="en-GB" sz="5600" dirty="0" smtClean="0">
                <a:solidFill>
                  <a:schemeClr val="tx1"/>
                </a:solidFill>
              </a:rPr>
              <a:t>by providing support for professional </a:t>
            </a:r>
            <a:r>
              <a:rPr lang="en-GB" sz="5600" dirty="0">
                <a:solidFill>
                  <a:schemeClr val="tx1"/>
                </a:solidFill>
              </a:rPr>
              <a:t>development including funding attendance at </a:t>
            </a:r>
            <a:r>
              <a:rPr lang="en-GB" sz="5600" dirty="0" smtClean="0">
                <a:solidFill>
                  <a:schemeClr val="tx1"/>
                </a:solidFill>
              </a:rPr>
              <a:t>conference, opportunities for cross-service coaching and mentoring and encouragement of presenting and writing for publication opportunities</a:t>
            </a:r>
            <a:endParaRPr lang="en-GB" sz="4300" b="1" dirty="0" smtClean="0">
              <a:solidFill>
                <a:schemeClr val="tx1"/>
              </a:solidFill>
            </a:endParaRPr>
          </a:p>
          <a:p>
            <a:pPr algn="r"/>
            <a:r>
              <a:rPr lang="en-GB" sz="4000" b="1" dirty="0" smtClean="0">
                <a:solidFill>
                  <a:schemeClr val="tx1"/>
                </a:solidFill>
              </a:rPr>
              <a:t>(With thanks to LIHNN and CILIP)</a:t>
            </a:r>
            <a:endParaRPr lang="en-GB" sz="4000" b="1" dirty="0">
              <a:solidFill>
                <a:schemeClr val="tx1"/>
              </a:solidFill>
            </a:endParaRPr>
          </a:p>
          <a:p>
            <a:endParaRPr lang="en-GB" sz="9600" b="1" dirty="0" smtClean="0">
              <a:solidFill>
                <a:schemeClr val="tx1"/>
              </a:solidFill>
            </a:endParaRPr>
          </a:p>
          <a:p>
            <a:r>
              <a:rPr lang="en-GB" sz="9600" b="1" dirty="0" smtClean="0">
                <a:solidFill>
                  <a:schemeClr val="tx1"/>
                </a:solidFill>
              </a:rPr>
              <a:t>#YOHHLNET</a:t>
            </a:r>
            <a:endParaRPr lang="en-GB" sz="96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259228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Benefits of YOHHLNet membership</vt:lpstr>
    </vt:vector>
  </TitlesOfParts>
  <Company>Doncaster &amp; Bassetlaw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Sampson</dc:creator>
  <cp:lastModifiedBy>Janet Sampson</cp:lastModifiedBy>
  <cp:revision>20</cp:revision>
  <dcterms:created xsi:type="dcterms:W3CDTF">2016-12-02T15:58:29Z</dcterms:created>
  <dcterms:modified xsi:type="dcterms:W3CDTF">2018-10-19T13:55:02Z</dcterms:modified>
</cp:coreProperties>
</file>