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4" r:id="rId4"/>
    <p:sldId id="265" r:id="rId5"/>
    <p:sldId id="263" r:id="rId6"/>
    <p:sldId id="261" r:id="rId7"/>
    <p:sldId id="258" r:id="rId8"/>
    <p:sldId id="259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383" autoAdjust="0"/>
  </p:normalViewPr>
  <p:slideViewPr>
    <p:cSldViewPr>
      <p:cViewPr>
        <p:scale>
          <a:sx n="76" d="100"/>
          <a:sy n="76" d="100"/>
        </p:scale>
        <p:origin x="-98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1984C-F5BE-4023-BDD4-AC8561CAD3E6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A842E-F95A-43F9-A328-33F27EB1E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31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842E-F95A-43F9-A328-33F27EB1E98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6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842E-F95A-43F9-A328-33F27EB1E98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0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842E-F95A-43F9-A328-33F27EB1E98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99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792F-EED5-471E-ACCA-4604A89AB87F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F8A-1C15-4725-AAE9-BCFEA1C1D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44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792F-EED5-471E-ACCA-4604A89AB87F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F8A-1C15-4725-AAE9-BCFEA1C1D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792F-EED5-471E-ACCA-4604A89AB87F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F8A-1C15-4725-AAE9-BCFEA1C1D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0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792F-EED5-471E-ACCA-4604A89AB87F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F8A-1C15-4725-AAE9-BCFEA1C1D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62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792F-EED5-471E-ACCA-4604A89AB87F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F8A-1C15-4725-AAE9-BCFEA1C1D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792F-EED5-471E-ACCA-4604A89AB87F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F8A-1C15-4725-AAE9-BCFEA1C1D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11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792F-EED5-471E-ACCA-4604A89AB87F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F8A-1C15-4725-AAE9-BCFEA1C1D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2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792F-EED5-471E-ACCA-4604A89AB87F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F8A-1C15-4725-AAE9-BCFEA1C1D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1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792F-EED5-471E-ACCA-4604A89AB87F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F8A-1C15-4725-AAE9-BCFEA1C1D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16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792F-EED5-471E-ACCA-4604A89AB87F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F8A-1C15-4725-AAE9-BCFEA1C1D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792F-EED5-471E-ACCA-4604A89AB87F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F8A-1C15-4725-AAE9-BCFEA1C1D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87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792F-EED5-471E-ACCA-4604A89AB87F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E1F8A-1C15-4725-AAE9-BCFEA1C1D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9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anet.sampson@dbh.nhs.uk" TargetMode="External"/><Relationship Id="rId2" Type="http://schemas.openxmlformats.org/officeDocument/2006/relationships/hyperlink" Target="mailto:yohhlnet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mailto:helen.rotherforth@midyorks.nhs.uk" TargetMode="External"/><Relationship Id="rId4" Type="http://schemas.openxmlformats.org/officeDocument/2006/relationships/hyperlink" Target="mailto:rebecca.williams@bdct.nhs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esources.lihnn.nhs.uk/wiki/Yorkshire_and_Humber_LKS.MainPage.ash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lihnn.nhs.uk/wiki/Yorkshire_and_Humber_LKS.MainPage.ashx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96944" cy="1440159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YOHHLNet Annual Meeting,</a:t>
            </a:r>
            <a:br>
              <a:rPr lang="en-GB" sz="2400" b="1" dirty="0" smtClean="0"/>
            </a:br>
            <a:r>
              <a:rPr lang="en-GB" sz="2400" b="1" dirty="0" smtClean="0"/>
              <a:t>Tuesday 13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June 2017</a:t>
            </a:r>
            <a:br>
              <a:rPr lang="en-GB" sz="2400" b="1" dirty="0" smtClean="0"/>
            </a:br>
            <a:r>
              <a:rPr lang="en-GB" sz="2400" b="1" dirty="0" smtClean="0"/>
              <a:t>Room </a:t>
            </a:r>
            <a:r>
              <a:rPr lang="en-GB" sz="2000" b="1" dirty="0" smtClean="0"/>
              <a:t>2.14</a:t>
            </a:r>
            <a:r>
              <a:rPr lang="en-GB" sz="2000" b="1" dirty="0"/>
              <a:t>, HEYH Building, Willow Terrace Road, Leeds</a:t>
            </a:r>
            <a:br>
              <a:rPr lang="en-GB" sz="20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GB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8496944" cy="4248472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en-GB" sz="1200" b="1" dirty="0" smtClean="0">
              <a:solidFill>
                <a:schemeClr val="tx1"/>
              </a:solidFill>
            </a:endParaRPr>
          </a:p>
          <a:p>
            <a:pPr algn="l"/>
            <a:r>
              <a:rPr lang="en-GB" sz="2900" b="1" dirty="0" smtClean="0">
                <a:solidFill>
                  <a:schemeClr val="tx1"/>
                </a:solidFill>
              </a:rPr>
              <a:t>Programme:</a:t>
            </a:r>
          </a:p>
          <a:p>
            <a:pPr algn="l"/>
            <a:r>
              <a:rPr lang="en-GB" sz="2900" dirty="0">
                <a:solidFill>
                  <a:schemeClr val="tx1"/>
                </a:solidFill>
              </a:rPr>
              <a:t>10.00 – 10.20, Registration &amp; refreshments</a:t>
            </a:r>
          </a:p>
          <a:p>
            <a:pPr algn="l"/>
            <a:r>
              <a:rPr lang="en-GB" sz="2900" dirty="0">
                <a:solidFill>
                  <a:schemeClr val="tx1"/>
                </a:solidFill>
              </a:rPr>
              <a:t>                          Welcome &amp; Apologies – Janet Sampson, YOHHLNet Chair</a:t>
            </a:r>
          </a:p>
          <a:p>
            <a:pPr algn="l"/>
            <a:r>
              <a:rPr lang="en-GB" sz="2900" dirty="0">
                <a:solidFill>
                  <a:schemeClr val="tx1"/>
                </a:solidFill>
              </a:rPr>
              <a:t>10.20 – 10.35 YOHHLNet Annual Accounts– Helen Rotherforth, YOHHLNet Treasurer</a:t>
            </a:r>
          </a:p>
          <a:p>
            <a:pPr algn="l"/>
            <a:r>
              <a:rPr lang="en-GB" sz="2900" dirty="0">
                <a:solidFill>
                  <a:schemeClr val="tx1"/>
                </a:solidFill>
              </a:rPr>
              <a:t>10.35 – 10.45, YOHHLNet CPD Annual Report – Helen Barlow, YOHHLNet   Co-CPD  Co-ordinator</a:t>
            </a:r>
          </a:p>
          <a:p>
            <a:pPr algn="l"/>
            <a:r>
              <a:rPr lang="en-GB" sz="2900" dirty="0">
                <a:solidFill>
                  <a:schemeClr val="tx1"/>
                </a:solidFill>
              </a:rPr>
              <a:t>10.45 – 11.00, YOHHLNet Annual Report – Janet Sampson, YOHHLNet Chair</a:t>
            </a:r>
          </a:p>
          <a:p>
            <a:pPr algn="l"/>
            <a:r>
              <a:rPr lang="en-GB" sz="2900" dirty="0">
                <a:solidFill>
                  <a:schemeClr val="tx1"/>
                </a:solidFill>
              </a:rPr>
              <a:t>	            Adoption of the Reports and Accounts	</a:t>
            </a:r>
          </a:p>
          <a:p>
            <a:pPr algn="l"/>
            <a:r>
              <a:rPr lang="en-GB" sz="2900" dirty="0">
                <a:solidFill>
                  <a:schemeClr val="tx1"/>
                </a:solidFill>
              </a:rPr>
              <a:t>11.00 – 11.20, CILIP Yorkshire and the Humber – Samantha Goldsmith, CILIP Y&amp;H Chair</a:t>
            </a:r>
          </a:p>
          <a:p>
            <a:pPr algn="l"/>
            <a:r>
              <a:rPr lang="en-GB" sz="2900" dirty="0">
                <a:solidFill>
                  <a:schemeClr val="tx1"/>
                </a:solidFill>
              </a:rPr>
              <a:t>	- The work/activities of CILIP Yorkshire and the Humber</a:t>
            </a:r>
          </a:p>
          <a:p>
            <a:pPr algn="l"/>
            <a:r>
              <a:rPr lang="en-GB" sz="2900" dirty="0">
                <a:solidFill>
                  <a:schemeClr val="tx1"/>
                </a:solidFill>
              </a:rPr>
              <a:t>11.20- 11.40, #AMillionDecisions – Sarah Hennessy, CILIP HLG Chair and Project Team Member</a:t>
            </a:r>
          </a:p>
          <a:p>
            <a:pPr algn="l"/>
            <a:r>
              <a:rPr lang="en-GB" sz="2900" dirty="0">
                <a:solidFill>
                  <a:schemeClr val="tx1"/>
                </a:solidFill>
              </a:rPr>
              <a:t>	- An update on the campaign so far</a:t>
            </a:r>
          </a:p>
          <a:p>
            <a:pPr algn="l"/>
            <a:r>
              <a:rPr lang="en-GB" sz="2900" dirty="0">
                <a:solidFill>
                  <a:schemeClr val="tx1"/>
                </a:solidFill>
              </a:rPr>
              <a:t>11.40 – 11.55, Questions, discussions </a:t>
            </a:r>
          </a:p>
          <a:p>
            <a:pPr algn="l"/>
            <a:r>
              <a:rPr lang="en-GB" sz="2900" dirty="0">
                <a:solidFill>
                  <a:schemeClr val="tx1"/>
                </a:solidFill>
              </a:rPr>
              <a:t>11.55 – 12.00, Closing remarks – Janet Sampson, YOHHLNet Chair</a:t>
            </a:r>
          </a:p>
          <a:p>
            <a:pPr algn="l"/>
            <a:r>
              <a:rPr lang="en-GB" sz="2900" dirty="0">
                <a:solidFill>
                  <a:schemeClr val="tx1"/>
                </a:solidFill>
              </a:rPr>
              <a:t>12.00 – 13.00, Buffet lunch and networking</a:t>
            </a:r>
          </a:p>
          <a:p>
            <a:pPr algn="l"/>
            <a:endParaRPr lang="en-GB" sz="1200" b="1" dirty="0">
              <a:solidFill>
                <a:schemeClr val="tx1"/>
              </a:solidFill>
            </a:endParaRPr>
          </a:p>
          <a:p>
            <a:endParaRPr lang="en-GB" sz="2800" b="1" dirty="0" smtClean="0">
              <a:solidFill>
                <a:schemeClr val="tx1"/>
              </a:solidFill>
            </a:endParaRPr>
          </a:p>
          <a:p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259228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7"/>
            <a:ext cx="8496944" cy="72007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How to Contact Us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496944" cy="4392488"/>
          </a:xfrm>
        </p:spPr>
        <p:txBody>
          <a:bodyPr>
            <a:norm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You can contact members of the YOHHLNet 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by contacting any member of the Committee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	- contact details will be on the wiki shortly and we will re-circulate by the </a:t>
            </a:r>
            <a:r>
              <a:rPr lang="en-GB" sz="1600" dirty="0" err="1" smtClean="0">
                <a:solidFill>
                  <a:schemeClr val="tx1"/>
                </a:solidFill>
              </a:rPr>
              <a:t>yhlks</a:t>
            </a:r>
            <a:r>
              <a:rPr lang="en-GB" sz="1600" dirty="0" smtClean="0">
                <a:solidFill>
                  <a:schemeClr val="tx1"/>
                </a:solidFill>
              </a:rPr>
              <a:t> mailing list again</a:t>
            </a:r>
          </a:p>
          <a:p>
            <a:pPr marL="171450" indent="-171450" algn="l">
              <a:buFont typeface="Arial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Or contact the committee in general by e-mailing </a:t>
            </a:r>
            <a:r>
              <a:rPr lang="en-GB" sz="1600" dirty="0" smtClean="0">
                <a:solidFill>
                  <a:schemeClr val="tx1"/>
                </a:solidFill>
                <a:hlinkClick r:id="rId2"/>
              </a:rPr>
              <a:t>yohhlnet@gmail.com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	- is not monitored daily, so if you need something answering urgently please contact the Chair, Secretary or Treasurer direct: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	Janet </a:t>
            </a:r>
            <a:r>
              <a:rPr lang="en-GB" sz="1600" dirty="0">
                <a:solidFill>
                  <a:schemeClr val="tx1"/>
                </a:solidFill>
              </a:rPr>
              <a:t>Sampson (Chair) - tel.: 01302 642895, email: </a:t>
            </a:r>
            <a:r>
              <a:rPr lang="en-GB" sz="1600" u="sng" dirty="0">
                <a:solidFill>
                  <a:schemeClr val="tx1"/>
                </a:solidFill>
                <a:hlinkClick r:id="rId3"/>
              </a:rPr>
              <a:t>janet.sampson@dbh.nhs.uk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/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                Becky </a:t>
            </a:r>
            <a:r>
              <a:rPr lang="en-GB" sz="1600" dirty="0">
                <a:solidFill>
                  <a:schemeClr val="tx1"/>
                </a:solidFill>
              </a:rPr>
              <a:t>Williams (Secretary) - tel</a:t>
            </a:r>
            <a:r>
              <a:rPr lang="en-GB" sz="1600" dirty="0" smtClean="0">
                <a:solidFill>
                  <a:schemeClr val="tx1"/>
                </a:solidFill>
              </a:rPr>
              <a:t>.: </a:t>
            </a:r>
            <a:r>
              <a:rPr lang="en-GB" sz="1600" dirty="0">
                <a:solidFill>
                  <a:schemeClr val="tx1"/>
                </a:solidFill>
              </a:rPr>
              <a:t>01274 223900, email: </a:t>
            </a:r>
            <a:r>
              <a:rPr lang="en-GB" sz="1600" u="sng" dirty="0" smtClean="0">
                <a:solidFill>
                  <a:schemeClr val="tx1"/>
                </a:solidFill>
                <a:hlinkClick r:id="rId4"/>
              </a:rPr>
              <a:t>rebecca.williams@bdct.nhs.uk</a:t>
            </a:r>
            <a:r>
              <a:rPr lang="en-GB" sz="1600" u="sng" dirty="0" smtClean="0">
                <a:solidFill>
                  <a:schemeClr val="tx1"/>
                </a:solidFill>
              </a:rPr>
              <a:t/>
            </a:r>
            <a:br>
              <a:rPr lang="en-GB" sz="1600" u="sng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       Helen Rotherforth (Treasurer) – tel.: 01924 543899, email: </a:t>
            </a:r>
            <a:r>
              <a:rPr lang="en-GB" sz="1600" dirty="0" smtClean="0">
                <a:solidFill>
                  <a:schemeClr val="tx1"/>
                </a:solidFill>
                <a:hlinkClick r:id="rId5"/>
              </a:rPr>
              <a:t>helen.rotherforth@midyorks.nhs.uk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GB" sz="1600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/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#YOHHLNET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259228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7"/>
            <a:ext cx="8496944" cy="72007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Chair’s Report 2016-17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189" y="1916832"/>
            <a:ext cx="8496944" cy="4608512"/>
          </a:xfrm>
        </p:spPr>
        <p:txBody>
          <a:bodyPr>
            <a:normAutofit fontScale="92500" lnSpcReduction="20000"/>
          </a:bodyPr>
          <a:lstStyle/>
          <a:p>
            <a:endParaRPr lang="en-GB" sz="1200" b="1" dirty="0" smtClean="0"/>
          </a:p>
          <a:p>
            <a:r>
              <a:rPr lang="en-GB" sz="1600" b="1" dirty="0" smtClean="0">
                <a:solidFill>
                  <a:schemeClr val="tx1"/>
                </a:solidFill>
              </a:rPr>
              <a:t>Key achievements from the last 12 months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Following consultation the name, acronym and logo were decided.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Established our wiki site at </a:t>
            </a:r>
            <a:r>
              <a:rPr lang="en-GB" sz="1500" dirty="0">
                <a:solidFill>
                  <a:schemeClr val="tx1"/>
                </a:solidFill>
                <a:hlinkClick r:id="rId2"/>
              </a:rPr>
              <a:t>http://resources.lihnn.nhs.uk/wiki/Yorkshire_and_Humber_LKS.MainPage.ashx</a:t>
            </a:r>
            <a:r>
              <a:rPr lang="en-GB" sz="1500" dirty="0">
                <a:solidFill>
                  <a:schemeClr val="tx1"/>
                </a:solidFill>
              </a:rPr>
              <a:t> </a:t>
            </a:r>
            <a:endParaRPr lang="en-GB" sz="15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Following consultation, the constitution was drawn up and is now available on the wiki site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Established the Committee and have been finalising the financial and organisational procedures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Delivered a number of CPD events 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Thanks to the CPD Group for all that they do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See the wiki for feedback and presentations from a number of events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Had our official YOHHLNet Launch event in Leeds on 12</a:t>
            </a:r>
            <a:r>
              <a:rPr lang="en-GB" sz="1500" baseline="30000" dirty="0" smtClean="0">
                <a:solidFill>
                  <a:schemeClr val="tx1"/>
                </a:solidFill>
              </a:rPr>
              <a:t>th</a:t>
            </a:r>
            <a:r>
              <a:rPr lang="en-GB" sz="1500" dirty="0" smtClean="0">
                <a:solidFill>
                  <a:schemeClr val="tx1"/>
                </a:solidFill>
              </a:rPr>
              <a:t> December 2016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See the wiki for the presentations from this event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Encouraged applications for bursaries to attend events/conferences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CILIP HLG Conference – 6 places funded by HCLU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LILAC Conference – I place funded by YOHHLNet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Provided financial support to top up the ‘Tools Collection’ – more information to follow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Paid for additional top up for YOHHLNet for the OUP e-book collection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Put out a call for organisations to sign up for membership – more on that later</a:t>
            </a:r>
          </a:p>
          <a:p>
            <a:pPr algn="l"/>
            <a:endParaRPr lang="en-GB" sz="1400" b="1" dirty="0" smtClean="0">
              <a:solidFill>
                <a:schemeClr val="tx1"/>
              </a:solidFill>
            </a:endParaRPr>
          </a:p>
          <a:p>
            <a:endParaRPr lang="en-GB" sz="1300" b="1" dirty="0" smtClean="0">
              <a:solidFill>
                <a:schemeClr val="tx1"/>
              </a:solidFill>
            </a:endParaRPr>
          </a:p>
          <a:p>
            <a:r>
              <a:rPr lang="en-GB" sz="2600" b="1" dirty="0" smtClean="0">
                <a:solidFill>
                  <a:schemeClr val="tx1"/>
                </a:solidFill>
              </a:rPr>
              <a:t>#YOHHLNET</a:t>
            </a:r>
            <a:endParaRPr lang="en-GB" sz="2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259228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7"/>
            <a:ext cx="8496944" cy="72007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Benefits of YOHHLNet membership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96944" cy="4608512"/>
          </a:xfrm>
        </p:spPr>
        <p:txBody>
          <a:bodyPr>
            <a:normAutofit fontScale="25000" lnSpcReduction="20000"/>
          </a:bodyPr>
          <a:lstStyle/>
          <a:p>
            <a:endParaRPr lang="en-GB" sz="1200" b="1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5600" b="1" dirty="0" smtClean="0">
                <a:solidFill>
                  <a:schemeClr val="tx1"/>
                </a:solidFill>
              </a:rPr>
              <a:t>Better </a:t>
            </a:r>
            <a:r>
              <a:rPr lang="en-GB" sz="5600" b="1" dirty="0">
                <a:solidFill>
                  <a:schemeClr val="tx1"/>
                </a:solidFill>
              </a:rPr>
              <a:t>quality Library and Knowledge Services </a:t>
            </a:r>
            <a:r>
              <a:rPr lang="en-GB" sz="5600" dirty="0">
                <a:solidFill>
                  <a:schemeClr val="tx1"/>
                </a:solidFill>
              </a:rPr>
              <a:t>(LKS) through the ongoing sharing of best practice across the region </a:t>
            </a:r>
            <a:r>
              <a:rPr lang="en-GB" sz="5600" dirty="0" smtClean="0">
                <a:solidFill>
                  <a:schemeClr val="tx1"/>
                </a:solidFill>
              </a:rPr>
              <a:t>and </a:t>
            </a:r>
            <a:r>
              <a:rPr lang="en-GB" sz="5600" dirty="0">
                <a:solidFill>
                  <a:schemeClr val="tx1"/>
                </a:solidFill>
              </a:rPr>
              <a:t>a shared strategic outlook facilitated by networking events, </a:t>
            </a:r>
            <a:r>
              <a:rPr lang="en-GB" sz="5600" dirty="0" smtClean="0">
                <a:solidFill>
                  <a:schemeClr val="tx1"/>
                </a:solidFill>
              </a:rPr>
              <a:t>regional mailing lists and above all the expertise and enthusiasm of all staff across the region</a:t>
            </a:r>
            <a:br>
              <a:rPr lang="en-GB" sz="5600" dirty="0" smtClean="0">
                <a:solidFill>
                  <a:schemeClr val="tx1"/>
                </a:solidFill>
              </a:rPr>
            </a:br>
            <a:endParaRPr lang="en-GB" sz="56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5600" dirty="0" smtClean="0">
                <a:solidFill>
                  <a:schemeClr val="tx1"/>
                </a:solidFill>
              </a:rPr>
              <a:t> </a:t>
            </a:r>
            <a:r>
              <a:rPr lang="en-GB" sz="5600" b="1" dirty="0">
                <a:solidFill>
                  <a:schemeClr val="tx1"/>
                </a:solidFill>
              </a:rPr>
              <a:t>Enhanced access to quality resources </a:t>
            </a:r>
            <a:r>
              <a:rPr lang="en-GB" sz="5600" dirty="0">
                <a:solidFill>
                  <a:schemeClr val="tx1"/>
                </a:solidFill>
              </a:rPr>
              <a:t>through collaborative purchasing, </a:t>
            </a:r>
            <a:r>
              <a:rPr lang="en-GB" sz="5600" dirty="0" smtClean="0">
                <a:solidFill>
                  <a:schemeClr val="tx1"/>
                </a:solidFill>
              </a:rPr>
              <a:t>for example topping up the OUP e-handbook collection, and joining up with services in LIHNN and HLN, e.g. MA Healthcare Offer</a:t>
            </a:r>
            <a:br>
              <a:rPr lang="en-GB" sz="5600" dirty="0" smtClean="0">
                <a:solidFill>
                  <a:schemeClr val="tx1"/>
                </a:solidFill>
              </a:rPr>
            </a:br>
            <a:endParaRPr lang="en-GB" sz="56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5600" dirty="0" smtClean="0">
                <a:solidFill>
                  <a:schemeClr val="tx1"/>
                </a:solidFill>
              </a:rPr>
              <a:t> </a:t>
            </a:r>
            <a:r>
              <a:rPr lang="en-GB" sz="5600" b="1" dirty="0">
                <a:solidFill>
                  <a:schemeClr val="tx1"/>
                </a:solidFill>
              </a:rPr>
              <a:t>Increased sector and cross-sector engagement </a:t>
            </a:r>
            <a:r>
              <a:rPr lang="en-GB" sz="5600" dirty="0">
                <a:solidFill>
                  <a:schemeClr val="tx1"/>
                </a:solidFill>
              </a:rPr>
              <a:t>through access to professional updates and sector </a:t>
            </a:r>
            <a:r>
              <a:rPr lang="en-GB" sz="5600" dirty="0" smtClean="0">
                <a:solidFill>
                  <a:schemeClr val="tx1"/>
                </a:solidFill>
              </a:rPr>
              <a:t>communications, opportunities for joined up events with LIHNN and HLN, e.g. Mental Health Group</a:t>
            </a:r>
            <a:br>
              <a:rPr lang="en-GB" sz="5600" dirty="0" smtClean="0">
                <a:solidFill>
                  <a:schemeClr val="tx1"/>
                </a:solidFill>
              </a:rPr>
            </a:br>
            <a:endParaRPr lang="en-GB" sz="56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5600" dirty="0" smtClean="0">
                <a:solidFill>
                  <a:schemeClr val="tx1"/>
                </a:solidFill>
              </a:rPr>
              <a:t> </a:t>
            </a:r>
            <a:r>
              <a:rPr lang="en-GB" sz="5600" b="1" dirty="0">
                <a:solidFill>
                  <a:schemeClr val="tx1"/>
                </a:solidFill>
              </a:rPr>
              <a:t>More engaged staff </a:t>
            </a:r>
            <a:r>
              <a:rPr lang="en-GB" sz="5600" dirty="0">
                <a:solidFill>
                  <a:schemeClr val="tx1"/>
                </a:solidFill>
              </a:rPr>
              <a:t>through the sharing of information with peers and strengthening of networks, including special interest groups and communities of practice </a:t>
            </a:r>
            <a:r>
              <a:rPr lang="en-GB" sz="5600" dirty="0" smtClean="0">
                <a:solidFill>
                  <a:schemeClr val="tx1"/>
                </a:solidFill>
              </a:rPr>
              <a:t/>
            </a:r>
            <a:br>
              <a:rPr lang="en-GB" sz="5600" dirty="0" smtClean="0">
                <a:solidFill>
                  <a:schemeClr val="tx1"/>
                </a:solidFill>
              </a:rPr>
            </a:br>
            <a:endParaRPr lang="en-GB" sz="56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5600" dirty="0" smtClean="0">
                <a:solidFill>
                  <a:schemeClr val="tx1"/>
                </a:solidFill>
              </a:rPr>
              <a:t> </a:t>
            </a:r>
            <a:r>
              <a:rPr lang="en-GB" sz="5600" b="1" dirty="0">
                <a:solidFill>
                  <a:schemeClr val="tx1"/>
                </a:solidFill>
              </a:rPr>
              <a:t>Improved staff skills </a:t>
            </a:r>
            <a:r>
              <a:rPr lang="en-GB" sz="5600" dirty="0">
                <a:solidFill>
                  <a:schemeClr val="tx1"/>
                </a:solidFill>
              </a:rPr>
              <a:t>enabled through a wide range of free at the point of access specialist CPD opportunities including training courses, online development, coaching, mentoring and access to a free staff </a:t>
            </a:r>
            <a:r>
              <a:rPr lang="en-GB" sz="5600" dirty="0" smtClean="0">
                <a:solidFill>
                  <a:schemeClr val="tx1"/>
                </a:solidFill>
              </a:rPr>
              <a:t>library book collection. </a:t>
            </a:r>
            <a:br>
              <a:rPr lang="en-GB" sz="5600" dirty="0" smtClean="0">
                <a:solidFill>
                  <a:schemeClr val="tx1"/>
                </a:solidFill>
              </a:rPr>
            </a:br>
            <a:endParaRPr lang="en-GB" sz="56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5600" b="1" dirty="0" smtClean="0">
                <a:solidFill>
                  <a:schemeClr val="tx1"/>
                </a:solidFill>
              </a:rPr>
              <a:t>Professional development </a:t>
            </a:r>
            <a:r>
              <a:rPr lang="en-GB" sz="5600" b="1" dirty="0">
                <a:solidFill>
                  <a:schemeClr val="tx1"/>
                </a:solidFill>
              </a:rPr>
              <a:t>of </a:t>
            </a:r>
            <a:r>
              <a:rPr lang="en-GB" sz="5600" b="1" dirty="0" smtClean="0">
                <a:solidFill>
                  <a:schemeClr val="tx1"/>
                </a:solidFill>
              </a:rPr>
              <a:t>all staff </a:t>
            </a:r>
            <a:r>
              <a:rPr lang="en-GB" sz="5600" dirty="0" smtClean="0">
                <a:solidFill>
                  <a:schemeClr val="tx1"/>
                </a:solidFill>
              </a:rPr>
              <a:t>by providing support for professional </a:t>
            </a:r>
            <a:r>
              <a:rPr lang="en-GB" sz="5600" dirty="0">
                <a:solidFill>
                  <a:schemeClr val="tx1"/>
                </a:solidFill>
              </a:rPr>
              <a:t>development including funding attendance at </a:t>
            </a:r>
            <a:r>
              <a:rPr lang="en-GB" sz="5600" dirty="0" smtClean="0">
                <a:solidFill>
                  <a:schemeClr val="tx1"/>
                </a:solidFill>
              </a:rPr>
              <a:t>conference, opportunities for cross-service coaching and mentoring and encouragement of presenting and writing for publication opportunities</a:t>
            </a:r>
            <a:endParaRPr lang="en-GB" sz="4300" b="1" dirty="0" smtClean="0">
              <a:solidFill>
                <a:schemeClr val="tx1"/>
              </a:solidFill>
            </a:endParaRPr>
          </a:p>
          <a:p>
            <a:pPr algn="r"/>
            <a:r>
              <a:rPr lang="en-GB" sz="4000" b="1" dirty="0" smtClean="0">
                <a:solidFill>
                  <a:schemeClr val="tx1"/>
                </a:solidFill>
              </a:rPr>
              <a:t>(With thanks to LIHNN and CILIP)</a:t>
            </a:r>
            <a:endParaRPr lang="en-GB" sz="4000" b="1" dirty="0">
              <a:solidFill>
                <a:schemeClr val="tx1"/>
              </a:solidFill>
            </a:endParaRPr>
          </a:p>
          <a:p>
            <a:endParaRPr lang="en-GB" sz="9600" b="1" dirty="0" smtClean="0">
              <a:solidFill>
                <a:schemeClr val="tx1"/>
              </a:solidFill>
            </a:endParaRPr>
          </a:p>
          <a:p>
            <a:r>
              <a:rPr lang="en-GB" sz="9600" b="1" dirty="0" smtClean="0">
                <a:solidFill>
                  <a:schemeClr val="tx1"/>
                </a:solidFill>
              </a:rPr>
              <a:t>#YOHHLNET</a:t>
            </a:r>
            <a:endParaRPr lang="en-GB" sz="9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259228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7"/>
            <a:ext cx="8496944" cy="72007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Current YOHHLNet Committee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96944" cy="4608512"/>
          </a:xfrm>
        </p:spPr>
        <p:txBody>
          <a:bodyPr>
            <a:normAutofit/>
          </a:bodyPr>
          <a:lstStyle/>
          <a:p>
            <a:endParaRPr lang="en-GB" sz="1200" b="1" dirty="0" smtClean="0"/>
          </a:p>
          <a:p>
            <a:endParaRPr lang="en-GB" sz="1200" b="1" dirty="0">
              <a:solidFill>
                <a:schemeClr val="tx1"/>
              </a:solidFill>
            </a:endParaRPr>
          </a:p>
          <a:p>
            <a:endParaRPr lang="en-GB" sz="1200" b="1" dirty="0" smtClean="0">
              <a:solidFill>
                <a:schemeClr val="tx1"/>
              </a:solidFill>
            </a:endParaRPr>
          </a:p>
          <a:p>
            <a:endParaRPr lang="en-GB" sz="1200" b="1" dirty="0">
              <a:solidFill>
                <a:schemeClr val="tx1"/>
              </a:solidFill>
            </a:endParaRPr>
          </a:p>
          <a:p>
            <a:endParaRPr lang="en-GB" sz="1200" b="1" dirty="0" smtClean="0">
              <a:solidFill>
                <a:schemeClr val="tx1"/>
              </a:solidFill>
            </a:endParaRPr>
          </a:p>
          <a:p>
            <a:endParaRPr lang="en-GB" sz="1200" b="1" dirty="0">
              <a:solidFill>
                <a:schemeClr val="tx1"/>
              </a:solidFill>
            </a:endParaRPr>
          </a:p>
          <a:p>
            <a:endParaRPr lang="en-GB" sz="12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2592288" cy="129614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91176"/>
              </p:ext>
            </p:extLst>
          </p:nvPr>
        </p:nvGraphicFramePr>
        <p:xfrm>
          <a:off x="613842" y="1988840"/>
          <a:ext cx="7918598" cy="462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508"/>
                <a:gridCol w="5092090"/>
              </a:tblGrid>
              <a:tr h="149736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Janet Sampson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Doncaster and Bassetlaw Teaching Hospitals NHS Foundation Trust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Becky Williams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Bradford District Care NHS Foundation Trust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Helen Rotherforth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Mid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Yorkshire NHS Hospitals Trust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Helen Barlow/Katherine France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The Rotherham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Foundation Trust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Dom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Gilroy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Healthcare Libraries Unit North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Jo Marsden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Sheffield Teaching Hospitals NHS Foundation Trust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Joel Kerry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Leeds Teaching Hospital NHS Foundation Trust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Hazel Brownhill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York Teaching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Hospitals NHS Foundation Trust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Maria Jose Simoes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Leeds Community Healthcare NHS Trust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Paul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Twiddy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Leeds Teaching Hospital NHS Foundation Trust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Sarah Hennessy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South West Yorkshire Partnership NHS Foundation Trust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Chris Lawton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Northern Lincolnshire and Goole Hospitals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NHS Trust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Natasha Craigs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Mid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Yorkshire NHS Hospitals Trust</a:t>
                      </a:r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Rocio Rodriguez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Lopez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Academic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Unit of Health Economics, University of Leeds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5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7"/>
            <a:ext cx="8496944" cy="72007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Members so far…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496944" cy="4392488"/>
          </a:xfrm>
        </p:spPr>
        <p:txBody>
          <a:bodyPr>
            <a:normAutofit/>
          </a:bodyPr>
          <a:lstStyle/>
          <a:p>
            <a:pPr algn="l"/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#YOHHLNET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2592288" cy="129614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287"/>
              </p:ext>
            </p:extLst>
          </p:nvPr>
        </p:nvGraphicFramePr>
        <p:xfrm>
          <a:off x="1619672" y="1988841"/>
          <a:ext cx="6096000" cy="3913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702961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Members up to 31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 March 2017 and after*: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13 member organisations + 4 member organisations (from 1</a:t>
                      </a:r>
                      <a:r>
                        <a:rPr lang="en-GB" sz="1600" b="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 April)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2187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Pending: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A further 4 member organisations have applied – just waiting for payments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to complete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1439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Other possible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</a:rPr>
                        <a:t> members:</a:t>
                      </a:r>
                      <a:endParaRPr lang="en-GB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A further 5 member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organisations who use our facilities still to join – a number of reasons why not yet happened but will be offering support and encouragement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1844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Delighted that we have members from the health libraries and/or Institute of Science at the Universities of Hull,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Leeds and York.</a:t>
                      </a:r>
                    </a:p>
                    <a:p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It would be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great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if we could get more – so if you have contacts at any of the other universities in the region let us know.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8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7"/>
            <a:ext cx="8496944" cy="72007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What we do…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238300"/>
            <a:ext cx="8496944" cy="4392488"/>
          </a:xfrm>
        </p:spPr>
        <p:txBody>
          <a:bodyPr>
            <a:normAutofit lnSpcReduction="10000"/>
          </a:bodyPr>
          <a:lstStyle/>
          <a:p>
            <a:pPr algn="l"/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#YOHHLNET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2592288" cy="129614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55576" y="2796652"/>
            <a:ext cx="1994520" cy="1116704"/>
          </a:xfrm>
          <a:prstGeom prst="wedgeEllipseCallout">
            <a:avLst>
              <a:gd name="adj1" fmla="val 25013"/>
              <a:gd name="adj2" fmla="val 7259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Study days and events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40510" y="4592183"/>
            <a:ext cx="2282552" cy="1224136"/>
          </a:xfrm>
          <a:prstGeom prst="wedgeEllipseCallout">
            <a:avLst>
              <a:gd name="adj1" fmla="val -26023"/>
              <a:gd name="adj2" fmla="val 756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Details of Room Booking Opportunities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340562" y="2238300"/>
            <a:ext cx="2397113" cy="1116704"/>
          </a:xfrm>
          <a:prstGeom prst="wedgeEllipseCallout">
            <a:avLst>
              <a:gd name="adj1" fmla="val -18358"/>
              <a:gd name="adj2" fmla="val 90542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Provide support to the Special Interest Groups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048164" y="4527615"/>
            <a:ext cx="2304256" cy="1288704"/>
          </a:xfrm>
          <a:prstGeom prst="wedgeEllipseCallout">
            <a:avLst>
              <a:gd name="adj1" fmla="val -26629"/>
              <a:gd name="adj2" fmla="val 7453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Assist and/or support consortium purchases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084168" y="2769068"/>
            <a:ext cx="2232248" cy="1235996"/>
          </a:xfrm>
          <a:prstGeom prst="wedgeEllipseCallout">
            <a:avLst>
              <a:gd name="adj1" fmla="val 25013"/>
              <a:gd name="adj2" fmla="val 7259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Provide bursary opportunities for all staff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416335" y="4221088"/>
            <a:ext cx="2245568" cy="1180112"/>
          </a:xfrm>
          <a:prstGeom prst="wedgeEllipseCallout">
            <a:avLst>
              <a:gd name="adj1" fmla="val 25013"/>
              <a:gd name="adj2" fmla="val 7259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Financial support for the ‘Tools Collection’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496944" cy="72007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YOHHLNet wiki (1)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96944" cy="4680520"/>
          </a:xfrm>
        </p:spPr>
        <p:txBody>
          <a:bodyPr>
            <a:norm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Information about our activities and work can be found on the Y &amp; </a:t>
            </a:r>
            <a:r>
              <a:rPr lang="en-GB" sz="1500" dirty="0">
                <a:solidFill>
                  <a:schemeClr val="tx1"/>
                </a:solidFill>
              </a:rPr>
              <a:t>H wiki </a:t>
            </a:r>
            <a:r>
              <a:rPr lang="en-GB" sz="1500" dirty="0" smtClean="0">
                <a:solidFill>
                  <a:schemeClr val="tx1"/>
                </a:solidFill>
              </a:rPr>
              <a:t>at: </a:t>
            </a:r>
            <a:r>
              <a:rPr lang="en-GB" sz="15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GB" sz="15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GB" sz="1500" dirty="0" smtClean="0">
                <a:solidFill>
                  <a:schemeClr val="tx1"/>
                </a:solidFill>
                <a:hlinkClick r:id="rId3"/>
              </a:rPr>
              <a:t>resources.lihnn.nhs.uk/wiki/Yorkshire_and_Humber_LKS.MainPage.ashx</a:t>
            </a:r>
            <a:r>
              <a:rPr lang="en-GB" sz="1500" dirty="0" smtClean="0">
                <a:solidFill>
                  <a:schemeClr val="tx1"/>
                </a:solidFill>
              </a:rPr>
              <a:t> </a:t>
            </a:r>
          </a:p>
          <a:p>
            <a:pPr marL="171450" indent="-171450" algn="l">
              <a:buFont typeface="Arial" pitchFamily="34" charset="0"/>
              <a:buChar char="•"/>
            </a:pPr>
            <a:endParaRPr lang="en-GB" sz="15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en-GB" sz="15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en-GB" sz="15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en-GB" sz="15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en-GB" sz="1500" dirty="0">
              <a:solidFill>
                <a:schemeClr val="tx1"/>
              </a:solidFill>
            </a:endParaRPr>
          </a:p>
          <a:p>
            <a:pPr algn="l"/>
            <a:endParaRPr lang="en-GB" sz="1500" dirty="0" smtClean="0">
              <a:solidFill>
                <a:schemeClr val="tx1"/>
              </a:solidFill>
            </a:endParaRPr>
          </a:p>
          <a:p>
            <a:pPr algn="l"/>
            <a:endParaRPr lang="en-GB" sz="1500" dirty="0">
              <a:solidFill>
                <a:schemeClr val="tx1"/>
              </a:solidFill>
            </a:endParaRPr>
          </a:p>
          <a:p>
            <a:pPr algn="l"/>
            <a:endParaRPr lang="en-GB" sz="1500" dirty="0" smtClean="0">
              <a:solidFill>
                <a:schemeClr val="tx1"/>
              </a:solidFill>
            </a:endParaRPr>
          </a:p>
          <a:p>
            <a:pPr algn="l"/>
            <a:endParaRPr lang="en-GB" sz="1500" dirty="0">
              <a:solidFill>
                <a:schemeClr val="tx1"/>
              </a:solidFill>
            </a:endParaRPr>
          </a:p>
          <a:p>
            <a:pPr algn="l"/>
            <a:endParaRPr lang="en-GB" sz="1500" dirty="0" smtClean="0">
              <a:solidFill>
                <a:schemeClr val="tx1"/>
              </a:solidFill>
            </a:endParaRPr>
          </a:p>
          <a:p>
            <a:pPr algn="l"/>
            <a:endParaRPr lang="en-GB" sz="1500" dirty="0">
              <a:solidFill>
                <a:schemeClr val="tx1"/>
              </a:solidFill>
            </a:endParaRPr>
          </a:p>
          <a:p>
            <a:endParaRPr lang="en-GB" sz="2800" b="1" dirty="0">
              <a:solidFill>
                <a:schemeClr val="tx1"/>
              </a:solidFill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#YOHHLNET</a:t>
            </a:r>
          </a:p>
          <a:p>
            <a:endParaRPr lang="en-GB" sz="2600" b="1" dirty="0">
              <a:solidFill>
                <a:schemeClr val="tx1"/>
              </a:solidFill>
            </a:endParaRPr>
          </a:p>
          <a:p>
            <a:pPr algn="l"/>
            <a:endParaRPr lang="en-GB" sz="2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2592288" cy="129614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/>
          <a:srcRect l="1497" t="5822" r="28952" b="41142"/>
          <a:stretch/>
        </p:blipFill>
        <p:spPr bwMode="auto">
          <a:xfrm>
            <a:off x="5580112" y="3803963"/>
            <a:ext cx="3133725" cy="1911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/>
          <a:srcRect t="5616" r="27787" b="48441"/>
          <a:stretch/>
        </p:blipFill>
        <p:spPr bwMode="auto">
          <a:xfrm>
            <a:off x="506322" y="3803963"/>
            <a:ext cx="4133850" cy="2103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7"/>
          <a:srcRect l="252" t="6060" r="23158" b="25720"/>
          <a:stretch/>
        </p:blipFill>
        <p:spPr bwMode="auto">
          <a:xfrm>
            <a:off x="2987824" y="2564904"/>
            <a:ext cx="2952750" cy="2103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50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7"/>
            <a:ext cx="8496944" cy="72007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YOHHLNet wiki (2)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96944" cy="4392488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en-GB" sz="1200" b="1" dirty="0" smtClean="0">
              <a:solidFill>
                <a:schemeClr val="tx1"/>
              </a:solidFill>
            </a:endParaRPr>
          </a:p>
          <a:p>
            <a:pPr algn="l"/>
            <a:r>
              <a:rPr lang="en-GB" sz="2200" dirty="0" smtClean="0">
                <a:solidFill>
                  <a:schemeClr val="tx1"/>
                </a:solidFill>
              </a:rPr>
              <a:t>You can also find information on the wiki relating to other areas including…</a:t>
            </a:r>
          </a:p>
          <a:p>
            <a:pPr algn="l"/>
            <a:r>
              <a:rPr lang="en-GB" sz="2200" dirty="0" smtClean="0">
                <a:solidFill>
                  <a:schemeClr val="tx1"/>
                </a:solidFill>
              </a:rPr>
              <a:t>Membership directory:</a:t>
            </a:r>
          </a:p>
          <a:p>
            <a:pPr algn="l"/>
            <a:endParaRPr lang="en-GB" sz="1200" dirty="0">
              <a:solidFill>
                <a:schemeClr val="tx1"/>
              </a:solidFill>
            </a:endParaRPr>
          </a:p>
          <a:p>
            <a:pPr algn="l"/>
            <a:endParaRPr lang="en-GB" sz="1200" b="1" dirty="0" smtClean="0">
              <a:solidFill>
                <a:schemeClr val="tx1"/>
              </a:solidFill>
            </a:endParaRPr>
          </a:p>
          <a:p>
            <a:pPr algn="l"/>
            <a:endParaRPr lang="en-GB" sz="1200" b="1" dirty="0">
              <a:solidFill>
                <a:schemeClr val="tx1"/>
              </a:solidFill>
            </a:endParaRPr>
          </a:p>
          <a:p>
            <a:endParaRPr lang="en-GB" sz="2800" b="1" dirty="0" smtClean="0">
              <a:solidFill>
                <a:schemeClr val="tx1"/>
              </a:solidFill>
            </a:endParaRPr>
          </a:p>
          <a:p>
            <a:endParaRPr lang="en-GB" sz="2800" b="1" dirty="0" smtClean="0">
              <a:solidFill>
                <a:schemeClr val="tx1"/>
              </a:solidFill>
            </a:endParaRPr>
          </a:p>
          <a:p>
            <a:pPr algn="l"/>
            <a:endParaRPr lang="en-GB" sz="1200" dirty="0" smtClean="0">
              <a:solidFill>
                <a:schemeClr val="tx1"/>
              </a:solidFill>
            </a:endParaRPr>
          </a:p>
          <a:p>
            <a:pPr algn="l"/>
            <a:endParaRPr lang="en-GB" sz="1200" dirty="0">
              <a:solidFill>
                <a:schemeClr val="tx1"/>
              </a:solidFill>
            </a:endParaRPr>
          </a:p>
          <a:p>
            <a:pPr algn="l"/>
            <a:endParaRPr lang="en-GB" sz="1600" dirty="0" smtClean="0">
              <a:solidFill>
                <a:schemeClr val="tx1"/>
              </a:solidFill>
            </a:endParaRPr>
          </a:p>
          <a:p>
            <a:pPr algn="l"/>
            <a:endParaRPr lang="en-GB" sz="1600" dirty="0">
              <a:solidFill>
                <a:schemeClr val="tx1"/>
              </a:solidFill>
            </a:endParaRPr>
          </a:p>
          <a:p>
            <a:pPr algn="l"/>
            <a:r>
              <a:rPr lang="en-GB" sz="2200" dirty="0" smtClean="0">
                <a:solidFill>
                  <a:schemeClr val="tx1"/>
                </a:solidFill>
              </a:rPr>
              <a:t>Room bookings:</a:t>
            </a:r>
            <a:br>
              <a:rPr lang="en-GB" sz="2200" dirty="0" smtClean="0">
                <a:solidFill>
                  <a:schemeClr val="tx1"/>
                </a:solidFill>
              </a:rPr>
            </a:br>
            <a:endParaRPr lang="en-GB" sz="2200" dirty="0">
              <a:solidFill>
                <a:schemeClr val="tx1"/>
              </a:solidFill>
            </a:endParaRPr>
          </a:p>
          <a:p>
            <a:endParaRPr lang="en-GB" sz="2800" b="1" dirty="0" smtClean="0">
              <a:solidFill>
                <a:schemeClr val="tx1"/>
              </a:solidFill>
            </a:endParaRPr>
          </a:p>
          <a:p>
            <a:endParaRPr lang="en-GB" sz="2800" b="1" dirty="0">
              <a:solidFill>
                <a:schemeClr val="tx1"/>
              </a:solidFill>
            </a:endParaRP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r>
              <a:rPr lang="en-GB" sz="3800" b="1" dirty="0" smtClean="0">
                <a:solidFill>
                  <a:schemeClr val="tx1"/>
                </a:solidFill>
              </a:rPr>
              <a:t>#YOHHLNET</a:t>
            </a:r>
            <a:endParaRPr lang="en-GB" sz="3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2592288" cy="129614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/>
          <a:srcRect l="16140" t="10394" r="2163" b="18890"/>
          <a:stretch/>
        </p:blipFill>
        <p:spPr bwMode="auto">
          <a:xfrm>
            <a:off x="615574" y="4296747"/>
            <a:ext cx="2901702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/>
          <a:srcRect l="15142" t="6237" b="50293"/>
          <a:stretch/>
        </p:blipFill>
        <p:spPr bwMode="auto">
          <a:xfrm>
            <a:off x="2131132" y="2636912"/>
            <a:ext cx="4857750" cy="1990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92492"/>
            <a:ext cx="317023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1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7"/>
            <a:ext cx="8496944" cy="72007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Coming next…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496944" cy="4392488"/>
          </a:xfrm>
        </p:spPr>
        <p:txBody>
          <a:bodyPr>
            <a:normAutofit fontScale="700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en-GB" sz="2300" dirty="0" smtClean="0">
                <a:solidFill>
                  <a:schemeClr val="tx1"/>
                </a:solidFill>
              </a:rPr>
              <a:t>Promotion of the ‘Tools Collection’, especially the e-books just purchased</a:t>
            </a:r>
          </a:p>
          <a:p>
            <a:pPr marL="285750" indent="-285750" algn="l">
              <a:buFontTx/>
              <a:buChar char="-"/>
            </a:pPr>
            <a:r>
              <a:rPr lang="en-GB" sz="2300" dirty="0" smtClean="0">
                <a:solidFill>
                  <a:schemeClr val="tx1"/>
                </a:solidFill>
              </a:rPr>
              <a:t>Planning of further CPD events to supplement what may be provided by KFH/HCLU</a:t>
            </a:r>
          </a:p>
          <a:p>
            <a:pPr marL="742950" lvl="1" indent="-285750" algn="l">
              <a:buFontTx/>
              <a:buChar char="-"/>
            </a:pPr>
            <a:r>
              <a:rPr lang="en-GB" sz="2300" dirty="0" smtClean="0">
                <a:solidFill>
                  <a:schemeClr val="tx1"/>
                </a:solidFill>
              </a:rPr>
              <a:t>Based on outcomes of national DNA</a:t>
            </a:r>
          </a:p>
          <a:p>
            <a:pPr marL="285750" indent="-285750" algn="l">
              <a:buFontTx/>
              <a:buChar char="-"/>
            </a:pPr>
            <a:r>
              <a:rPr lang="en-GB" sz="2300" dirty="0" smtClean="0">
                <a:solidFill>
                  <a:schemeClr val="tx1"/>
                </a:solidFill>
              </a:rPr>
              <a:t>Opportunities for further bursary applications</a:t>
            </a:r>
          </a:p>
          <a:p>
            <a:pPr marL="742950" lvl="1" indent="-285750" algn="l">
              <a:buFontTx/>
              <a:buChar char="-"/>
            </a:pPr>
            <a:r>
              <a:rPr lang="en-GB" sz="2300" dirty="0" smtClean="0">
                <a:solidFill>
                  <a:schemeClr val="tx1"/>
                </a:solidFill>
              </a:rPr>
              <a:t>Have already funded 3 places for CILIP Conference 2017</a:t>
            </a:r>
          </a:p>
          <a:p>
            <a:pPr marL="742950" lvl="1" indent="-285750" algn="l">
              <a:buFontTx/>
              <a:buChar char="-"/>
            </a:pPr>
            <a:r>
              <a:rPr lang="en-GB" sz="2300" dirty="0" smtClean="0">
                <a:solidFill>
                  <a:schemeClr val="tx1"/>
                </a:solidFill>
              </a:rPr>
              <a:t>Further opportunities may be available</a:t>
            </a:r>
          </a:p>
          <a:p>
            <a:pPr marL="285750" indent="-285750" algn="l">
              <a:buFontTx/>
              <a:buChar char="-"/>
            </a:pPr>
            <a:r>
              <a:rPr lang="en-GB" sz="2300" dirty="0" smtClean="0">
                <a:solidFill>
                  <a:schemeClr val="tx1"/>
                </a:solidFill>
              </a:rPr>
              <a:t>Explore and formalise support opportunities for Special Interest Groups</a:t>
            </a:r>
          </a:p>
          <a:p>
            <a:pPr marL="742950" lvl="1" indent="-285750" algn="l">
              <a:buFontTx/>
              <a:buChar char="-"/>
            </a:pPr>
            <a:r>
              <a:rPr lang="en-GB" sz="2300" dirty="0" smtClean="0">
                <a:solidFill>
                  <a:schemeClr val="tx1"/>
                </a:solidFill>
              </a:rPr>
              <a:t>Mental Health and Primary Care, Public Health &amp; Commissioning SIGs have updated their Terms of Reference</a:t>
            </a:r>
          </a:p>
          <a:p>
            <a:pPr marL="742950" lvl="1" indent="-285750" algn="l">
              <a:buFontTx/>
              <a:buChar char="-"/>
            </a:pPr>
            <a:r>
              <a:rPr lang="en-GB" sz="2300" dirty="0" smtClean="0">
                <a:solidFill>
                  <a:schemeClr val="tx1"/>
                </a:solidFill>
              </a:rPr>
              <a:t>Offer funding support where needed, subject to available funding</a:t>
            </a:r>
          </a:p>
          <a:p>
            <a:pPr marL="285750" indent="-285750" algn="l">
              <a:buFontTx/>
              <a:buChar char="-"/>
            </a:pPr>
            <a:r>
              <a:rPr lang="en-GB" sz="2300" dirty="0" smtClean="0">
                <a:solidFill>
                  <a:schemeClr val="tx1"/>
                </a:solidFill>
              </a:rPr>
              <a:t>Completion of ‘Welcome Information’ for members</a:t>
            </a:r>
          </a:p>
          <a:p>
            <a:pPr marL="742950" lvl="1" indent="-285750" algn="l">
              <a:buFontTx/>
              <a:buChar char="-"/>
            </a:pPr>
            <a:r>
              <a:rPr lang="en-GB" sz="2300" dirty="0" smtClean="0">
                <a:solidFill>
                  <a:schemeClr val="tx1"/>
                </a:solidFill>
              </a:rPr>
              <a:t>Will be circulated to all member organisations</a:t>
            </a:r>
          </a:p>
          <a:p>
            <a:pPr marL="742950" lvl="1" indent="-285750" algn="l">
              <a:buFontTx/>
              <a:buChar char="-"/>
            </a:pPr>
            <a:r>
              <a:rPr lang="en-GB" sz="2300" dirty="0" smtClean="0">
                <a:solidFill>
                  <a:schemeClr val="tx1"/>
                </a:solidFill>
              </a:rPr>
              <a:t>To include details about mailing lists, wiki, etc.</a:t>
            </a:r>
          </a:p>
          <a:p>
            <a:pPr marL="285750" indent="-285750" algn="l">
              <a:buFontTx/>
              <a:buChar char="-"/>
            </a:pPr>
            <a:r>
              <a:rPr lang="en-GB" sz="2300" dirty="0" smtClean="0">
                <a:solidFill>
                  <a:schemeClr val="tx1"/>
                </a:solidFill>
              </a:rPr>
              <a:t>Inaugural “Annual YOHHLNet Awards” at YOHHLNet Christmas Event</a:t>
            </a:r>
          </a:p>
          <a:p>
            <a:pPr marL="742950" lvl="1" indent="-285750" algn="l">
              <a:buFontTx/>
              <a:buChar char="-"/>
            </a:pPr>
            <a:r>
              <a:rPr lang="en-GB" sz="2300" dirty="0" smtClean="0">
                <a:solidFill>
                  <a:schemeClr val="tx1"/>
                </a:solidFill>
              </a:rPr>
              <a:t>Individual &amp; Team Awards; Leadership; Innovation; Unsung Hero; Engagement</a:t>
            </a:r>
          </a:p>
          <a:p>
            <a:pPr algn="l"/>
            <a:endParaRPr lang="en-GB" sz="16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en-GB" sz="1400" dirty="0" smtClean="0">
              <a:solidFill>
                <a:schemeClr val="tx1"/>
              </a:solidFill>
            </a:endParaRPr>
          </a:p>
          <a:p>
            <a:r>
              <a:rPr lang="en-GB" sz="3400" b="1" dirty="0" smtClean="0">
                <a:solidFill>
                  <a:schemeClr val="tx1"/>
                </a:solidFill>
              </a:rPr>
              <a:t>#YOHHLNET</a:t>
            </a:r>
            <a:endParaRPr lang="en-GB" sz="3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259228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783</Words>
  <Application>Microsoft Office PowerPoint</Application>
  <PresentationFormat>On-screen Show (4:3)</PresentationFormat>
  <Paragraphs>182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YOHHLNet Annual Meeting, Tuesday 13th June 2017 Room 2.14, HEYH Building, Willow Terrace Road, Leeds  </vt:lpstr>
      <vt:lpstr>Chair’s Report 2016-17</vt:lpstr>
      <vt:lpstr>Benefits of YOHHLNet membership</vt:lpstr>
      <vt:lpstr>Current YOHHLNet Committee</vt:lpstr>
      <vt:lpstr>Members so far…</vt:lpstr>
      <vt:lpstr>What we do…</vt:lpstr>
      <vt:lpstr>YOHHLNet wiki (1)</vt:lpstr>
      <vt:lpstr>YOHHLNet wiki (2)</vt:lpstr>
      <vt:lpstr>Coming next…</vt:lpstr>
      <vt:lpstr>How to Contact Us</vt:lpstr>
    </vt:vector>
  </TitlesOfParts>
  <Company>Doncaster &amp; Bassetlaw Hospitals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Sampson</dc:creator>
  <cp:lastModifiedBy>Janet Sampson</cp:lastModifiedBy>
  <cp:revision>38</cp:revision>
  <dcterms:created xsi:type="dcterms:W3CDTF">2016-12-02T15:58:29Z</dcterms:created>
  <dcterms:modified xsi:type="dcterms:W3CDTF">2017-06-08T14:20:31Z</dcterms:modified>
</cp:coreProperties>
</file>