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3" r:id="rId6"/>
    <p:sldId id="265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DEB0"/>
    <a:srgbClr val="8DEAEF"/>
    <a:srgbClr val="00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383" autoAdjust="0"/>
  </p:normalViewPr>
  <p:slideViewPr>
    <p:cSldViewPr>
      <p:cViewPr>
        <p:scale>
          <a:sx n="76" d="100"/>
          <a:sy n="76" d="100"/>
        </p:scale>
        <p:origin x="-95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D7722-9194-4265-9F56-6D3CA1035DB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D568FE-8F68-4104-AD65-7CD5880787F3}">
      <dgm:prSet phldrT="[Text]" custT="1"/>
      <dgm:spPr>
        <a:solidFill>
          <a:srgbClr val="8DEAEF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Through YOHHLNETs support of CPD we have provided seven bursaries to allow staff to attend conferences (LILAC, CILIP, ICLC) and hosted/delivered 7 CPD events in the region. Additionally, YOHHLNet members participated in/presented at a number of national and regional events.</a:t>
          </a:r>
          <a:endParaRPr lang="en-GB" sz="1400" dirty="0">
            <a:solidFill>
              <a:schemeClr val="tx1"/>
            </a:solidFill>
          </a:endParaRPr>
        </a:p>
      </dgm:t>
    </dgm:pt>
    <dgm:pt modelId="{39BFE9BF-0462-4D32-9D3B-D27D0C29BB09}" type="parTrans" cxnId="{7CD783CE-9CB5-40E3-AD3E-B9B5963BE71E}">
      <dgm:prSet/>
      <dgm:spPr/>
      <dgm:t>
        <a:bodyPr/>
        <a:lstStyle/>
        <a:p>
          <a:endParaRPr lang="en-GB"/>
        </a:p>
      </dgm:t>
    </dgm:pt>
    <dgm:pt modelId="{56838167-DF21-4882-9D80-B11CD2C95BA1}" type="sibTrans" cxnId="{7CD783CE-9CB5-40E3-AD3E-B9B5963BE71E}">
      <dgm:prSet/>
      <dgm:spPr/>
      <dgm:t>
        <a:bodyPr/>
        <a:lstStyle/>
        <a:p>
          <a:endParaRPr lang="en-GB"/>
        </a:p>
      </dgm:t>
    </dgm:pt>
    <dgm:pt modelId="{EB8E20A9-073E-42B8-B639-9E5D6C2925C9}">
      <dgm:prSet phldrT="[Text]" custT="1"/>
      <dgm:spPr>
        <a:solidFill>
          <a:srgbClr val="2EDEB0"/>
        </a:solidFill>
      </dgm:spPr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Developed many new “firsts” for the region which has helped to establish it as a network to be noticed – active on our social media accounts; social media directory; venues directory; established annual awards to recognise the hard work of individuals and teams across the region, raised issues and addressed problems. </a:t>
          </a:r>
          <a:endParaRPr lang="en-GB" sz="1400" dirty="0">
            <a:solidFill>
              <a:schemeClr val="tx1"/>
            </a:solidFill>
          </a:endParaRPr>
        </a:p>
      </dgm:t>
    </dgm:pt>
    <dgm:pt modelId="{53913352-D05E-458D-BAFE-86A0DF3D4DF9}" type="parTrans" cxnId="{1F8A941C-AD40-4CA0-9551-A865034C0210}">
      <dgm:prSet/>
      <dgm:spPr/>
      <dgm:t>
        <a:bodyPr/>
        <a:lstStyle/>
        <a:p>
          <a:endParaRPr lang="en-GB"/>
        </a:p>
      </dgm:t>
    </dgm:pt>
    <dgm:pt modelId="{873E324B-3254-4E6A-BAEE-88DBE4C58917}" type="sibTrans" cxnId="{1F8A941C-AD40-4CA0-9551-A865034C0210}">
      <dgm:prSet/>
      <dgm:spPr/>
      <dgm:t>
        <a:bodyPr/>
        <a:lstStyle/>
        <a:p>
          <a:endParaRPr lang="en-GB"/>
        </a:p>
      </dgm:t>
    </dgm:pt>
    <dgm:pt modelId="{2064E5A3-159A-4666-8491-BB24A568F298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Have provided both advice and financial support to the YOHHLNet Special Interest Groups – helps give them a voice within the region about things they are passionate about and share ideas and developments. A great networking opportunity as well.</a:t>
          </a:r>
          <a:endParaRPr lang="en-GB" dirty="0">
            <a:solidFill>
              <a:schemeClr val="tx1"/>
            </a:solidFill>
          </a:endParaRPr>
        </a:p>
      </dgm:t>
    </dgm:pt>
    <dgm:pt modelId="{DE351C36-5DF2-40EE-83A6-53AE99BC7016}" type="parTrans" cxnId="{44B2F09F-B925-4FE4-9839-D0D84965AF18}">
      <dgm:prSet/>
      <dgm:spPr/>
      <dgm:t>
        <a:bodyPr/>
        <a:lstStyle/>
        <a:p>
          <a:endParaRPr lang="en-GB"/>
        </a:p>
      </dgm:t>
    </dgm:pt>
    <dgm:pt modelId="{29771428-365F-4F26-AEDF-7B3880617D36}" type="sibTrans" cxnId="{44B2F09F-B925-4FE4-9839-D0D84965AF18}">
      <dgm:prSet/>
      <dgm:spPr/>
      <dgm:t>
        <a:bodyPr/>
        <a:lstStyle/>
        <a:p>
          <a:endParaRPr lang="en-GB"/>
        </a:p>
      </dgm:t>
    </dgm:pt>
    <dgm:pt modelId="{E5C51817-A0ED-4F4D-91AC-B929EFD875FC}" type="pres">
      <dgm:prSet presAssocID="{8C4D7722-9194-4265-9F56-6D3CA1035D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DA48CC2E-18D3-45AD-9604-C81F10F754D0}" type="pres">
      <dgm:prSet presAssocID="{8C4D7722-9194-4265-9F56-6D3CA1035DB4}" presName="Name1" presStyleCnt="0"/>
      <dgm:spPr/>
    </dgm:pt>
    <dgm:pt modelId="{01F5B918-8071-4ACC-B96A-762E561DBFC5}" type="pres">
      <dgm:prSet presAssocID="{8C4D7722-9194-4265-9F56-6D3CA1035DB4}" presName="cycle" presStyleCnt="0"/>
      <dgm:spPr/>
    </dgm:pt>
    <dgm:pt modelId="{14265F58-C122-4BE9-BF8E-BF46ED5DA77F}" type="pres">
      <dgm:prSet presAssocID="{8C4D7722-9194-4265-9F56-6D3CA1035DB4}" presName="srcNode" presStyleLbl="node1" presStyleIdx="0" presStyleCnt="3"/>
      <dgm:spPr/>
    </dgm:pt>
    <dgm:pt modelId="{324E7CAD-689D-4A3A-8780-9071F6230C65}" type="pres">
      <dgm:prSet presAssocID="{8C4D7722-9194-4265-9F56-6D3CA1035DB4}" presName="conn" presStyleLbl="parChTrans1D2" presStyleIdx="0" presStyleCnt="1"/>
      <dgm:spPr/>
      <dgm:t>
        <a:bodyPr/>
        <a:lstStyle/>
        <a:p>
          <a:endParaRPr lang="en-GB"/>
        </a:p>
      </dgm:t>
    </dgm:pt>
    <dgm:pt modelId="{4FADBB68-367D-421D-8BAC-A0C58D097CF8}" type="pres">
      <dgm:prSet presAssocID="{8C4D7722-9194-4265-9F56-6D3CA1035DB4}" presName="extraNode" presStyleLbl="node1" presStyleIdx="0" presStyleCnt="3"/>
      <dgm:spPr/>
    </dgm:pt>
    <dgm:pt modelId="{45B2E593-D3AF-4CB4-8217-62AF048CC59D}" type="pres">
      <dgm:prSet presAssocID="{8C4D7722-9194-4265-9F56-6D3CA1035DB4}" presName="dstNode" presStyleLbl="node1" presStyleIdx="0" presStyleCnt="3"/>
      <dgm:spPr/>
    </dgm:pt>
    <dgm:pt modelId="{E5162400-DA1A-41BD-9CA2-960D9D21EAB0}" type="pres">
      <dgm:prSet presAssocID="{2064E5A3-159A-4666-8491-BB24A568F298}" presName="text_1" presStyleLbl="node1" presStyleIdx="0" presStyleCnt="3" custScaleX="102034" custScaleY="122815" custLinFactNeighborX="566" custLinFactNeighborY="28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A2C3DE-339D-4AFE-8B06-76C6A3B53F95}" type="pres">
      <dgm:prSet presAssocID="{2064E5A3-159A-4666-8491-BB24A568F298}" presName="accent_1" presStyleCnt="0"/>
      <dgm:spPr/>
    </dgm:pt>
    <dgm:pt modelId="{9FFB7112-B319-4C03-9BC8-9D1B791E54B9}" type="pres">
      <dgm:prSet presAssocID="{2064E5A3-159A-4666-8491-BB24A568F298}" presName="accentRepeatNode" presStyleLbl="solidFgAcc1" presStyleIdx="0" presStyleCnt="3"/>
      <dgm:spPr>
        <a:solidFill>
          <a:srgbClr val="00B0F0"/>
        </a:solidFill>
      </dgm:spPr>
    </dgm:pt>
    <dgm:pt modelId="{9271DFF9-BD47-4C5D-B782-84218BF8BB04}" type="pres">
      <dgm:prSet presAssocID="{21D568FE-8F68-4104-AD65-7CD5880787F3}" presName="text_2" presStyleLbl="node1" presStyleIdx="1" presStyleCnt="3" custScaleX="101865" custScaleY="137390" custLinFactNeighborX="1066" custLinFactNeighborY="45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86D3A1-9EB8-4A78-93F5-00B31191A87E}" type="pres">
      <dgm:prSet presAssocID="{21D568FE-8F68-4104-AD65-7CD5880787F3}" presName="accent_2" presStyleCnt="0"/>
      <dgm:spPr/>
    </dgm:pt>
    <dgm:pt modelId="{63711517-11DB-4C0D-9C12-BD7500138B36}" type="pres">
      <dgm:prSet presAssocID="{21D568FE-8F68-4104-AD65-7CD5880787F3}" presName="accentRepeatNode" presStyleLbl="solidFgAcc1" presStyleIdx="1" presStyleCnt="3"/>
      <dgm:spPr>
        <a:solidFill>
          <a:srgbClr val="00FFFF"/>
        </a:solidFill>
      </dgm:spPr>
    </dgm:pt>
    <dgm:pt modelId="{676B06D6-775C-41DE-B460-45A88E8F3ED7}" type="pres">
      <dgm:prSet presAssocID="{EB8E20A9-073E-42B8-B639-9E5D6C2925C9}" presName="text_3" presStyleLbl="node1" presStyleIdx="2" presStyleCnt="3" custScaleX="104798" custScaleY="1228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DC944F-9199-4DAD-A05D-EE1527364259}" type="pres">
      <dgm:prSet presAssocID="{EB8E20A9-073E-42B8-B639-9E5D6C2925C9}" presName="accent_3" presStyleCnt="0"/>
      <dgm:spPr/>
    </dgm:pt>
    <dgm:pt modelId="{86E72C0A-547B-42DE-905D-BEDF0D51AF62}" type="pres">
      <dgm:prSet presAssocID="{EB8E20A9-073E-42B8-B639-9E5D6C2925C9}" presName="accentRepeatNode" presStyleLbl="solidFgAcc1" presStyleIdx="2" presStyleCnt="3"/>
      <dgm:spPr>
        <a:solidFill>
          <a:srgbClr val="00FFCC"/>
        </a:solidFill>
      </dgm:spPr>
    </dgm:pt>
  </dgm:ptLst>
  <dgm:cxnLst>
    <dgm:cxn modelId="{1CAB8975-A9DE-462B-B68E-EEC9C4EFE201}" type="presOf" srcId="{29771428-365F-4F26-AEDF-7B3880617D36}" destId="{324E7CAD-689D-4A3A-8780-9071F6230C65}" srcOrd="0" destOrd="0" presId="urn:microsoft.com/office/officeart/2008/layout/VerticalCurvedList"/>
    <dgm:cxn modelId="{5E9828EB-9B77-498D-9E9F-0A0C9AB8E8F4}" type="presOf" srcId="{EB8E20A9-073E-42B8-B639-9E5D6C2925C9}" destId="{676B06D6-775C-41DE-B460-45A88E8F3ED7}" srcOrd="0" destOrd="0" presId="urn:microsoft.com/office/officeart/2008/layout/VerticalCurvedList"/>
    <dgm:cxn modelId="{44B2F09F-B925-4FE4-9839-D0D84965AF18}" srcId="{8C4D7722-9194-4265-9F56-6D3CA1035DB4}" destId="{2064E5A3-159A-4666-8491-BB24A568F298}" srcOrd="0" destOrd="0" parTransId="{DE351C36-5DF2-40EE-83A6-53AE99BC7016}" sibTransId="{29771428-365F-4F26-AEDF-7B3880617D36}"/>
    <dgm:cxn modelId="{1C432A11-4B57-4C62-B07F-414825B37661}" type="presOf" srcId="{2064E5A3-159A-4666-8491-BB24A568F298}" destId="{E5162400-DA1A-41BD-9CA2-960D9D21EAB0}" srcOrd="0" destOrd="0" presId="urn:microsoft.com/office/officeart/2008/layout/VerticalCurvedList"/>
    <dgm:cxn modelId="{E3D46C03-7838-416A-B7C5-C5D68F2ED1CA}" type="presOf" srcId="{8C4D7722-9194-4265-9F56-6D3CA1035DB4}" destId="{E5C51817-A0ED-4F4D-91AC-B929EFD875FC}" srcOrd="0" destOrd="0" presId="urn:microsoft.com/office/officeart/2008/layout/VerticalCurvedList"/>
    <dgm:cxn modelId="{4CB62415-20F7-4AA0-8675-D29BF10B4CB8}" type="presOf" srcId="{21D568FE-8F68-4104-AD65-7CD5880787F3}" destId="{9271DFF9-BD47-4C5D-B782-84218BF8BB04}" srcOrd="0" destOrd="0" presId="urn:microsoft.com/office/officeart/2008/layout/VerticalCurvedList"/>
    <dgm:cxn modelId="{7CD783CE-9CB5-40E3-AD3E-B9B5963BE71E}" srcId="{8C4D7722-9194-4265-9F56-6D3CA1035DB4}" destId="{21D568FE-8F68-4104-AD65-7CD5880787F3}" srcOrd="1" destOrd="0" parTransId="{39BFE9BF-0462-4D32-9D3B-D27D0C29BB09}" sibTransId="{56838167-DF21-4882-9D80-B11CD2C95BA1}"/>
    <dgm:cxn modelId="{1F8A941C-AD40-4CA0-9551-A865034C0210}" srcId="{8C4D7722-9194-4265-9F56-6D3CA1035DB4}" destId="{EB8E20A9-073E-42B8-B639-9E5D6C2925C9}" srcOrd="2" destOrd="0" parTransId="{53913352-D05E-458D-BAFE-86A0DF3D4DF9}" sibTransId="{873E324B-3254-4E6A-BAEE-88DBE4C58917}"/>
    <dgm:cxn modelId="{7727A62A-13CC-44A1-ABF1-C1F341084894}" type="presParOf" srcId="{E5C51817-A0ED-4F4D-91AC-B929EFD875FC}" destId="{DA48CC2E-18D3-45AD-9604-C81F10F754D0}" srcOrd="0" destOrd="0" presId="urn:microsoft.com/office/officeart/2008/layout/VerticalCurvedList"/>
    <dgm:cxn modelId="{DD15A348-6F91-4FD2-8CD4-72EF7D015C0F}" type="presParOf" srcId="{DA48CC2E-18D3-45AD-9604-C81F10F754D0}" destId="{01F5B918-8071-4ACC-B96A-762E561DBFC5}" srcOrd="0" destOrd="0" presId="urn:microsoft.com/office/officeart/2008/layout/VerticalCurvedList"/>
    <dgm:cxn modelId="{D9C98083-DEA7-4C95-961C-BCFEEC635E2E}" type="presParOf" srcId="{01F5B918-8071-4ACC-B96A-762E561DBFC5}" destId="{14265F58-C122-4BE9-BF8E-BF46ED5DA77F}" srcOrd="0" destOrd="0" presId="urn:microsoft.com/office/officeart/2008/layout/VerticalCurvedList"/>
    <dgm:cxn modelId="{B5BDBAFF-9C48-4A55-B5B0-279233640DD4}" type="presParOf" srcId="{01F5B918-8071-4ACC-B96A-762E561DBFC5}" destId="{324E7CAD-689D-4A3A-8780-9071F6230C65}" srcOrd="1" destOrd="0" presId="urn:microsoft.com/office/officeart/2008/layout/VerticalCurvedList"/>
    <dgm:cxn modelId="{A1C5B1B6-F8F9-4B8A-AA18-81B2FA13203A}" type="presParOf" srcId="{01F5B918-8071-4ACC-B96A-762E561DBFC5}" destId="{4FADBB68-367D-421D-8BAC-A0C58D097CF8}" srcOrd="2" destOrd="0" presId="urn:microsoft.com/office/officeart/2008/layout/VerticalCurvedList"/>
    <dgm:cxn modelId="{3C7F490F-3940-4956-ADAC-0472229CD192}" type="presParOf" srcId="{01F5B918-8071-4ACC-B96A-762E561DBFC5}" destId="{45B2E593-D3AF-4CB4-8217-62AF048CC59D}" srcOrd="3" destOrd="0" presId="urn:microsoft.com/office/officeart/2008/layout/VerticalCurvedList"/>
    <dgm:cxn modelId="{4D1CA9BA-61A6-4613-A6FB-72390CA5454E}" type="presParOf" srcId="{DA48CC2E-18D3-45AD-9604-C81F10F754D0}" destId="{E5162400-DA1A-41BD-9CA2-960D9D21EAB0}" srcOrd="1" destOrd="0" presId="urn:microsoft.com/office/officeart/2008/layout/VerticalCurvedList"/>
    <dgm:cxn modelId="{86202A88-89F8-4B0C-874B-76275284964A}" type="presParOf" srcId="{DA48CC2E-18D3-45AD-9604-C81F10F754D0}" destId="{F4A2C3DE-339D-4AFE-8B06-76C6A3B53F95}" srcOrd="2" destOrd="0" presId="urn:microsoft.com/office/officeart/2008/layout/VerticalCurvedList"/>
    <dgm:cxn modelId="{FD7CEDDC-1FED-47A2-ACC7-DFA9F0288360}" type="presParOf" srcId="{F4A2C3DE-339D-4AFE-8B06-76C6A3B53F95}" destId="{9FFB7112-B319-4C03-9BC8-9D1B791E54B9}" srcOrd="0" destOrd="0" presId="urn:microsoft.com/office/officeart/2008/layout/VerticalCurvedList"/>
    <dgm:cxn modelId="{D11DFA2C-80FA-4E16-83DF-358F0926ABB3}" type="presParOf" srcId="{DA48CC2E-18D3-45AD-9604-C81F10F754D0}" destId="{9271DFF9-BD47-4C5D-B782-84218BF8BB04}" srcOrd="3" destOrd="0" presId="urn:microsoft.com/office/officeart/2008/layout/VerticalCurvedList"/>
    <dgm:cxn modelId="{E95FA143-FB15-4464-AA79-3A6D960A1C8D}" type="presParOf" srcId="{DA48CC2E-18D3-45AD-9604-C81F10F754D0}" destId="{2C86D3A1-9EB8-4A78-93F5-00B31191A87E}" srcOrd="4" destOrd="0" presId="urn:microsoft.com/office/officeart/2008/layout/VerticalCurvedList"/>
    <dgm:cxn modelId="{EE63A53B-169A-47B9-B14E-C794614026DD}" type="presParOf" srcId="{2C86D3A1-9EB8-4A78-93F5-00B31191A87E}" destId="{63711517-11DB-4C0D-9C12-BD7500138B36}" srcOrd="0" destOrd="0" presId="urn:microsoft.com/office/officeart/2008/layout/VerticalCurvedList"/>
    <dgm:cxn modelId="{CB0D73F3-8FC6-490C-8D0E-F19DF5F4D9BB}" type="presParOf" srcId="{DA48CC2E-18D3-45AD-9604-C81F10F754D0}" destId="{676B06D6-775C-41DE-B460-45A88E8F3ED7}" srcOrd="5" destOrd="0" presId="urn:microsoft.com/office/officeart/2008/layout/VerticalCurvedList"/>
    <dgm:cxn modelId="{D615187C-B3C2-408C-BA5B-D1F56A3C4140}" type="presParOf" srcId="{DA48CC2E-18D3-45AD-9604-C81F10F754D0}" destId="{4EDC944F-9199-4DAD-A05D-EE1527364259}" srcOrd="6" destOrd="0" presId="urn:microsoft.com/office/officeart/2008/layout/VerticalCurvedList"/>
    <dgm:cxn modelId="{541A479A-AD50-4644-B43E-6073AB76EE29}" type="presParOf" srcId="{4EDC944F-9199-4DAD-A05D-EE1527364259}" destId="{86E72C0A-547B-42DE-905D-BEDF0D51AF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E7CAD-689D-4A3A-8780-9071F6230C65}">
      <dsp:nvSpPr>
        <dsp:cNvPr id="0" name=""/>
        <dsp:cNvSpPr/>
      </dsp:nvSpPr>
      <dsp:spPr>
        <a:xfrm>
          <a:off x="-4951202" y="-748089"/>
          <a:ext cx="5814143" cy="5814143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62400-DA1A-41BD-9CA2-960D9D21EAB0}">
      <dsp:nvSpPr>
        <dsp:cNvPr id="0" name=""/>
        <dsp:cNvSpPr/>
      </dsp:nvSpPr>
      <dsp:spPr>
        <a:xfrm>
          <a:off x="504042" y="357523"/>
          <a:ext cx="5915032" cy="106062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4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Have provided both advice and financial support to the YOHHLNet Special Interest Groups – helps give them a voice within the region about things they are passionate about and share ideas and developments. A great networking opportunity as well.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504042" y="357523"/>
        <a:ext cx="5915032" cy="1060621"/>
      </dsp:txXfrm>
    </dsp:sp>
    <dsp:sp modelId="{9FFB7112-B319-4C03-9BC8-9D1B791E54B9}">
      <dsp:nvSpPr>
        <dsp:cNvPr id="0" name=""/>
        <dsp:cNvSpPr/>
      </dsp:nvSpPr>
      <dsp:spPr>
        <a:xfrm>
          <a:off x="-9558" y="323847"/>
          <a:ext cx="1079491" cy="107949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1DFF9-BD47-4C5D-B782-84218BF8BB04}">
      <dsp:nvSpPr>
        <dsp:cNvPr id="0" name=""/>
        <dsp:cNvSpPr/>
      </dsp:nvSpPr>
      <dsp:spPr>
        <a:xfrm>
          <a:off x="851423" y="1604607"/>
          <a:ext cx="5585464" cy="1186490"/>
        </a:xfrm>
        <a:prstGeom prst="rect">
          <a:avLst/>
        </a:prstGeom>
        <a:solidFill>
          <a:srgbClr val="8DEA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47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Through YOHHLNETs support of CPD we have provided seven bursaries to allow staff to attend conferences (LILAC, CILIP, ICLC) and hosted/delivered 7 CPD events in the region. Additionally, YOHHLNet members participated in/presented at a number of national and regional events.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851423" y="1604607"/>
        <a:ext cx="5585464" cy="1186490"/>
      </dsp:txXfrm>
    </dsp:sp>
    <dsp:sp modelId="{63711517-11DB-4C0D-9C12-BD7500138B36}">
      <dsp:nvSpPr>
        <dsp:cNvPr id="0" name=""/>
        <dsp:cNvSpPr/>
      </dsp:nvSpPr>
      <dsp:spPr>
        <a:xfrm>
          <a:off x="304357" y="1619236"/>
          <a:ext cx="1079491" cy="1079491"/>
        </a:xfrm>
        <a:prstGeom prst="ellipse">
          <a:avLst/>
        </a:prstGeom>
        <a:solidFill>
          <a:srgbClr val="00FF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B06D6-775C-41DE-B460-45A88E8F3ED7}">
      <dsp:nvSpPr>
        <dsp:cNvPr id="0" name=""/>
        <dsp:cNvSpPr/>
      </dsp:nvSpPr>
      <dsp:spPr>
        <a:xfrm>
          <a:off x="391114" y="2924060"/>
          <a:ext cx="6075264" cy="1060621"/>
        </a:xfrm>
        <a:prstGeom prst="rect">
          <a:avLst/>
        </a:prstGeom>
        <a:solidFill>
          <a:srgbClr val="2EDE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47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Developed many new “firsts” for the region which has helped to establish it as a network to be noticed – active on our social media accounts; social media directory; venues directory; established annual awards to recognise the hard work of individuals and teams across the region, raised issues and addressed problems. 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391114" y="2924060"/>
        <a:ext cx="6075264" cy="1060621"/>
      </dsp:txXfrm>
    </dsp:sp>
    <dsp:sp modelId="{86E72C0A-547B-42DE-905D-BEDF0D51AF62}">
      <dsp:nvSpPr>
        <dsp:cNvPr id="0" name=""/>
        <dsp:cNvSpPr/>
      </dsp:nvSpPr>
      <dsp:spPr>
        <a:xfrm>
          <a:off x="-9558" y="2914625"/>
          <a:ext cx="1079491" cy="1079491"/>
        </a:xfrm>
        <a:prstGeom prst="ellipse">
          <a:avLst/>
        </a:prstGeom>
        <a:solidFill>
          <a:srgbClr val="00FF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1984C-F5BE-4023-BDD4-AC8561CAD3E6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A842E-F95A-43F9-A328-33F27EB1E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1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A842E-F95A-43F9-A328-33F27EB1E9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6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A842E-F95A-43F9-A328-33F27EB1E98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A842E-F95A-43F9-A328-33F27EB1E98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99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2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1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2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6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792F-EED5-471E-ACCA-4604A89AB87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9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esources.lihnn.nhs.uk/wiki/GetFile.aspx?Page=Yorkshire_and_Humber_LKS.CPD-Community-of-Practice&amp;File=YOHHLNet%20Course%20Sponsorship%20Application.do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williams@bdct.nhs.uk" TargetMode="External"/><Relationship Id="rId2" Type="http://schemas.openxmlformats.org/officeDocument/2006/relationships/hyperlink" Target="mailto:janet.sampson1@nhs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helen.rotherforth@midyorks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96944" cy="1440159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YOHHLNet Annual Meeting,</a:t>
            </a:r>
            <a:br>
              <a:rPr lang="en-GB" sz="2400" b="1" dirty="0" smtClean="0"/>
            </a:br>
            <a:r>
              <a:rPr lang="en-GB" sz="2400" b="1" dirty="0" smtClean="0"/>
              <a:t>Tuesday 17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2018</a:t>
            </a:r>
            <a:br>
              <a:rPr lang="en-GB" sz="2400" b="1" dirty="0" smtClean="0"/>
            </a:br>
            <a:r>
              <a:rPr lang="en-GB" sz="2400" b="1" dirty="0" smtClean="0"/>
              <a:t>Room </a:t>
            </a:r>
            <a:r>
              <a:rPr lang="en-GB" sz="2000" b="1" dirty="0" smtClean="0"/>
              <a:t>2.14</a:t>
            </a:r>
            <a:r>
              <a:rPr lang="en-GB" sz="2000" b="1" dirty="0"/>
              <a:t>, HEYH Building, Willow Terrace Road, Leeds</a:t>
            </a:r>
            <a:br>
              <a:rPr lang="en-GB" sz="20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496944" cy="4248472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900" b="1" dirty="0" smtClean="0">
                <a:solidFill>
                  <a:schemeClr val="tx1"/>
                </a:solidFill>
              </a:rPr>
              <a:t>Programme: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10.00 – 10.20, Registration &amp; refreshments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                          Welcome &amp; Apologies – Janet Sampson, YOHHLNet Chair</a:t>
            </a:r>
          </a:p>
          <a:p>
            <a:pPr algn="l"/>
            <a:r>
              <a:rPr lang="en-GB" sz="2900" dirty="0" smtClean="0">
                <a:solidFill>
                  <a:schemeClr val="tx1"/>
                </a:solidFill>
              </a:rPr>
              <a:t>10.25 </a:t>
            </a:r>
            <a:r>
              <a:rPr lang="en-GB" sz="2900" dirty="0">
                <a:solidFill>
                  <a:schemeClr val="tx1"/>
                </a:solidFill>
              </a:rPr>
              <a:t>– 10.35 YOHHLNet Annual Accounts– Helen Rotherforth, YOHHLNet Treasurer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10.35 – </a:t>
            </a:r>
            <a:r>
              <a:rPr lang="en-GB" sz="2900" dirty="0" smtClean="0">
                <a:solidFill>
                  <a:schemeClr val="tx1"/>
                </a:solidFill>
              </a:rPr>
              <a:t>10.45 </a:t>
            </a:r>
            <a:r>
              <a:rPr lang="en-GB" sz="2900" dirty="0">
                <a:solidFill>
                  <a:schemeClr val="tx1"/>
                </a:solidFill>
              </a:rPr>
              <a:t>YOHHLNet CPD Annual Report – Helen Barlow, YOHHLNet   Co-CPD  Co-ordinator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10.45 – </a:t>
            </a:r>
            <a:r>
              <a:rPr lang="en-GB" sz="2900" dirty="0" smtClean="0">
                <a:solidFill>
                  <a:schemeClr val="tx1"/>
                </a:solidFill>
              </a:rPr>
              <a:t>11.00 </a:t>
            </a:r>
            <a:r>
              <a:rPr lang="en-GB" sz="2900" dirty="0">
                <a:solidFill>
                  <a:schemeClr val="tx1"/>
                </a:solidFill>
              </a:rPr>
              <a:t>YOHHLNet Annual Report – Janet Sampson, YOHHLNet Chair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	            Adoption of the Reports and </a:t>
            </a:r>
            <a:r>
              <a:rPr lang="en-GB" sz="2900" dirty="0" smtClean="0">
                <a:solidFill>
                  <a:schemeClr val="tx1"/>
                </a:solidFill>
              </a:rPr>
              <a:t>Accounts</a:t>
            </a:r>
          </a:p>
          <a:p>
            <a:pPr algn="l"/>
            <a:r>
              <a:rPr lang="en-GB" sz="2900" b="1" dirty="0" smtClean="0">
                <a:solidFill>
                  <a:schemeClr val="tx1"/>
                </a:solidFill>
              </a:rPr>
              <a:t>Speakers Programme:</a:t>
            </a:r>
            <a:r>
              <a:rPr lang="en-GB" sz="2900" b="1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11.00 – </a:t>
            </a:r>
            <a:r>
              <a:rPr lang="en-GB" sz="2900" dirty="0" smtClean="0">
                <a:solidFill>
                  <a:schemeClr val="tx1"/>
                </a:solidFill>
              </a:rPr>
              <a:t>11.15 </a:t>
            </a:r>
            <a:r>
              <a:rPr lang="en-GB" sz="2900" dirty="0">
                <a:solidFill>
                  <a:schemeClr val="tx1"/>
                </a:solidFill>
              </a:rPr>
              <a:t>L</a:t>
            </a:r>
            <a:r>
              <a:rPr lang="en-GB" sz="2900" dirty="0" smtClean="0">
                <a:solidFill>
                  <a:schemeClr val="tx1"/>
                </a:solidFill>
              </a:rPr>
              <a:t>eeds Public Health Research Centre – Rebecca </a:t>
            </a:r>
            <a:r>
              <a:rPr lang="en-GB" sz="2900" dirty="0">
                <a:solidFill>
                  <a:schemeClr val="tx1"/>
                </a:solidFill>
              </a:rPr>
              <a:t>Vӓӓnӓnen</a:t>
            </a:r>
          </a:p>
          <a:p>
            <a:pPr algn="l"/>
            <a:r>
              <a:rPr lang="en-GB" sz="2900" dirty="0" smtClean="0">
                <a:solidFill>
                  <a:schemeClr val="tx1"/>
                </a:solidFill>
              </a:rPr>
              <a:t>11.15- 11.30 Wakefield Public Libraries/Mid Yorkshire NHS Trust –</a:t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>                             Lynne Holroyd/Helen Rotherforth                         </a:t>
            </a:r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 smtClean="0">
                <a:solidFill>
                  <a:schemeClr val="tx1"/>
                </a:solidFill>
              </a:rPr>
              <a:t>11.30 </a:t>
            </a:r>
            <a:r>
              <a:rPr lang="en-GB" sz="2900" dirty="0">
                <a:solidFill>
                  <a:schemeClr val="tx1"/>
                </a:solidFill>
              </a:rPr>
              <a:t>– </a:t>
            </a:r>
            <a:r>
              <a:rPr lang="en-GB" sz="2900" dirty="0" smtClean="0">
                <a:solidFill>
                  <a:schemeClr val="tx1"/>
                </a:solidFill>
              </a:rPr>
              <a:t>11.45 NHS Digital – Caroline Storer </a:t>
            </a:r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 smtClean="0">
                <a:solidFill>
                  <a:schemeClr val="tx1"/>
                </a:solidFill>
              </a:rPr>
              <a:t>11.45 </a:t>
            </a:r>
            <a:r>
              <a:rPr lang="en-GB" sz="2900" dirty="0">
                <a:solidFill>
                  <a:schemeClr val="tx1"/>
                </a:solidFill>
              </a:rPr>
              <a:t>– </a:t>
            </a:r>
            <a:r>
              <a:rPr lang="en-GB" sz="2900" dirty="0" smtClean="0">
                <a:solidFill>
                  <a:schemeClr val="tx1"/>
                </a:solidFill>
              </a:rPr>
              <a:t>12.00 Leeds Institute of Health Sciences – Judy Wright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 </a:t>
            </a:r>
            <a:r>
              <a:rPr lang="en-GB" sz="29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 </a:t>
            </a:r>
            <a:r>
              <a:rPr lang="en-GB" sz="2900" dirty="0" smtClean="0">
                <a:solidFill>
                  <a:schemeClr val="tx1"/>
                </a:solidFill>
              </a:rPr>
              <a:t>                               Closing </a:t>
            </a:r>
            <a:r>
              <a:rPr lang="en-GB" sz="2900" dirty="0">
                <a:solidFill>
                  <a:schemeClr val="tx1"/>
                </a:solidFill>
              </a:rPr>
              <a:t>remarks – Janet Sampson, YOHHLNet Chair</a:t>
            </a:r>
          </a:p>
          <a:p>
            <a:pPr algn="l"/>
            <a:r>
              <a:rPr lang="en-GB" sz="2900" dirty="0" smtClean="0">
                <a:solidFill>
                  <a:schemeClr val="tx1"/>
                </a:solidFill>
              </a:rPr>
              <a:t>12.15 </a:t>
            </a:r>
            <a:r>
              <a:rPr lang="en-GB" sz="2900" dirty="0">
                <a:solidFill>
                  <a:schemeClr val="tx1"/>
                </a:solidFill>
              </a:rPr>
              <a:t>– 13.00, Buffet lunch and networking</a:t>
            </a:r>
          </a:p>
          <a:p>
            <a:pPr algn="l"/>
            <a:endParaRPr lang="en-GB" sz="1200" b="1" dirty="0">
              <a:solidFill>
                <a:schemeClr val="tx1"/>
              </a:solidFill>
            </a:endParaRPr>
          </a:p>
          <a:p>
            <a:endParaRPr lang="en-GB" sz="2800" b="1" dirty="0" smtClean="0">
              <a:solidFill>
                <a:schemeClr val="tx1"/>
              </a:solidFill>
            </a:endParaRPr>
          </a:p>
          <a:p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Benefits of YOHHLNet membership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608512"/>
          </a:xfrm>
        </p:spPr>
        <p:txBody>
          <a:bodyPr>
            <a:normAutofit fontScale="25000" lnSpcReduction="20000"/>
          </a:bodyPr>
          <a:lstStyle/>
          <a:p>
            <a:endParaRPr lang="en-GB" sz="1200" b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b="1" dirty="0" smtClean="0">
                <a:solidFill>
                  <a:schemeClr val="tx1"/>
                </a:solidFill>
              </a:rPr>
              <a:t>Better </a:t>
            </a:r>
            <a:r>
              <a:rPr lang="en-GB" sz="5600" b="1" dirty="0">
                <a:solidFill>
                  <a:schemeClr val="tx1"/>
                </a:solidFill>
              </a:rPr>
              <a:t>quality Library and Knowledge Services </a:t>
            </a:r>
            <a:r>
              <a:rPr lang="en-GB" sz="5600" dirty="0">
                <a:solidFill>
                  <a:schemeClr val="tx1"/>
                </a:solidFill>
              </a:rPr>
              <a:t>(LKS) through the ongoing sharing of best practice across the region </a:t>
            </a:r>
            <a:r>
              <a:rPr lang="en-GB" sz="5600" dirty="0" smtClean="0">
                <a:solidFill>
                  <a:schemeClr val="tx1"/>
                </a:solidFill>
              </a:rPr>
              <a:t>and </a:t>
            </a:r>
            <a:r>
              <a:rPr lang="en-GB" sz="5600" dirty="0">
                <a:solidFill>
                  <a:schemeClr val="tx1"/>
                </a:solidFill>
              </a:rPr>
              <a:t>a shared strategic outlook facilitated by networking events, </a:t>
            </a:r>
            <a:r>
              <a:rPr lang="en-GB" sz="5600" dirty="0" smtClean="0">
                <a:solidFill>
                  <a:schemeClr val="tx1"/>
                </a:solidFill>
              </a:rPr>
              <a:t>regional mailing lists and above all the expertise and enthusiasm of all staff across the region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Enhanced access to quality resources </a:t>
            </a:r>
            <a:r>
              <a:rPr lang="en-GB" sz="5600" dirty="0">
                <a:solidFill>
                  <a:schemeClr val="tx1"/>
                </a:solidFill>
              </a:rPr>
              <a:t>through collaborative purchasing, </a:t>
            </a:r>
            <a:r>
              <a:rPr lang="en-GB" sz="5600" dirty="0" smtClean="0">
                <a:solidFill>
                  <a:schemeClr val="tx1"/>
                </a:solidFill>
              </a:rPr>
              <a:t>for example topping up the OUP e-handbook collection, and joining up with services in LIHNN and HLN, e.g. MA Healthcare Offer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Increased sector and cross-sector engagement </a:t>
            </a:r>
            <a:r>
              <a:rPr lang="en-GB" sz="5600" dirty="0">
                <a:solidFill>
                  <a:schemeClr val="tx1"/>
                </a:solidFill>
              </a:rPr>
              <a:t>through access to professional updates and sector </a:t>
            </a:r>
            <a:r>
              <a:rPr lang="en-GB" sz="5600" dirty="0" smtClean="0">
                <a:solidFill>
                  <a:schemeClr val="tx1"/>
                </a:solidFill>
              </a:rPr>
              <a:t>communications, opportunities for joined up events with LIHNN and HLN, e.g. Mental Health Group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More engaged staff </a:t>
            </a:r>
            <a:r>
              <a:rPr lang="en-GB" sz="5600" dirty="0">
                <a:solidFill>
                  <a:schemeClr val="tx1"/>
                </a:solidFill>
              </a:rPr>
              <a:t>through the sharing of information with peers and strengthening of networks, including special interest groups and communities of practice </a:t>
            </a:r>
            <a:r>
              <a:rPr lang="en-GB" sz="5600" dirty="0" smtClean="0">
                <a:solidFill>
                  <a:schemeClr val="tx1"/>
                </a:solidFill>
              </a:rPr>
              <a:t/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Improved staff skills </a:t>
            </a:r>
            <a:r>
              <a:rPr lang="en-GB" sz="5600" dirty="0">
                <a:solidFill>
                  <a:schemeClr val="tx1"/>
                </a:solidFill>
              </a:rPr>
              <a:t>enabled through a wide range of free at the point of access specialist CPD opportunities including training courses, online development, coaching, mentoring and access to a free staff </a:t>
            </a:r>
            <a:r>
              <a:rPr lang="en-GB" sz="5600" dirty="0" smtClean="0">
                <a:solidFill>
                  <a:schemeClr val="tx1"/>
                </a:solidFill>
              </a:rPr>
              <a:t>library book collection. 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b="1" dirty="0" smtClean="0">
                <a:solidFill>
                  <a:schemeClr val="tx1"/>
                </a:solidFill>
              </a:rPr>
              <a:t>Professional development </a:t>
            </a:r>
            <a:r>
              <a:rPr lang="en-GB" sz="5600" b="1" dirty="0">
                <a:solidFill>
                  <a:schemeClr val="tx1"/>
                </a:solidFill>
              </a:rPr>
              <a:t>of </a:t>
            </a:r>
            <a:r>
              <a:rPr lang="en-GB" sz="5600" b="1" dirty="0" smtClean="0">
                <a:solidFill>
                  <a:schemeClr val="tx1"/>
                </a:solidFill>
              </a:rPr>
              <a:t>all staff </a:t>
            </a:r>
            <a:r>
              <a:rPr lang="en-GB" sz="5600" dirty="0" smtClean="0">
                <a:solidFill>
                  <a:schemeClr val="tx1"/>
                </a:solidFill>
              </a:rPr>
              <a:t>by providing support for professional </a:t>
            </a:r>
            <a:r>
              <a:rPr lang="en-GB" sz="5600" dirty="0">
                <a:solidFill>
                  <a:schemeClr val="tx1"/>
                </a:solidFill>
              </a:rPr>
              <a:t>development including funding attendance at </a:t>
            </a:r>
            <a:r>
              <a:rPr lang="en-GB" sz="5600" dirty="0" smtClean="0">
                <a:solidFill>
                  <a:schemeClr val="tx1"/>
                </a:solidFill>
              </a:rPr>
              <a:t>conference, opportunities for cross-service coaching and mentoring and encouragement of presenting and writing for publication opportunities</a:t>
            </a:r>
            <a:endParaRPr lang="en-GB" sz="4300" b="1" dirty="0" smtClean="0">
              <a:solidFill>
                <a:schemeClr val="tx1"/>
              </a:solidFill>
            </a:endParaRPr>
          </a:p>
          <a:p>
            <a:pPr algn="r"/>
            <a:r>
              <a:rPr lang="en-GB" sz="4000" b="1" dirty="0" smtClean="0">
                <a:solidFill>
                  <a:schemeClr val="tx1"/>
                </a:solidFill>
              </a:rPr>
              <a:t>(With thanks to LIHNN and CILIP)</a:t>
            </a:r>
            <a:endParaRPr lang="en-GB" sz="4000" b="1" dirty="0">
              <a:solidFill>
                <a:schemeClr val="tx1"/>
              </a:solidFill>
            </a:endParaRPr>
          </a:p>
          <a:p>
            <a:endParaRPr lang="en-GB" sz="9600" b="1" dirty="0" smtClean="0">
              <a:solidFill>
                <a:schemeClr val="tx1"/>
              </a:solidFill>
            </a:endParaRPr>
          </a:p>
          <a:p>
            <a:r>
              <a:rPr lang="en-GB" sz="9600" b="1" dirty="0" smtClean="0">
                <a:solidFill>
                  <a:schemeClr val="tx1"/>
                </a:solidFill>
              </a:rPr>
              <a:t>#YOHHLNET</a:t>
            </a:r>
            <a:endParaRPr lang="en-GB" sz="9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Chair’s Report 2017-18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189" y="1916832"/>
            <a:ext cx="8496944" cy="4608512"/>
          </a:xfrm>
        </p:spPr>
        <p:txBody>
          <a:bodyPr>
            <a:normAutofit/>
          </a:bodyPr>
          <a:lstStyle/>
          <a:p>
            <a:endParaRPr lang="en-GB" sz="1200" b="1" dirty="0" smtClean="0"/>
          </a:p>
          <a:p>
            <a:r>
              <a:rPr lang="en-GB" sz="1600" b="1" dirty="0" smtClean="0">
                <a:solidFill>
                  <a:schemeClr val="tx1"/>
                </a:solidFill>
              </a:rPr>
              <a:t>Key achievements from the last 12 months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Continued to grow and develop our membership with great support from across the region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Members from NHS, public libraries and the academic sector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Delivered a number of CPD events offering a wide range of development opportunities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Thanks to the CPD Group for all that they do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Many of our own members were involved in delivering a number of events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See the wiki for feedback and presentations from a number of events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Provided support to our YOHHLNet regional groups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Launched ourselves on Social </a:t>
            </a:r>
            <a:r>
              <a:rPr lang="en-GB" sz="1600" dirty="0" smtClean="0">
                <a:solidFill>
                  <a:schemeClr val="tx1"/>
                </a:solidFill>
              </a:rPr>
              <a:t>Media!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Encouraged applications for bursaries to attend events/conferences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Held our first Annual Christmas Study Day and launched the annual YOHHLNet awards</a:t>
            </a:r>
          </a:p>
          <a:p>
            <a:pPr algn="l"/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300" b="1" dirty="0" smtClean="0">
              <a:solidFill>
                <a:schemeClr val="tx1"/>
              </a:solidFill>
            </a:endParaRPr>
          </a:p>
          <a:p>
            <a:r>
              <a:rPr lang="en-GB" sz="2600" b="1" dirty="0" smtClean="0">
                <a:solidFill>
                  <a:schemeClr val="tx1"/>
                </a:solidFill>
              </a:rPr>
              <a:t>#YOHHLNET</a:t>
            </a:r>
            <a:endParaRPr lang="en-GB" sz="2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93" y="1196752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Mental Health Group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96944" cy="4968552"/>
          </a:xfrm>
        </p:spPr>
        <p:txBody>
          <a:bodyPr>
            <a:normAutofit fontScale="25000" lnSpcReduction="20000"/>
          </a:bodyPr>
          <a:lstStyle/>
          <a:p>
            <a:endParaRPr lang="en-GB" sz="2400" b="1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The YOHHLNet Mental Health Group has invited the HLN Mental Health Library Services to join the group as they are so small in number</a:t>
            </a:r>
          </a:p>
          <a:p>
            <a:pPr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Through the revision of Terms of Reference in May 2017, it has been decided that they will meet in person once a year, meet twice a year by tele-conference and meet once a year as the Mental </a:t>
            </a:r>
            <a:r>
              <a:rPr lang="en-GB" sz="6400" dirty="0" err="1" smtClean="0">
                <a:solidFill>
                  <a:schemeClr val="tx1"/>
                </a:solidFill>
              </a:rPr>
              <a:t>HealthXtra</a:t>
            </a:r>
            <a:r>
              <a:rPr lang="en-GB" sz="6400" dirty="0" smtClean="0">
                <a:solidFill>
                  <a:schemeClr val="tx1"/>
                </a:solidFill>
              </a:rPr>
              <a:t> Group with colleagues from LIHNN</a:t>
            </a:r>
          </a:p>
          <a:p>
            <a:pPr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Have a Mental Health mailing list that covers the whole of the North as well as contacting YOHHLNet/HLN members locally</a:t>
            </a:r>
          </a:p>
          <a:p>
            <a:pPr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Throughout the year, discussed issues around shared learning, best practice and use of e-resources</a:t>
            </a:r>
          </a:p>
          <a:p>
            <a:pPr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In 2017, the Mental Health </a:t>
            </a:r>
            <a:r>
              <a:rPr lang="en-GB" sz="6400" dirty="0" err="1" smtClean="0">
                <a:solidFill>
                  <a:schemeClr val="tx1"/>
                </a:solidFill>
              </a:rPr>
              <a:t>Xtra</a:t>
            </a:r>
            <a:r>
              <a:rPr lang="en-GB" sz="6400" dirty="0" smtClean="0">
                <a:solidFill>
                  <a:schemeClr val="tx1"/>
                </a:solidFill>
              </a:rPr>
              <a:t> Group met in Manchester on 18</a:t>
            </a:r>
            <a:r>
              <a:rPr lang="en-GB" sz="6400" baseline="30000" dirty="0" smtClean="0">
                <a:solidFill>
                  <a:schemeClr val="tx1"/>
                </a:solidFill>
              </a:rPr>
              <a:t>th</a:t>
            </a:r>
            <a:r>
              <a:rPr lang="en-GB" sz="6400" dirty="0" smtClean="0">
                <a:solidFill>
                  <a:schemeClr val="tx1"/>
                </a:solidFill>
              </a:rPr>
              <a:t> July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Discussed issues around current awareness, e-resources and demonstrating impact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In 2018 the Mental Health </a:t>
            </a:r>
            <a:r>
              <a:rPr lang="en-GB" sz="6400" dirty="0" err="1" smtClean="0">
                <a:solidFill>
                  <a:schemeClr val="tx1"/>
                </a:solidFill>
              </a:rPr>
              <a:t>Xtra</a:t>
            </a:r>
            <a:r>
              <a:rPr lang="en-GB" sz="6400" dirty="0" smtClean="0">
                <a:solidFill>
                  <a:schemeClr val="tx1"/>
                </a:solidFill>
              </a:rPr>
              <a:t> Group is due to be hosted by YOHHLNet</a:t>
            </a:r>
          </a:p>
          <a:p>
            <a:pPr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For further details regards the work of the group check out the YOHHLNet wiki or contact the current Chair of the Group – Becky Williams</a:t>
            </a:r>
          </a:p>
          <a:p>
            <a:endParaRPr lang="en-GB" sz="6400" b="1" dirty="0">
              <a:solidFill>
                <a:schemeClr val="tx1"/>
              </a:solidFill>
            </a:endParaRPr>
          </a:p>
          <a:p>
            <a:r>
              <a:rPr lang="en-GB" sz="9600" b="1" dirty="0" smtClean="0">
                <a:solidFill>
                  <a:schemeClr val="tx1"/>
                </a:solidFill>
              </a:rPr>
              <a:t>#YOHHLNET</a:t>
            </a:r>
          </a:p>
          <a:p>
            <a:endParaRPr lang="en-GB" sz="2600" b="1" dirty="0">
              <a:solidFill>
                <a:schemeClr val="tx1"/>
              </a:solidFill>
            </a:endParaRPr>
          </a:p>
          <a:p>
            <a:pPr algn="l"/>
            <a:endParaRPr lang="en-GB" sz="2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Primary Care, Public Health &amp; Commissioning Group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96944" cy="4752528"/>
          </a:xfrm>
        </p:spPr>
        <p:txBody>
          <a:bodyPr>
            <a:normAutofit fontScale="25000" lnSpcReduction="20000"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>
                <a:solidFill>
                  <a:schemeClr val="tx1"/>
                </a:solidFill>
              </a:rPr>
              <a:t>The YOHHLNet </a:t>
            </a:r>
            <a:r>
              <a:rPr lang="en-GB" sz="6400" dirty="0" smtClean="0">
                <a:solidFill>
                  <a:schemeClr val="tx1"/>
                </a:solidFill>
              </a:rPr>
              <a:t>PC, PH &amp; Commissioning </a:t>
            </a:r>
            <a:r>
              <a:rPr lang="en-GB" sz="6400" dirty="0">
                <a:solidFill>
                  <a:schemeClr val="tx1"/>
                </a:solidFill>
              </a:rPr>
              <a:t>Group </a:t>
            </a:r>
            <a:r>
              <a:rPr lang="en-GB" sz="6400" dirty="0" smtClean="0">
                <a:solidFill>
                  <a:schemeClr val="tx1"/>
                </a:solidFill>
              </a:rPr>
              <a:t>is a small group but also includes members from the acute sector who deliver services to these areas.</a:t>
            </a:r>
            <a:endParaRPr lang="en-GB" sz="6400" dirty="0">
              <a:solidFill>
                <a:schemeClr val="tx1"/>
              </a:solidFill>
            </a:endParaRPr>
          </a:p>
          <a:p>
            <a:pPr algn="l"/>
            <a:endParaRPr lang="en-GB" sz="64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The group mirrors the meeting arrangements of the Mental Health Group – in that it </a:t>
            </a:r>
            <a:r>
              <a:rPr lang="en-GB" sz="6400" dirty="0">
                <a:solidFill>
                  <a:schemeClr val="tx1"/>
                </a:solidFill>
              </a:rPr>
              <a:t>will meet in person once a year, meet twice a year by tele-conference and meet once a year as the </a:t>
            </a:r>
            <a:r>
              <a:rPr lang="en-GB" sz="6400" dirty="0" smtClean="0">
                <a:solidFill>
                  <a:schemeClr val="tx1"/>
                </a:solidFill>
              </a:rPr>
              <a:t>wider group with </a:t>
            </a:r>
            <a:r>
              <a:rPr lang="en-GB" sz="6400" dirty="0">
                <a:solidFill>
                  <a:schemeClr val="tx1"/>
                </a:solidFill>
              </a:rPr>
              <a:t>colleagues from </a:t>
            </a:r>
            <a:r>
              <a:rPr lang="en-GB" sz="6400" dirty="0" smtClean="0">
                <a:solidFill>
                  <a:schemeClr val="tx1"/>
                </a:solidFill>
              </a:rPr>
              <a:t>LIHNN if sufficient interest</a:t>
            </a:r>
            <a:endParaRPr lang="en-GB" sz="6400" dirty="0">
              <a:solidFill>
                <a:schemeClr val="tx1"/>
              </a:solidFill>
            </a:endParaRPr>
          </a:p>
          <a:p>
            <a:pPr algn="l"/>
            <a:endParaRPr lang="en-GB" sz="64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Throughout </a:t>
            </a:r>
            <a:r>
              <a:rPr lang="en-GB" sz="6400" dirty="0">
                <a:solidFill>
                  <a:schemeClr val="tx1"/>
                </a:solidFill>
              </a:rPr>
              <a:t>the year, discussed issues around </a:t>
            </a:r>
            <a:r>
              <a:rPr lang="en-GB" sz="6400" dirty="0" smtClean="0">
                <a:solidFill>
                  <a:schemeClr val="tx1"/>
                </a:solidFill>
              </a:rPr>
              <a:t>STPs/ACOs, information for patients and the public and </a:t>
            </a:r>
            <a:r>
              <a:rPr lang="en-GB" sz="6400" dirty="0">
                <a:solidFill>
                  <a:schemeClr val="tx1"/>
                </a:solidFill>
              </a:rPr>
              <a:t>use of e-resources</a:t>
            </a:r>
          </a:p>
          <a:p>
            <a:pPr algn="l"/>
            <a:endParaRPr lang="en-GB" sz="64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>
                <a:solidFill>
                  <a:schemeClr val="tx1"/>
                </a:solidFill>
              </a:rPr>
              <a:t>In 2017, the </a:t>
            </a:r>
            <a:r>
              <a:rPr lang="en-GB" sz="6400" dirty="0" smtClean="0">
                <a:solidFill>
                  <a:schemeClr val="tx1"/>
                </a:solidFill>
              </a:rPr>
              <a:t>wider Northern Primary Care Group </a:t>
            </a:r>
            <a:r>
              <a:rPr lang="en-GB" sz="6400" dirty="0">
                <a:solidFill>
                  <a:schemeClr val="tx1"/>
                </a:solidFill>
              </a:rPr>
              <a:t>met in </a:t>
            </a:r>
            <a:r>
              <a:rPr lang="en-GB" sz="6400" dirty="0" smtClean="0">
                <a:solidFill>
                  <a:schemeClr val="tx1"/>
                </a:solidFill>
              </a:rPr>
              <a:t>Leeds on the 11</a:t>
            </a:r>
            <a:r>
              <a:rPr lang="en-GB" sz="6400" baseline="30000" dirty="0" smtClean="0">
                <a:solidFill>
                  <a:schemeClr val="tx1"/>
                </a:solidFill>
              </a:rPr>
              <a:t>th</a:t>
            </a:r>
            <a:r>
              <a:rPr lang="en-GB" sz="6400" dirty="0" smtClean="0">
                <a:solidFill>
                  <a:schemeClr val="tx1"/>
                </a:solidFill>
              </a:rPr>
              <a:t> October 2018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Financial supported by YOHHLNet with sponsorship from Wolters Kluwer</a:t>
            </a:r>
            <a:endParaRPr lang="en-GB" sz="6400" dirty="0">
              <a:solidFill>
                <a:schemeClr val="tx1"/>
              </a:solidFill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Presentations from Wolters Kluwer and Public Health England</a:t>
            </a:r>
          </a:p>
          <a:p>
            <a:pPr lvl="1" algn="l"/>
            <a:endParaRPr lang="en-GB" sz="64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 smtClean="0">
                <a:solidFill>
                  <a:schemeClr val="tx1"/>
                </a:solidFill>
              </a:rPr>
              <a:t>In 2018, YOHHLNet has agreed to host the joint event again to support colleagues from HLN</a:t>
            </a:r>
            <a:endParaRPr lang="en-GB" sz="6400" dirty="0">
              <a:solidFill>
                <a:schemeClr val="tx1"/>
              </a:solidFill>
            </a:endParaRPr>
          </a:p>
          <a:p>
            <a:pPr algn="l"/>
            <a:endParaRPr lang="en-GB" sz="64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6400" dirty="0">
                <a:solidFill>
                  <a:schemeClr val="tx1"/>
                </a:solidFill>
              </a:rPr>
              <a:t>For further details regards the work of the group check out the YOHHLNet wiki or contact the current Chair of the Group – </a:t>
            </a:r>
            <a:r>
              <a:rPr lang="en-GB" sz="6400" dirty="0" smtClean="0">
                <a:solidFill>
                  <a:schemeClr val="tx1"/>
                </a:solidFill>
              </a:rPr>
              <a:t>Helen Swales</a:t>
            </a:r>
            <a:endParaRPr lang="en-GB" sz="6400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9600" b="1" dirty="0" smtClean="0">
                <a:solidFill>
                  <a:schemeClr val="tx1"/>
                </a:solidFill>
              </a:rPr>
              <a:t>#YOHHLNET</a:t>
            </a:r>
            <a:endParaRPr lang="en-GB" sz="9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Social Media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96944" cy="4608512"/>
          </a:xfrm>
        </p:spPr>
        <p:txBody>
          <a:bodyPr>
            <a:norm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800" b="1" dirty="0" smtClean="0">
                <a:solidFill>
                  <a:schemeClr val="tx1"/>
                </a:solidFill>
              </a:rPr>
              <a:t>In 2017 we launched our Social Media presence to the outside world!</a:t>
            </a:r>
          </a:p>
          <a:p>
            <a:endParaRPr lang="en-GB" sz="12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#YOHHLNET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/>
          <a:srcRect l="1282" t="21293" r="13429" b="5703"/>
          <a:stretch/>
        </p:blipFill>
        <p:spPr bwMode="auto">
          <a:xfrm>
            <a:off x="2465079" y="2633388"/>
            <a:ext cx="4392488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C:\Users\Janet\AppData\Local\Packages\microsoft.windowscommunicationsapps_8wekyb3d8bbwe\LocalState\Files\S0\7368\IMG_2093[7829]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0"/>
          <a:stretch/>
        </p:blipFill>
        <p:spPr bwMode="auto">
          <a:xfrm>
            <a:off x="107504" y="3893528"/>
            <a:ext cx="3375363" cy="23806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:\Users\Janet\AppData\Local\Packages\microsoft.windowscommunicationsapps_8wekyb3d8bbwe\LocalState\Files\S0\7368\IMG_2094[7830]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7615" b="4837"/>
          <a:stretch/>
        </p:blipFill>
        <p:spPr bwMode="auto">
          <a:xfrm>
            <a:off x="5436097" y="3843660"/>
            <a:ext cx="3600400" cy="2430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28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Annual Christmas Study Day, 12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December 2017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608512"/>
          </a:xfrm>
        </p:spPr>
        <p:txBody>
          <a:bodyPr>
            <a:normAutofit/>
          </a:bodyPr>
          <a:lstStyle/>
          <a:p>
            <a:endParaRPr lang="en-GB" sz="1200" b="1" dirty="0" smtClean="0"/>
          </a:p>
          <a:p>
            <a:endParaRPr lang="en-GB" sz="1200" b="1" dirty="0">
              <a:solidFill>
                <a:schemeClr val="tx1"/>
              </a:solidFill>
            </a:endParaRPr>
          </a:p>
          <a:p>
            <a:endParaRPr lang="en-GB" sz="1200" b="1" dirty="0" smtClean="0">
              <a:solidFill>
                <a:schemeClr val="tx1"/>
              </a:solidFill>
            </a:endParaRPr>
          </a:p>
          <a:p>
            <a:endParaRPr lang="en-GB" sz="1200" b="1" dirty="0">
              <a:solidFill>
                <a:schemeClr val="tx1"/>
              </a:solidFill>
            </a:endParaRPr>
          </a:p>
          <a:p>
            <a:endParaRPr lang="en-GB" sz="1200" b="1" dirty="0" smtClean="0">
              <a:solidFill>
                <a:schemeClr val="tx1"/>
              </a:solidFill>
            </a:endParaRPr>
          </a:p>
          <a:p>
            <a:endParaRPr lang="en-GB" sz="1200" b="1" dirty="0">
              <a:solidFill>
                <a:schemeClr val="tx1"/>
              </a:solidFill>
            </a:endParaRPr>
          </a:p>
          <a:p>
            <a:endParaRPr lang="en-GB" sz="1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576" y="2060848"/>
            <a:ext cx="74888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500" dirty="0" err="1" smtClean="0"/>
              <a:t>YOHHLNet’s</a:t>
            </a:r>
            <a:r>
              <a:rPr lang="en-GB" sz="1500" dirty="0" smtClean="0"/>
              <a:t> first </a:t>
            </a:r>
            <a:r>
              <a:rPr lang="en-GB" sz="1600" dirty="0" smtClean="0"/>
              <a:t>Annual </a:t>
            </a:r>
            <a:r>
              <a:rPr lang="en-GB" sz="1600" dirty="0"/>
              <a:t>Christmas Study Day and introduced the inaugural YOHHLNet Awards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/>
              <a:t>Was a fantastic day with representation from a wide range of </a:t>
            </a:r>
            <a:r>
              <a:rPr lang="en-GB" sz="1600" dirty="0" smtClean="0"/>
              <a:t>staff.</a:t>
            </a:r>
            <a:endParaRPr lang="en-GB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/>
              <a:t>Superb keynote speaker – Sue </a:t>
            </a:r>
            <a:r>
              <a:rPr lang="en-GB" sz="1600" dirty="0" smtClean="0"/>
              <a:t>Lacey-Bryant, </a:t>
            </a:r>
            <a:r>
              <a:rPr lang="en-GB" sz="1600" dirty="0"/>
              <a:t>providing an update on Knowledge for </a:t>
            </a:r>
            <a:r>
              <a:rPr lang="en-GB" sz="1600" dirty="0" smtClean="0"/>
              <a:t>Healthcare, highlighting some of the impact submissions from the region.</a:t>
            </a:r>
            <a:endParaRPr lang="en-GB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Great </a:t>
            </a:r>
            <a:r>
              <a:rPr lang="en-GB" sz="1600" dirty="0"/>
              <a:t>to hear about some of the initiatives happening in the region and some fantastic ideas materialised from the Knowledge Café </a:t>
            </a:r>
            <a:r>
              <a:rPr lang="en-GB" sz="1600" dirty="0" smtClean="0"/>
              <a:t>Session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/>
              <a:t>David Stewart provided an interesting but entertaining (with audience participation</a:t>
            </a:r>
            <a:r>
              <a:rPr lang="en-GB" sz="1600" dirty="0" smtClean="0"/>
              <a:t>!)insight </a:t>
            </a:r>
            <a:r>
              <a:rPr lang="en-GB" sz="1600" dirty="0"/>
              <a:t>into the journey that the region had made in recent </a:t>
            </a:r>
            <a:r>
              <a:rPr lang="en-GB" sz="1600" dirty="0" smtClean="0"/>
              <a:t>years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Announcement of, and presentations to our YOHHLNet Award winners in the four categories: Moments of Magic; Innovation Award; Engagement Award and Leadership Award. In addition, David Stewart also presented the first Director’s Award to members of the YOHHLNet region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GB" sz="1600" dirty="0" smtClean="0"/>
              <a:t>Congratulations to all our winners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Time to relax (and network!) over a lovely festive lunch!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/>
          </a:p>
          <a:p>
            <a:pPr lvl="1" algn="ctr"/>
            <a:r>
              <a:rPr lang="en-GB" sz="1600" dirty="0" smtClean="0"/>
              <a:t>              Planning is well under way for our 2018 Christmas Study Day on the</a:t>
            </a:r>
          </a:p>
          <a:p>
            <a:pPr lvl="1" algn="ctr"/>
            <a:r>
              <a:rPr lang="en-GB" sz="1600" dirty="0" smtClean="0"/>
              <a:t> 13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 2018 – so get the date in your diaries!</a:t>
            </a:r>
            <a:endParaRPr lang="en-GB" sz="1600" dirty="0"/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295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4" y="1196752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What we  have done in summary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238300"/>
            <a:ext cx="8496944" cy="4392488"/>
          </a:xfrm>
        </p:spPr>
        <p:txBody>
          <a:bodyPr>
            <a:normAutofit lnSpcReduction="10000"/>
          </a:bodyPr>
          <a:lstStyle/>
          <a:p>
            <a:pPr algn="l"/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endParaRPr lang="en-GB" sz="2400" b="1" dirty="0">
              <a:solidFill>
                <a:schemeClr val="tx1"/>
              </a:solidFill>
            </a:endParaRPr>
          </a:p>
          <a:p>
            <a:endParaRPr lang="en-GB" sz="2400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#YOHHLNET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83768" y="3465584"/>
            <a:ext cx="72008" cy="251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5543937"/>
              </p:ext>
            </p:extLst>
          </p:nvPr>
        </p:nvGraphicFramePr>
        <p:xfrm>
          <a:off x="1619672" y="1558050"/>
          <a:ext cx="6456040" cy="431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1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34955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What’s next…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12968" cy="4680520"/>
          </a:xfrm>
        </p:spPr>
        <p:txBody>
          <a:bodyPr>
            <a:noAutofit/>
          </a:bodyPr>
          <a:lstStyle/>
          <a:p>
            <a:pPr marL="285750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Call for new Committee members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Some of the current members are coming to the end of their period of office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As this is the first cycle of change, planning a phased period of change but need some volunteers</a:t>
            </a:r>
          </a:p>
          <a:p>
            <a:pPr marL="285750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Planning of further CPD events to supplement what may be provided by KFH/HCLU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Based on outcomes of national DNA</a:t>
            </a:r>
          </a:p>
          <a:p>
            <a:pPr marL="285750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Opportunities for further bursary applications remain available all year round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Have already funded places for the LILIAC, CILIP HLG and CILIP Conferences 2018 and a </a:t>
            </a:r>
            <a:r>
              <a:rPr lang="en-GB" sz="1400" dirty="0" err="1" smtClean="0">
                <a:solidFill>
                  <a:schemeClr val="tx1"/>
                </a:solidFill>
              </a:rPr>
              <a:t>UKeIG</a:t>
            </a:r>
            <a:r>
              <a:rPr lang="en-GB" sz="1400" dirty="0" smtClean="0">
                <a:solidFill>
                  <a:schemeClr val="tx1"/>
                </a:solidFill>
              </a:rPr>
              <a:t> Study Day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Application form </a:t>
            </a:r>
            <a:r>
              <a:rPr lang="en-GB" sz="14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GB" sz="1400" dirty="0" smtClean="0">
                <a:solidFill>
                  <a:schemeClr val="tx1"/>
                </a:solidFill>
                <a:hlinkClick r:id="rId2"/>
              </a:rPr>
              <a:t>resources.lihnn.nhs.uk/wiki/GetFile.aspx?Page=Yorkshire_and_Humber_LKS.CPD-Community-of-Practice&amp;File=YOHHLNet%20Course%20Sponsorship%20Application.doc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Continue to provide support for the YOHHLNet Special Interest Groups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The Mental Health and Primary Care, Public Health &amp; Commissioning SIGs have already started planning for joint events later this year with LIHNN and HLN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Offer funding support where needed, subject to available funding</a:t>
            </a:r>
          </a:p>
          <a:p>
            <a:pPr marL="285750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We will be putting a call out for nominations for the Annual YOHHLNet Awards in the Autumn</a:t>
            </a:r>
          </a:p>
          <a:p>
            <a:pPr marL="742950" lvl="1" indent="-285750" algn="l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We want lost of nominations from all sectors and staff: there is opportunity to nominate both individuals and teams so something for everyone so get your thinking caps on!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#YOHHLNET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37" y="3501008"/>
            <a:ext cx="8496944" cy="720079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How to contact Us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496944" cy="2880320"/>
          </a:xfrm>
        </p:spPr>
        <p:txBody>
          <a:bodyPr>
            <a:norm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You can contact members of the YOHHLNet 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by contacting any member of the Committee (details on the Wiki site)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	or contact:</a:t>
            </a:r>
            <a:endParaRPr lang="en-GB" sz="1800" dirty="0">
              <a:solidFill>
                <a:schemeClr val="tx1"/>
              </a:solidFill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Chair, Secretary or Treasurer direct: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Janet </a:t>
            </a:r>
            <a:r>
              <a:rPr lang="en-GB" sz="1800" dirty="0">
                <a:solidFill>
                  <a:schemeClr val="tx1"/>
                </a:solidFill>
              </a:rPr>
              <a:t>Sampson (Chair) - </a:t>
            </a:r>
            <a:r>
              <a:rPr lang="en-GB" sz="1800" dirty="0" smtClean="0">
                <a:solidFill>
                  <a:schemeClr val="tx1"/>
                </a:solidFill>
              </a:rPr>
              <a:t>01302 642895</a:t>
            </a:r>
            <a:r>
              <a:rPr lang="en-GB" sz="1800" dirty="0">
                <a:solidFill>
                  <a:schemeClr val="tx1"/>
                </a:solidFill>
              </a:rPr>
              <a:t>,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u="sng" dirty="0" smtClean="0">
                <a:solidFill>
                  <a:schemeClr val="tx1"/>
                </a:solidFill>
                <a:hlinkClick r:id="rId2"/>
              </a:rPr>
              <a:t>janet.sampson1@nhs.net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Becky </a:t>
            </a:r>
            <a:r>
              <a:rPr lang="en-GB" sz="1800" dirty="0">
                <a:solidFill>
                  <a:schemeClr val="tx1"/>
                </a:solidFill>
              </a:rPr>
              <a:t>Williams (Secretary) -  </a:t>
            </a:r>
            <a:r>
              <a:rPr lang="en-GB" sz="1800" dirty="0" smtClean="0">
                <a:solidFill>
                  <a:schemeClr val="tx1"/>
                </a:solidFill>
              </a:rPr>
              <a:t>01274 </a:t>
            </a:r>
            <a:r>
              <a:rPr lang="en-GB" sz="1800" dirty="0">
                <a:solidFill>
                  <a:schemeClr val="tx1"/>
                </a:solidFill>
              </a:rPr>
              <a:t>223900, 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u="sng" dirty="0" smtClean="0">
                <a:solidFill>
                  <a:schemeClr val="tx1"/>
                </a:solidFill>
                <a:hlinkClick r:id="rId3"/>
              </a:rPr>
              <a:t>rebecca.williams@bdct.nhs.uk</a:t>
            </a:r>
            <a:r>
              <a:rPr lang="en-GB" sz="1800" u="sng" dirty="0" smtClean="0">
                <a:solidFill>
                  <a:schemeClr val="tx1"/>
                </a:solidFill>
              </a:rPr>
              <a:t/>
            </a:r>
            <a:br>
              <a:rPr lang="en-GB" sz="1800" u="sng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Helen Rotherforth (Treasurer) –  01924 543899, </a:t>
            </a:r>
            <a:r>
              <a:rPr lang="en-GB" sz="1800" dirty="0" smtClean="0">
                <a:solidFill>
                  <a:schemeClr val="tx1"/>
                </a:solidFill>
                <a:hlinkClick r:id="rId4"/>
              </a:rPr>
              <a:t>helen.rotherforth@midyorks.nhs.uk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1100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#YOHHLNET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70080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We want to hear from you…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42088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there is anything that you would like YOHHLNet to consider doing to support you in your work or professional development, or</a:t>
            </a:r>
          </a:p>
          <a:p>
            <a:r>
              <a:rPr lang="en-GB" dirty="0" smtClean="0"/>
              <a:t>If you have any brilliant ideas, innovations or light bulb moments that would help the network then please let us know – we would love to hear from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1219</Words>
  <Application>Microsoft Office PowerPoint</Application>
  <PresentationFormat>On-screen Show (4:3)</PresentationFormat>
  <Paragraphs>147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YOHHLNet Annual Meeting, Tuesday 17th July 2018 Room 2.14, HEYH Building, Willow Terrace Road, Leeds  </vt:lpstr>
      <vt:lpstr>Chair’s Report 2017-18</vt:lpstr>
      <vt:lpstr>Mental Health Group</vt:lpstr>
      <vt:lpstr>Primary Care, Public Health &amp; Commissioning Group</vt:lpstr>
      <vt:lpstr>Social Media</vt:lpstr>
      <vt:lpstr>Annual Christmas Study Day, 12th December 2017</vt:lpstr>
      <vt:lpstr>What we  have done in summary</vt:lpstr>
      <vt:lpstr>What’s next…</vt:lpstr>
      <vt:lpstr>How to contact Us</vt:lpstr>
      <vt:lpstr>Benefits of YOHHLNet membership</vt:lpstr>
    </vt:vector>
  </TitlesOfParts>
  <Company>Doncaster &amp; Bassetlaw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Sampson</dc:creator>
  <cp:lastModifiedBy>Janet Sampson</cp:lastModifiedBy>
  <cp:revision>55</cp:revision>
  <dcterms:created xsi:type="dcterms:W3CDTF">2016-12-02T15:58:29Z</dcterms:created>
  <dcterms:modified xsi:type="dcterms:W3CDTF">2018-07-23T16:10:52Z</dcterms:modified>
</cp:coreProperties>
</file>