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118E-94E8-4534-B32B-09B63434658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F397-5CB4-4396-8C69-C4D97E546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94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118E-94E8-4534-B32B-09B63434658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F397-5CB4-4396-8C69-C4D97E546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112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118E-94E8-4534-B32B-09B63434658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F397-5CB4-4396-8C69-C4D97E546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278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118E-94E8-4534-B32B-09B63434658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F397-5CB4-4396-8C69-C4D97E546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945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118E-94E8-4534-B32B-09B63434658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F397-5CB4-4396-8C69-C4D97E546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043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118E-94E8-4534-B32B-09B63434658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F397-5CB4-4396-8C69-C4D97E546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510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118E-94E8-4534-B32B-09B63434658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F397-5CB4-4396-8C69-C4D97E546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823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118E-94E8-4534-B32B-09B63434658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F397-5CB4-4396-8C69-C4D97E546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2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118E-94E8-4534-B32B-09B63434658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F397-5CB4-4396-8C69-C4D97E546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066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118E-94E8-4534-B32B-09B63434658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F397-5CB4-4396-8C69-C4D97E546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377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118E-94E8-4534-B32B-09B63434658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F397-5CB4-4396-8C69-C4D97E546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686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A118E-94E8-4534-B32B-09B63434658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7F397-5CB4-4396-8C69-C4D97E546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28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6530" y="914399"/>
            <a:ext cx="9013371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Supporting health and wellbeing at the JET Library</a:t>
            </a:r>
          </a:p>
          <a:p>
            <a:endParaRPr lang="en-GB" sz="4000" dirty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r>
              <a:rPr lang="en-GB" sz="40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John Gale</a:t>
            </a:r>
          </a:p>
          <a:p>
            <a:r>
              <a:rPr lang="en-GB" sz="40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JET Library</a:t>
            </a:r>
          </a:p>
          <a:p>
            <a:r>
              <a:rPr lang="en-GB" sz="40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Mid-Cheshire NHS Foundation Trust</a:t>
            </a:r>
            <a:endParaRPr lang="en-GB" sz="4000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803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0385" y="298579"/>
            <a:ext cx="6913982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Sickness Absence III</a:t>
            </a:r>
          </a:p>
          <a:p>
            <a:r>
              <a:rPr lang="en-GB" sz="32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Physical factors:</a:t>
            </a:r>
          </a:p>
          <a:p>
            <a:endParaRPr lang="en-GB" sz="3200" dirty="0" smtClean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Fitness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Weight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Smoking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Alcohol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Exercise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Sleep</a:t>
            </a:r>
          </a:p>
          <a:p>
            <a:endParaRPr lang="en-GB" sz="5400" dirty="0" smtClean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 smtClean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endParaRPr lang="en-GB" sz="3600" dirty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endParaRPr lang="en-GB" sz="3600" dirty="0" smtClean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113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0385" y="298579"/>
            <a:ext cx="6913982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Sickness Absence IV</a:t>
            </a:r>
          </a:p>
          <a:p>
            <a:r>
              <a:rPr lang="en-GB" sz="32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Psychological factors:</a:t>
            </a:r>
          </a:p>
          <a:p>
            <a:endParaRPr lang="en-GB" sz="3200" dirty="0" smtClean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Finding meaning in one’s work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Enjoying one’s job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Respect from colleagues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Self-efficacy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Mental health problems</a:t>
            </a:r>
          </a:p>
          <a:p>
            <a:endParaRPr lang="en-GB" sz="5400" dirty="0" smtClean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 smtClean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endParaRPr lang="en-GB" sz="3600" dirty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endParaRPr lang="en-GB" sz="3600" dirty="0" smtClean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826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0385" y="298579"/>
            <a:ext cx="6913982" cy="7940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Sickness Absence V</a:t>
            </a:r>
          </a:p>
          <a:p>
            <a:r>
              <a:rPr lang="en-GB" sz="32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Organisational factors:</a:t>
            </a:r>
          </a:p>
          <a:p>
            <a:endParaRPr lang="en-GB" sz="3200" dirty="0" smtClean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Workplace bullying by far the most important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Employee development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Good communication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Employee participation and involvement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Stability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Teamwork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Autonomy</a:t>
            </a:r>
            <a:endParaRPr lang="en-GB" sz="5400" dirty="0" smtClean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 smtClean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endParaRPr lang="en-GB" sz="3600" dirty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endParaRPr lang="en-GB" sz="3600" dirty="0" smtClean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446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0385" y="298579"/>
            <a:ext cx="6913982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Sickness Absence VI</a:t>
            </a:r>
          </a:p>
          <a:p>
            <a:r>
              <a:rPr lang="en-GB" sz="36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Interventions:</a:t>
            </a:r>
          </a:p>
          <a:p>
            <a:r>
              <a:rPr lang="en-GB" sz="32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Fast-track access to physiotherapy</a:t>
            </a:r>
          </a:p>
          <a:p>
            <a:r>
              <a:rPr lang="en-GB" sz="32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Phased returns</a:t>
            </a:r>
          </a:p>
          <a:p>
            <a:r>
              <a:rPr lang="en-GB" sz="32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Early referrals to occupational health</a:t>
            </a:r>
          </a:p>
          <a:p>
            <a:r>
              <a:rPr lang="en-GB" sz="32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Giving people more autonomy</a:t>
            </a:r>
          </a:p>
          <a:p>
            <a:r>
              <a:rPr lang="en-GB" sz="32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BUT</a:t>
            </a:r>
          </a:p>
          <a:p>
            <a:r>
              <a:rPr lang="en-GB" sz="32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Often ‘no one takes it seriously until it’s serious.’</a:t>
            </a:r>
          </a:p>
          <a:p>
            <a:endParaRPr lang="en-GB" sz="3600" dirty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endParaRPr lang="en-GB" sz="3600" dirty="0" smtClean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487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0385" y="298579"/>
            <a:ext cx="691398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Sickness Absence VII</a:t>
            </a:r>
          </a:p>
          <a:p>
            <a:r>
              <a:rPr lang="en-GB" sz="36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The Bottom Line:</a:t>
            </a:r>
          </a:p>
          <a:p>
            <a:r>
              <a:rPr lang="en-GB" sz="36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Fit happy people in a happy workplace take less time off sick!</a:t>
            </a:r>
            <a:endParaRPr lang="en-GB" sz="3200" dirty="0" smtClean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endParaRPr lang="en-GB" sz="3600" dirty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endParaRPr lang="en-GB" sz="3600" dirty="0" smtClean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233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0385" y="298579"/>
            <a:ext cx="691398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Read all about it!</a:t>
            </a:r>
          </a:p>
          <a:p>
            <a:r>
              <a:rPr lang="en-GB" sz="5400" i="1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Making People Count</a:t>
            </a:r>
          </a:p>
          <a:p>
            <a:r>
              <a:rPr lang="en-GB" sz="54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A monthly HR/OD bulletin from the JET Library – has a section </a:t>
            </a:r>
            <a:r>
              <a:rPr lang="en-GB" sz="5400" smtClean="0">
                <a:solidFill>
                  <a:schemeClr val="bg1"/>
                </a:solidFill>
                <a:latin typeface="Maiandra GD" panose="020E0502030308020204" pitchFamily="34" charset="0"/>
              </a:rPr>
              <a:t>on Wellbeing</a:t>
            </a:r>
            <a:endParaRPr lang="en-GB" sz="3200" dirty="0" smtClean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endParaRPr lang="en-GB" sz="3600" dirty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endParaRPr lang="en-GB" sz="3600" dirty="0" smtClean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959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0383" y="298579"/>
            <a:ext cx="901337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Pre-existing collection of wellbeing books at the JET Library</a:t>
            </a:r>
          </a:p>
          <a:p>
            <a:endParaRPr lang="en-GB" sz="3600" dirty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r>
              <a:rPr lang="en-GB" sz="36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Covered:</a:t>
            </a:r>
          </a:p>
          <a:p>
            <a:endParaRPr lang="en-GB" sz="3600" dirty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Anxiety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Depression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Diabetes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Weight Management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Parkinson’s and other long-term conditions</a:t>
            </a:r>
            <a:endParaRPr lang="en-GB" sz="4000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082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0383" y="298579"/>
            <a:ext cx="9013371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New books on mindfulness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Idea of paying attention to the here and now in a non-judgmental fashion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Arising out of Eastern traditions but not itself religious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Has been used to treat stress, anxiety, depression and for pain relief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Uses meditation – many of the books come with ‘guided’ meditation on a CD</a:t>
            </a:r>
          </a:p>
          <a:p>
            <a:endParaRPr lang="en-GB" sz="3600" dirty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endParaRPr lang="en-GB" sz="3600" dirty="0" smtClean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0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0384" y="298579"/>
            <a:ext cx="660607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Promotion</a:t>
            </a:r>
          </a:p>
          <a:p>
            <a:r>
              <a:rPr lang="en-GB" sz="28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Pulled together a leaflet promoting existing wellbeing collection + the mindfulness books</a:t>
            </a:r>
          </a:p>
          <a:p>
            <a:endParaRPr lang="en-GB" sz="3600" dirty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endParaRPr lang="en-GB" sz="3600" dirty="0" smtClean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724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0385" y="298579"/>
            <a:ext cx="8332236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Expansion</a:t>
            </a:r>
          </a:p>
          <a:p>
            <a:r>
              <a:rPr lang="en-GB" sz="28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Seized on by Occupational Health</a:t>
            </a:r>
          </a:p>
          <a:p>
            <a:r>
              <a:rPr lang="en-GB" sz="28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Now includes: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Information about the Trust’s Health and Wellbeing group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Yoga classes run by MacMillan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Link to Crewe Park Run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Complementary therapies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Staff-support telephone number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Counselling and Coaching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Resilience workshops</a:t>
            </a:r>
          </a:p>
          <a:p>
            <a:endParaRPr lang="en-GB" sz="3600" dirty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endParaRPr lang="en-GB" sz="3600" dirty="0" smtClean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020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0386" y="298579"/>
            <a:ext cx="629816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Circulation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Now on the Trust intranet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Given to every new member of staff</a:t>
            </a:r>
          </a:p>
          <a:p>
            <a:endParaRPr lang="en-GB" sz="3600" dirty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endParaRPr lang="en-GB" sz="3600" dirty="0" smtClean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484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0386" y="298579"/>
            <a:ext cx="629816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Elevation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Susan on the Trust’s EWAG group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Regular HR searches started to come up out of this</a:t>
            </a:r>
          </a:p>
          <a:p>
            <a:endParaRPr lang="en-GB" sz="3600" dirty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endParaRPr lang="en-GB" sz="3600" dirty="0" smtClean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028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0385" y="298579"/>
            <a:ext cx="6913982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Sickness Absence 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Cost the NHS £1.1bn a year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Women are more likely to be off sick than men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Full-time staff more likely than part-time staff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Main causes: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Respiratory disorders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Digestive disorders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Musculoskeletal problems (30%)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Mental-health problems</a:t>
            </a:r>
          </a:p>
          <a:p>
            <a:endParaRPr lang="en-GB" sz="5400" dirty="0" smtClean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 smtClean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endParaRPr lang="en-GB" sz="3600" dirty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endParaRPr lang="en-GB" sz="3600" dirty="0" smtClean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790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0385" y="298579"/>
            <a:ext cx="691398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Sickness Absence II</a:t>
            </a:r>
          </a:p>
          <a:p>
            <a:r>
              <a:rPr lang="en-GB" sz="3200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Complex interplay between people’s bodies and minds and their work environment</a:t>
            </a:r>
          </a:p>
          <a:p>
            <a:endParaRPr lang="en-GB" sz="5400" dirty="0" smtClean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 smtClean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endParaRPr lang="en-GB" sz="3600" dirty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endParaRPr lang="en-GB" sz="3600" dirty="0" smtClean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877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359</Words>
  <Application>Microsoft Office PowerPoint</Application>
  <PresentationFormat>Widescreen</PresentationFormat>
  <Paragraphs>101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Gale</dc:creator>
  <cp:lastModifiedBy>Rebecca Roylance</cp:lastModifiedBy>
  <cp:revision>6</cp:revision>
  <dcterms:created xsi:type="dcterms:W3CDTF">2018-05-01T13:00:47Z</dcterms:created>
  <dcterms:modified xsi:type="dcterms:W3CDTF">2018-12-11T14:31:35Z</dcterms:modified>
</cp:coreProperties>
</file>