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350" r:id="rId5"/>
    <p:sldId id="360" r:id="rId6"/>
    <p:sldId id="372" r:id="rId7"/>
    <p:sldId id="373" r:id="rId8"/>
    <p:sldId id="374" r:id="rId9"/>
    <p:sldId id="352" r:id="rId10"/>
    <p:sldId id="375" r:id="rId11"/>
    <p:sldId id="364" r:id="rId12"/>
    <p:sldId id="266" r:id="rId13"/>
    <p:sldId id="366" r:id="rId14"/>
    <p:sldId id="367" r:id="rId15"/>
    <p:sldId id="368" r:id="rId16"/>
    <p:sldId id="376" r:id="rId17"/>
    <p:sldId id="371" r:id="rId18"/>
    <p:sldId id="369" r:id="rId19"/>
    <p:sldId id="370" r:id="rId20"/>
    <p:sldId id="359" r:id="rId21"/>
    <p:sldId id="377" r:id="rId22"/>
    <p:sldId id="383" r:id="rId23"/>
    <p:sldId id="382" r:id="rId24"/>
    <p:sldId id="378" r:id="rId25"/>
  </p:sldIdLst>
  <p:sldSz cx="9144000" cy="6858000" type="screen4x3"/>
  <p:notesSz cx="6858000" cy="2571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350"/>
            <p14:sldId id="360"/>
            <p14:sldId id="372"/>
            <p14:sldId id="373"/>
            <p14:sldId id="374"/>
            <p14:sldId id="352"/>
            <p14:sldId id="375"/>
            <p14:sldId id="364"/>
            <p14:sldId id="266"/>
            <p14:sldId id="366"/>
            <p14:sldId id="367"/>
            <p14:sldId id="368"/>
            <p14:sldId id="376"/>
            <p14:sldId id="371"/>
            <p14:sldId id="369"/>
            <p14:sldId id="370"/>
            <p14:sldId id="359"/>
            <p14:sldId id="377"/>
            <p14:sldId id="383"/>
            <p14:sldId id="382"/>
            <p14:sldId id="37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49" autoAdjust="0"/>
  </p:normalViewPr>
  <p:slideViewPr>
    <p:cSldViewPr snapToGrid="0">
      <p:cViewPr>
        <p:scale>
          <a:sx n="88" d="100"/>
          <a:sy n="88" d="100"/>
        </p:scale>
        <p:origin x="-65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pPr/>
              <a:t>1/22/2020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pPr/>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pPr/>
              <a:t>1/22/2020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pPr/>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pPr/>
              <a:t>1</a:t>
            </a:fld>
            <a:endParaRPr lang="en-US"/>
          </a:p>
        </p:txBody>
      </p:sp>
    </p:spTree>
    <p:extLst>
      <p:ext uri="{BB962C8B-B14F-4D97-AF65-F5344CB8AC3E}">
        <p14:creationId xmlns:p14="http://schemas.microsoft.com/office/powerpoint/2010/main" val="266067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DG </a:t>
            </a:r>
            <a:endParaRPr lang="en-US" dirty="0"/>
          </a:p>
          <a:p>
            <a:r>
              <a:rPr lang="en-GB" dirty="0"/>
              <a:t>Next three slides provide an overview of the outcomes and the structure of the framework – chosen outcome 5 to demonstrate as it uses evidence from research</a:t>
            </a:r>
            <a:endParaRPr lang="en-GB" dirty="0">
              <a:cs typeface="Calibri"/>
            </a:endParaRPr>
          </a:p>
          <a:p>
            <a:r>
              <a:rPr lang="en-GB" dirty="0"/>
              <a:t>The overarching aim of the outcomes is that NHS organisations and the healthcare workforce deliver an evidence-based national health service by accessing high quality, customer focused knowledge and evidence services enabled by the expertise of healthcare library and knowledge specialists.</a:t>
            </a:r>
            <a:endParaRPr lang="en-GB" dirty="0">
              <a:cs typeface="Calibri"/>
            </a:endParaRPr>
          </a:p>
          <a:p>
            <a:endParaRPr lang="en-GB" dirty="0"/>
          </a:p>
          <a:p>
            <a:r>
              <a:rPr lang="en-GB" dirty="0"/>
              <a:t>(Read out each of the outcomes):JUST READ OUT THE OUTCOME,DON’T ADD ANY OTHER INFORMATION</a:t>
            </a:r>
            <a:endParaRPr lang="en-GB" dirty="0">
              <a:cs typeface="Calibri"/>
            </a:endParaRPr>
          </a:p>
          <a:p>
            <a:pPr marL="169545" indent="-169545">
              <a:buFont typeface="Arial" panose="020B0604020202020204" pitchFamily="34" charset="0"/>
              <a:buChar char="•"/>
            </a:pPr>
            <a:r>
              <a:rPr lang="en-GB" dirty="0"/>
              <a:t>Outcome 1 (Read)</a:t>
            </a:r>
            <a:endParaRPr lang="en-GB" dirty="0">
              <a:cs typeface="Calibri"/>
            </a:endParaRPr>
          </a:p>
          <a:p>
            <a:pPr marL="169564" indent="-169564">
              <a:buFont typeface="Arial" panose="020B0604020202020204" pitchFamily="34" charset="0"/>
              <a:buChar char="•"/>
            </a:pPr>
            <a:endParaRPr lang="en-GB" dirty="0"/>
          </a:p>
          <a:p>
            <a:pPr marL="169545" indent="-169545">
              <a:buFont typeface="Arial" panose="020B0604020202020204" pitchFamily="34" charset="0"/>
              <a:buChar char="•"/>
            </a:pPr>
            <a:r>
              <a:rPr lang="en-GB" dirty="0"/>
              <a:t>Outcome 2 (Read)</a:t>
            </a:r>
            <a:endParaRPr lang="en-GB" dirty="0">
              <a:cs typeface="Calibri"/>
            </a:endParaRPr>
          </a:p>
          <a:p>
            <a:pPr marL="169564" indent="-169564">
              <a:buFont typeface="Arial" panose="020B0604020202020204" pitchFamily="34" charset="0"/>
              <a:buChar char="•"/>
            </a:pPr>
            <a:endParaRPr lang="en-GB" dirty="0"/>
          </a:p>
          <a:p>
            <a:pPr marL="169545" indent="-169545" defTabSz="452171">
              <a:buFont typeface="Arial" panose="020B0604020202020204" pitchFamily="34" charset="0"/>
              <a:buChar char="•"/>
            </a:pPr>
            <a:r>
              <a:rPr lang="en-GB" dirty="0"/>
              <a:t>Outcome 3 (Read)</a:t>
            </a:r>
            <a:endParaRPr lang="en-GB" dirty="0">
              <a:cs typeface="Calibri"/>
            </a:endParaRPr>
          </a:p>
          <a:p>
            <a:pPr marL="169564" indent="-169564" defTabSz="452171">
              <a:buFont typeface="Arial" panose="020B0604020202020204" pitchFamily="34" charset="0"/>
              <a:buChar char="•"/>
            </a:pPr>
            <a:endParaRPr lang="en-GB" dirty="0"/>
          </a:p>
          <a:p>
            <a:pPr marL="169545" indent="-169545" defTabSz="452171">
              <a:buFont typeface="Arial" panose="020B0604020202020204" pitchFamily="34" charset="0"/>
              <a:buChar char="•"/>
            </a:pPr>
            <a:r>
              <a:rPr lang="en-GB" dirty="0"/>
              <a:t>Outcome 4 (Read)</a:t>
            </a:r>
            <a:endParaRPr lang="en-GB" dirty="0">
              <a:cs typeface="Calibri"/>
            </a:endParaRPr>
          </a:p>
          <a:p>
            <a:pPr marL="0" indent="0" defTabSz="452171">
              <a:buFont typeface="Arial" panose="020B0604020202020204" pitchFamily="34" charset="0"/>
              <a:buNone/>
            </a:pPr>
            <a:endParaRPr lang="en-GB" dirty="0"/>
          </a:p>
          <a:p>
            <a:pPr marL="169545" indent="-169545" defTabSz="452171">
              <a:buFont typeface="Arial" panose="020B0604020202020204" pitchFamily="34" charset="0"/>
              <a:buChar char="•"/>
            </a:pPr>
            <a:r>
              <a:rPr lang="en-GB" dirty="0"/>
              <a:t>Outcome 5 (Read)</a:t>
            </a:r>
            <a:endParaRPr lang="en-GB" dirty="0">
              <a:cs typeface="Calibri"/>
            </a:endParaRPr>
          </a:p>
          <a:p>
            <a:pPr marL="169564" indent="-169564" defTabSz="452171">
              <a:buFont typeface="Arial" panose="020B0604020202020204" pitchFamily="34" charset="0"/>
              <a:buChar char="•"/>
            </a:pPr>
            <a:endParaRPr lang="en-GB" dirty="0"/>
          </a:p>
          <a:p>
            <a:pPr marL="169545" indent="-169545" defTabSz="452171">
              <a:buFont typeface="Arial" panose="020B0604020202020204" pitchFamily="34" charset="0"/>
              <a:buChar char="•"/>
            </a:pPr>
            <a:r>
              <a:rPr lang="en-GB" dirty="0"/>
              <a:t>Outcome 6 (Read)</a:t>
            </a:r>
            <a:endParaRPr lang="en-GB" dirty="0">
              <a:cs typeface="Calibri"/>
            </a:endParaRPr>
          </a:p>
          <a:p>
            <a:pPr defTabSz="452171"/>
            <a:endParaRPr lang="en-GB" dirty="0"/>
          </a:p>
          <a:p>
            <a:pPr defTabSz="452171"/>
            <a:r>
              <a:rPr lang="en-GB" dirty="0"/>
              <a:t>You will notice that some of these outcomes (for example Outcome 5) are the largely the remit of the library and knowledge staff while others require ongoing  interaction between the organisation and its library and knowledge service (for example Outcome 2) </a:t>
            </a:r>
            <a:endParaRPr lang="en-GB" dirty="0">
              <a:cs typeface="Calibri"/>
            </a:endParaRPr>
          </a:p>
          <a:p>
            <a:pPr defTabSz="452171"/>
            <a:endParaRPr lang="en-GB" dirty="0"/>
          </a:p>
          <a:p>
            <a:pPr defTabSz="452171"/>
            <a:r>
              <a:rPr lang="en-GB" dirty="0"/>
              <a:t>This reflects that fact that the Outcomes Framework is something which belongs to the organisation and not solely the Library and Knowledge Service, and can be used to develop and improve the organisation’s approach to, and use of, library and knowledge specialists in addition to its use within and by the Library and Knowledge Service for improvement.</a:t>
            </a:r>
            <a:endParaRPr lang="en-GB" dirty="0">
              <a:cs typeface="Calibri"/>
            </a:endParaRPr>
          </a:p>
          <a:p>
            <a:pPr defTabSz="452171"/>
            <a:endParaRPr lang="en-GB" dirty="0"/>
          </a:p>
          <a:p>
            <a:pPr defTabSz="452171"/>
            <a:endParaRPr lang="en-GB" dirty="0"/>
          </a:p>
          <a:p>
            <a:pPr marL="169564" indent="-169564">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pPr/>
              <a:t>9</a:t>
            </a:fld>
            <a:endParaRPr lang="en-US"/>
          </a:p>
        </p:txBody>
      </p:sp>
    </p:spTree>
    <p:extLst>
      <p:ext uri="{BB962C8B-B14F-4D97-AF65-F5344CB8AC3E}">
        <p14:creationId xmlns:p14="http://schemas.microsoft.com/office/powerpoint/2010/main" val="365812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pPr/>
              <a:t>11</a:t>
            </a:fld>
            <a:endParaRPr lang="en-US"/>
          </a:p>
        </p:txBody>
      </p:sp>
    </p:spTree>
    <p:extLst>
      <p:ext uri="{BB962C8B-B14F-4D97-AF65-F5344CB8AC3E}">
        <p14:creationId xmlns:p14="http://schemas.microsoft.com/office/powerpoint/2010/main" val="315913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71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193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25767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209336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13033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73" r:id="rId3"/>
    <p:sldLayoutId id="2147483649" r:id="rId4"/>
    <p:sldLayoutId id="2147483650" r:id="rId5"/>
    <p:sldLayoutId id="214748365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kfh.libraryservices.nhs.uk/knowvember19-how-to-get-involv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kfh.libraryservices.nhs.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941070"/>
            <a:ext cx="5212080" cy="1938992"/>
          </a:xfrm>
          <a:prstGeom prst="rect">
            <a:avLst/>
          </a:prstGeom>
          <a:noFill/>
        </p:spPr>
        <p:txBody>
          <a:bodyPr wrap="square" rtlCol="0">
            <a:spAutoFit/>
          </a:bodyPr>
          <a:lstStyle/>
          <a:p>
            <a:r>
              <a:rPr lang="en-GB" sz="2800" b="1" dirty="0" err="1">
                <a:solidFill>
                  <a:srgbClr val="A00054"/>
                </a:solidFill>
              </a:rPr>
              <a:t>YoHHLNet</a:t>
            </a:r>
            <a:endParaRPr lang="en-GB" sz="2800" b="1" dirty="0">
              <a:solidFill>
                <a:srgbClr val="A00054"/>
              </a:solidFill>
            </a:endParaRPr>
          </a:p>
          <a:p>
            <a:endParaRPr lang="en-GB" sz="2800" b="1" dirty="0">
              <a:solidFill>
                <a:srgbClr val="A00054"/>
              </a:solidFill>
            </a:endParaRPr>
          </a:p>
          <a:p>
            <a:r>
              <a:rPr lang="en-GB" sz="2800" b="1" dirty="0">
                <a:solidFill>
                  <a:srgbClr val="A00054"/>
                </a:solidFill>
              </a:rPr>
              <a:t>12</a:t>
            </a:r>
            <a:r>
              <a:rPr lang="en-GB" sz="2800" b="1" baseline="30000" dirty="0">
                <a:solidFill>
                  <a:srgbClr val="A00054"/>
                </a:solidFill>
              </a:rPr>
              <a:t>th</a:t>
            </a:r>
            <a:r>
              <a:rPr lang="en-GB" sz="2800" b="1" dirty="0">
                <a:solidFill>
                  <a:srgbClr val="A00054"/>
                </a:solidFill>
              </a:rPr>
              <a:t> December 2019</a:t>
            </a:r>
          </a:p>
          <a:p>
            <a:endParaRPr lang="en-GB" dirty="0"/>
          </a:p>
          <a:p>
            <a:endParaRPr lang="en-GB" dirty="0"/>
          </a:p>
        </p:txBody>
      </p:sp>
      <p:sp>
        <p:nvSpPr>
          <p:cNvPr id="15362" name="AutoShape 2" descr="Image result for newcastle images"/>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xmlns="" id="{CAB56E6D-7165-402D-9C4A-4E40DB3CA408}"/>
              </a:ext>
            </a:extLst>
          </p:cNvPr>
          <p:cNvPicPr>
            <a:picLocks noChangeAspect="1"/>
          </p:cNvPicPr>
          <p:nvPr/>
        </p:nvPicPr>
        <p:blipFill>
          <a:blip r:embed="rId3"/>
          <a:stretch>
            <a:fillRect/>
          </a:stretch>
        </p:blipFill>
        <p:spPr>
          <a:xfrm>
            <a:off x="2387600" y="2489661"/>
            <a:ext cx="6146800" cy="41002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C1ED56-A17C-488B-93E3-9EA2954088FE}"/>
              </a:ext>
            </a:extLst>
          </p:cNvPr>
          <p:cNvSpPr>
            <a:spLocks noGrp="1"/>
          </p:cNvSpPr>
          <p:nvPr>
            <p:ph type="ctrTitle"/>
          </p:nvPr>
        </p:nvSpPr>
        <p:spPr/>
        <p:txBody>
          <a:bodyPr/>
          <a:lstStyle/>
          <a:p>
            <a:r>
              <a:rPr lang="en-US" dirty="0"/>
              <a:t>Public and patients information</a:t>
            </a:r>
            <a:endParaRPr lang="en-GB" dirty="0"/>
          </a:p>
        </p:txBody>
      </p:sp>
      <p:sp>
        <p:nvSpPr>
          <p:cNvPr id="3" name="Text Placeholder 2">
            <a:extLst>
              <a:ext uri="{FF2B5EF4-FFF2-40B4-BE49-F238E27FC236}">
                <a16:creationId xmlns:a16="http://schemas.microsoft.com/office/drawing/2014/main" xmlns="" id="{643020C5-3B2F-484D-8859-8F7535F50EE4}"/>
              </a:ext>
            </a:extLst>
          </p:cNvPr>
          <p:cNvSpPr>
            <a:spLocks noGrp="1"/>
          </p:cNvSpPr>
          <p:nvPr>
            <p:ph type="body" sz="quarter" idx="13"/>
          </p:nvPr>
        </p:nvSpPr>
        <p:spPr/>
        <p:txBody>
          <a:bodyPr/>
          <a:lstStyle/>
          <a:p>
            <a:r>
              <a:rPr lang="en-US" dirty="0"/>
              <a:t>We have a draft paragraph in the draft People Plan!</a:t>
            </a:r>
          </a:p>
          <a:p>
            <a:endParaRPr lang="en-US" dirty="0"/>
          </a:p>
          <a:p>
            <a:r>
              <a:rPr lang="en-US" dirty="0"/>
              <a:t>Train the trainer sessions completed around the country – but may be more!</a:t>
            </a:r>
          </a:p>
          <a:p>
            <a:r>
              <a:rPr lang="en-US" dirty="0"/>
              <a:t>Work on a 15-minute session for staff inductions</a:t>
            </a:r>
          </a:p>
          <a:p>
            <a:r>
              <a:rPr lang="en-US" dirty="0"/>
              <a:t>Developing e-learning in partnership with Scotland</a:t>
            </a:r>
          </a:p>
          <a:p>
            <a:r>
              <a:rPr lang="en-GB" dirty="0"/>
              <a:t>Using geodata to focus interventions on areas with low information literacy levels</a:t>
            </a:r>
          </a:p>
        </p:txBody>
      </p:sp>
    </p:spTree>
    <p:extLst>
      <p:ext uri="{BB962C8B-B14F-4D97-AF65-F5344CB8AC3E}">
        <p14:creationId xmlns:p14="http://schemas.microsoft.com/office/powerpoint/2010/main" val="315469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A53ED8-2A59-4FA0-A795-E079BF58A57C}"/>
              </a:ext>
            </a:extLst>
          </p:cNvPr>
          <p:cNvSpPr>
            <a:spLocks noGrp="1"/>
          </p:cNvSpPr>
          <p:nvPr>
            <p:ph type="ctrTitle"/>
          </p:nvPr>
        </p:nvSpPr>
        <p:spPr/>
        <p:txBody>
          <a:bodyPr/>
          <a:lstStyle/>
          <a:p>
            <a:r>
              <a:rPr lang="en-US" sz="3200" dirty="0"/>
              <a:t>Mobilising evidence and knowledge</a:t>
            </a:r>
            <a:endParaRPr lang="en-GB" sz="3200" dirty="0"/>
          </a:p>
        </p:txBody>
      </p:sp>
      <p:sp>
        <p:nvSpPr>
          <p:cNvPr id="3" name="Text Placeholder 2">
            <a:extLst>
              <a:ext uri="{FF2B5EF4-FFF2-40B4-BE49-F238E27FC236}">
                <a16:creationId xmlns:a16="http://schemas.microsoft.com/office/drawing/2014/main" xmlns="" id="{C6D319F6-D2E2-471A-B411-1C9140F9C9DB}"/>
              </a:ext>
            </a:extLst>
          </p:cNvPr>
          <p:cNvSpPr>
            <a:spLocks noGrp="1"/>
          </p:cNvSpPr>
          <p:nvPr>
            <p:ph type="body" sz="quarter" idx="13"/>
          </p:nvPr>
        </p:nvSpPr>
        <p:spPr/>
        <p:txBody>
          <a:bodyPr/>
          <a:lstStyle/>
          <a:p>
            <a:r>
              <a:rPr lang="en-US" sz="3200" dirty="0" err="1"/>
              <a:t>Knowvember</a:t>
            </a:r>
            <a:r>
              <a:rPr lang="en-US" sz="3200" dirty="0"/>
              <a:t> – hope it went well!</a:t>
            </a:r>
          </a:p>
          <a:p>
            <a:pPr marL="0" indent="0">
              <a:buNone/>
            </a:pPr>
            <a:r>
              <a:rPr lang="en-GB" dirty="0">
                <a:hlinkClick r:id="rId3"/>
              </a:rPr>
              <a:t>https://kfh.libraryservices.nhs.uk/knowvember19-how-to-get-involved/</a:t>
            </a:r>
            <a:endParaRPr lang="en-GB" dirty="0"/>
          </a:p>
          <a:p>
            <a:pPr marL="0" indent="0">
              <a:buNone/>
            </a:pPr>
            <a:endParaRPr lang="en-GB" dirty="0"/>
          </a:p>
          <a:p>
            <a:r>
              <a:rPr lang="en-GB" dirty="0"/>
              <a:t>New postcard set: AI and Fishbowl added</a:t>
            </a:r>
          </a:p>
        </p:txBody>
      </p:sp>
      <p:pic>
        <p:nvPicPr>
          <p:cNvPr id="4" name="Picture 3">
            <a:extLst>
              <a:ext uri="{FF2B5EF4-FFF2-40B4-BE49-F238E27FC236}">
                <a16:creationId xmlns:a16="http://schemas.microsoft.com/office/drawing/2014/main" xmlns="" id="{D4C176B3-06F3-423C-9AD9-5A24D0917412}"/>
              </a:ext>
            </a:extLst>
          </p:cNvPr>
          <p:cNvPicPr>
            <a:picLocks noChangeAspect="1"/>
          </p:cNvPicPr>
          <p:nvPr/>
        </p:nvPicPr>
        <p:blipFill>
          <a:blip r:embed="rId4"/>
          <a:stretch>
            <a:fillRect/>
          </a:stretch>
        </p:blipFill>
        <p:spPr>
          <a:xfrm>
            <a:off x="6096000" y="4689475"/>
            <a:ext cx="2590800" cy="1762125"/>
          </a:xfrm>
          <a:prstGeom prst="rect">
            <a:avLst/>
          </a:prstGeom>
        </p:spPr>
      </p:pic>
    </p:spTree>
    <p:extLst>
      <p:ext uri="{BB962C8B-B14F-4D97-AF65-F5344CB8AC3E}">
        <p14:creationId xmlns:p14="http://schemas.microsoft.com/office/powerpoint/2010/main" val="142996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7AC23-0282-419D-917E-DD16697ECE5E}"/>
              </a:ext>
            </a:extLst>
          </p:cNvPr>
          <p:cNvSpPr>
            <a:spLocks noGrp="1"/>
          </p:cNvSpPr>
          <p:nvPr>
            <p:ph type="ctrTitle"/>
          </p:nvPr>
        </p:nvSpPr>
        <p:spPr/>
        <p:txBody>
          <a:bodyPr/>
          <a:lstStyle/>
          <a:p>
            <a:r>
              <a:rPr lang="en-US" dirty="0"/>
              <a:t>Workforce development 1</a:t>
            </a:r>
            <a:endParaRPr lang="en-GB" dirty="0"/>
          </a:p>
        </p:txBody>
      </p:sp>
      <p:sp>
        <p:nvSpPr>
          <p:cNvPr id="3" name="Text Placeholder 2">
            <a:extLst>
              <a:ext uri="{FF2B5EF4-FFF2-40B4-BE49-F238E27FC236}">
                <a16:creationId xmlns:a16="http://schemas.microsoft.com/office/drawing/2014/main" xmlns="" id="{6517C9B2-E4A0-4340-973F-DB6EFF3D7843}"/>
              </a:ext>
            </a:extLst>
          </p:cNvPr>
          <p:cNvSpPr>
            <a:spLocks noGrp="1"/>
          </p:cNvSpPr>
          <p:nvPr>
            <p:ph type="body" sz="quarter" idx="13"/>
          </p:nvPr>
        </p:nvSpPr>
        <p:spPr/>
        <p:txBody>
          <a:bodyPr/>
          <a:lstStyle/>
          <a:p>
            <a:r>
              <a:rPr lang="en-US" dirty="0"/>
              <a:t>Senior leadership programme next year</a:t>
            </a:r>
          </a:p>
          <a:p>
            <a:r>
              <a:rPr lang="en-US" dirty="0"/>
              <a:t>Talking </a:t>
            </a:r>
            <a:r>
              <a:rPr lang="en-US"/>
              <a:t>to NHS Leadership </a:t>
            </a:r>
            <a:r>
              <a:rPr lang="en-US" dirty="0"/>
              <a:t>Academy about the Rosalind Franklin programme </a:t>
            </a:r>
          </a:p>
          <a:p>
            <a:pPr marL="0" indent="0">
              <a:buNone/>
            </a:pPr>
            <a:endParaRPr lang="en-US" dirty="0"/>
          </a:p>
          <a:p>
            <a:r>
              <a:rPr lang="en-US" dirty="0"/>
              <a:t>National CPD Team – programme of events:</a:t>
            </a:r>
          </a:p>
          <a:p>
            <a:pPr lvl="1"/>
            <a:r>
              <a:rPr lang="en-US" dirty="0"/>
              <a:t>Plan on page</a:t>
            </a:r>
          </a:p>
          <a:p>
            <a:pPr lvl="1"/>
            <a:r>
              <a:rPr lang="en-US" dirty="0"/>
              <a:t>Story telling</a:t>
            </a:r>
          </a:p>
          <a:p>
            <a:pPr lvl="1"/>
            <a:r>
              <a:rPr lang="en-US" dirty="0"/>
              <a:t>Exploring inclusion, equality and diversity</a:t>
            </a:r>
          </a:p>
        </p:txBody>
      </p:sp>
    </p:spTree>
    <p:extLst>
      <p:ext uri="{BB962C8B-B14F-4D97-AF65-F5344CB8AC3E}">
        <p14:creationId xmlns:p14="http://schemas.microsoft.com/office/powerpoint/2010/main" val="9276160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9A051-7B44-4D3A-9CB8-B3F1DE280AEF}"/>
              </a:ext>
            </a:extLst>
          </p:cNvPr>
          <p:cNvSpPr>
            <a:spLocks noGrp="1"/>
          </p:cNvSpPr>
          <p:nvPr>
            <p:ph type="ctrTitle"/>
          </p:nvPr>
        </p:nvSpPr>
        <p:spPr/>
        <p:txBody>
          <a:bodyPr/>
          <a:lstStyle/>
          <a:p>
            <a:r>
              <a:rPr lang="en-US" dirty="0"/>
              <a:t>Workforce development 2</a:t>
            </a:r>
            <a:endParaRPr lang="en-GB" dirty="0"/>
          </a:p>
        </p:txBody>
      </p:sp>
      <p:sp>
        <p:nvSpPr>
          <p:cNvPr id="3" name="Text Placeholder 2">
            <a:extLst>
              <a:ext uri="{FF2B5EF4-FFF2-40B4-BE49-F238E27FC236}">
                <a16:creationId xmlns:a16="http://schemas.microsoft.com/office/drawing/2014/main" xmlns="" id="{4AE7154F-C4C4-4D0C-A963-78514FC3FA4A}"/>
              </a:ext>
            </a:extLst>
          </p:cNvPr>
          <p:cNvSpPr>
            <a:spLocks noGrp="1"/>
          </p:cNvSpPr>
          <p:nvPr>
            <p:ph type="body" sz="quarter" idx="13"/>
          </p:nvPr>
        </p:nvSpPr>
        <p:spPr/>
        <p:txBody>
          <a:bodyPr/>
          <a:lstStyle/>
          <a:p>
            <a:r>
              <a:rPr lang="en-US" dirty="0"/>
              <a:t>Development Needs Survey – closed </a:t>
            </a:r>
            <a:r>
              <a:rPr lang="en-US" b="1" dirty="0"/>
              <a:t>30 November 2019</a:t>
            </a:r>
          </a:p>
          <a:p>
            <a:endParaRPr lang="en-US" dirty="0"/>
          </a:p>
          <a:p>
            <a:r>
              <a:rPr lang="en-US" dirty="0"/>
              <a:t>Recommended staff ratios</a:t>
            </a:r>
            <a:endParaRPr lang="en-GB" dirty="0"/>
          </a:p>
          <a:p>
            <a:endParaRPr lang="en-US" b="1" dirty="0">
              <a:solidFill>
                <a:srgbClr val="FF0000"/>
              </a:solidFill>
            </a:endParaRPr>
          </a:p>
          <a:p>
            <a:endParaRPr lang="en-US" b="1" dirty="0">
              <a:solidFill>
                <a:srgbClr val="FF0000"/>
              </a:solidFill>
            </a:endParaRPr>
          </a:p>
          <a:p>
            <a:endParaRPr lang="en-US" b="1" dirty="0">
              <a:solidFill>
                <a:srgbClr val="FF0000"/>
              </a:solidFill>
            </a:endParaRPr>
          </a:p>
          <a:p>
            <a:pPr marL="0" indent="0">
              <a:buNone/>
            </a:pPr>
            <a:endParaRPr lang="en-GB" dirty="0"/>
          </a:p>
          <a:p>
            <a:endParaRPr lang="en-GB" dirty="0"/>
          </a:p>
        </p:txBody>
      </p:sp>
      <p:pic>
        <p:nvPicPr>
          <p:cNvPr id="5124" name="Picture 4" descr="Image result for watch out">
            <a:extLst>
              <a:ext uri="{FF2B5EF4-FFF2-40B4-BE49-F238E27FC236}">
                <a16:creationId xmlns:a16="http://schemas.microsoft.com/office/drawing/2014/main" xmlns="" id="{7E6735DC-182A-4EB2-916B-8B8B50673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750535"/>
            <a:ext cx="3022600" cy="302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183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0A096-184C-4B92-BDEE-6C28DFFC8AED}"/>
              </a:ext>
            </a:extLst>
          </p:cNvPr>
          <p:cNvSpPr>
            <a:spLocks noGrp="1"/>
          </p:cNvSpPr>
          <p:nvPr>
            <p:ph type="ctrTitle"/>
          </p:nvPr>
        </p:nvSpPr>
        <p:spPr/>
        <p:txBody>
          <a:bodyPr/>
          <a:lstStyle/>
          <a:p>
            <a:r>
              <a:rPr lang="en-US" dirty="0"/>
              <a:t>Research</a:t>
            </a:r>
            <a:endParaRPr lang="en-GB" dirty="0"/>
          </a:p>
        </p:txBody>
      </p:sp>
      <p:sp>
        <p:nvSpPr>
          <p:cNvPr id="3" name="Text Placeholder 2">
            <a:extLst>
              <a:ext uri="{FF2B5EF4-FFF2-40B4-BE49-F238E27FC236}">
                <a16:creationId xmlns:a16="http://schemas.microsoft.com/office/drawing/2014/main" xmlns="" id="{ED8B004F-9F06-4549-9881-02C3D98B9336}"/>
              </a:ext>
            </a:extLst>
          </p:cNvPr>
          <p:cNvSpPr>
            <a:spLocks noGrp="1"/>
          </p:cNvSpPr>
          <p:nvPr>
            <p:ph type="body" sz="quarter" idx="13"/>
          </p:nvPr>
        </p:nvSpPr>
        <p:spPr/>
        <p:txBody>
          <a:bodyPr/>
          <a:lstStyle/>
          <a:p>
            <a:r>
              <a:rPr lang="en-US" dirty="0"/>
              <a:t>Return on investment: scoping work completed</a:t>
            </a:r>
          </a:p>
          <a:p>
            <a:endParaRPr lang="en-US" dirty="0"/>
          </a:p>
          <a:p>
            <a:r>
              <a:rPr lang="en-US" dirty="0"/>
              <a:t>Re-launch of HEALER as a community of practice for health LKS research</a:t>
            </a:r>
          </a:p>
          <a:p>
            <a:endParaRPr lang="en-US" dirty="0"/>
          </a:p>
          <a:p>
            <a:r>
              <a:rPr lang="en-US" dirty="0"/>
              <a:t>Publication of the </a:t>
            </a:r>
            <a:r>
              <a:rPr lang="en-US" dirty="0" err="1"/>
              <a:t>Wirral</a:t>
            </a:r>
            <a:r>
              <a:rPr lang="en-US" dirty="0"/>
              <a:t> research</a:t>
            </a:r>
          </a:p>
          <a:p>
            <a:endParaRPr lang="en-US" dirty="0"/>
          </a:p>
          <a:p>
            <a:r>
              <a:rPr lang="en-US" dirty="0"/>
              <a:t>Work-stream developing a driver diagram</a:t>
            </a:r>
            <a:endParaRPr lang="en-GB" dirty="0"/>
          </a:p>
        </p:txBody>
      </p:sp>
    </p:spTree>
    <p:extLst>
      <p:ext uri="{BB962C8B-B14F-4D97-AF65-F5344CB8AC3E}">
        <p14:creationId xmlns:p14="http://schemas.microsoft.com/office/powerpoint/2010/main" val="227904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CEB2B-B81F-48A4-9C35-C52C905821DD}"/>
              </a:ext>
            </a:extLst>
          </p:cNvPr>
          <p:cNvSpPr>
            <a:spLocks noGrp="1"/>
          </p:cNvSpPr>
          <p:nvPr>
            <p:ph type="ctrTitle"/>
          </p:nvPr>
        </p:nvSpPr>
        <p:spPr/>
        <p:txBody>
          <a:bodyPr/>
          <a:lstStyle/>
          <a:p>
            <a:r>
              <a:rPr lang="en-US" dirty="0"/>
              <a:t>Communications</a:t>
            </a:r>
            <a:endParaRPr lang="en-GB" dirty="0"/>
          </a:p>
        </p:txBody>
      </p:sp>
      <p:sp>
        <p:nvSpPr>
          <p:cNvPr id="3" name="Text Placeholder 2">
            <a:extLst>
              <a:ext uri="{FF2B5EF4-FFF2-40B4-BE49-F238E27FC236}">
                <a16:creationId xmlns:a16="http://schemas.microsoft.com/office/drawing/2014/main" xmlns="" id="{6CFA635A-086C-47E0-9047-97CA0D21CACD}"/>
              </a:ext>
            </a:extLst>
          </p:cNvPr>
          <p:cNvSpPr>
            <a:spLocks noGrp="1"/>
          </p:cNvSpPr>
          <p:nvPr>
            <p:ph type="body" sz="quarter" idx="13"/>
          </p:nvPr>
        </p:nvSpPr>
        <p:spPr/>
        <p:txBody>
          <a:bodyPr/>
          <a:lstStyle/>
          <a:p>
            <a:r>
              <a:rPr lang="en-US" dirty="0"/>
              <a:t>Two new Briefings: 1</a:t>
            </a:r>
            <a:r>
              <a:rPr lang="en-US" baseline="30000" dirty="0"/>
              <a:t>st</a:t>
            </a:r>
            <a:r>
              <a:rPr lang="en-US" dirty="0"/>
              <a:t> and 15</a:t>
            </a:r>
            <a:r>
              <a:rPr lang="en-US" baseline="30000" dirty="0"/>
              <a:t>th</a:t>
            </a:r>
            <a:r>
              <a:rPr lang="en-US" dirty="0"/>
              <a:t> of the month</a:t>
            </a:r>
          </a:p>
          <a:p>
            <a:endParaRPr lang="en-US" dirty="0"/>
          </a:p>
          <a:p>
            <a:r>
              <a:rPr lang="en-US" dirty="0"/>
              <a:t>Blog: </a:t>
            </a:r>
            <a:r>
              <a:rPr lang="en-US" dirty="0">
                <a:hlinkClick r:id="rId2"/>
              </a:rPr>
              <a:t>http://kfh.libraryservices.nhs.uk/</a:t>
            </a:r>
            <a:endParaRPr lang="en-US" dirty="0"/>
          </a:p>
          <a:p>
            <a:endParaRPr lang="en-US" dirty="0"/>
          </a:p>
          <a:p>
            <a:r>
              <a:rPr lang="en-US" dirty="0"/>
              <a:t>Advent calendar: Illuminating Quality Outcomes</a:t>
            </a:r>
          </a:p>
          <a:p>
            <a:pPr marL="0" indent="0">
              <a:buNone/>
            </a:pPr>
            <a:endParaRPr lang="en-US" dirty="0"/>
          </a:p>
          <a:p>
            <a:endParaRPr lang="en-US" dirty="0"/>
          </a:p>
          <a:p>
            <a:endParaRPr lang="en-GB" dirty="0"/>
          </a:p>
        </p:txBody>
      </p:sp>
      <p:pic>
        <p:nvPicPr>
          <p:cNvPr id="4" name="Picture 3">
            <a:extLst>
              <a:ext uri="{FF2B5EF4-FFF2-40B4-BE49-F238E27FC236}">
                <a16:creationId xmlns:a16="http://schemas.microsoft.com/office/drawing/2014/main" xmlns="" id="{2FEAD1B0-64C4-476C-B783-D21836254309}"/>
              </a:ext>
            </a:extLst>
          </p:cNvPr>
          <p:cNvPicPr>
            <a:picLocks noChangeAspect="1"/>
          </p:cNvPicPr>
          <p:nvPr/>
        </p:nvPicPr>
        <p:blipFill>
          <a:blip r:embed="rId3"/>
          <a:stretch>
            <a:fillRect/>
          </a:stretch>
        </p:blipFill>
        <p:spPr>
          <a:xfrm>
            <a:off x="5664200" y="4410242"/>
            <a:ext cx="3479800" cy="2447757"/>
          </a:xfrm>
          <a:prstGeom prst="rect">
            <a:avLst/>
          </a:prstGeom>
        </p:spPr>
      </p:pic>
    </p:spTree>
    <p:extLst>
      <p:ext uri="{BB962C8B-B14F-4D97-AF65-F5344CB8AC3E}">
        <p14:creationId xmlns:p14="http://schemas.microsoft.com/office/powerpoint/2010/main" val="1697794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E1B370-0EAE-400A-8748-5EEF1991F01B}"/>
              </a:ext>
            </a:extLst>
          </p:cNvPr>
          <p:cNvSpPr>
            <a:spLocks noGrp="1"/>
          </p:cNvSpPr>
          <p:nvPr>
            <p:ph type="ctrTitle"/>
          </p:nvPr>
        </p:nvSpPr>
        <p:spPr/>
        <p:txBody>
          <a:bodyPr/>
          <a:lstStyle/>
          <a:p>
            <a:r>
              <a:rPr lang="en-US" sz="3200" dirty="0"/>
              <a:t>Knowledge for Healthcare - refresh</a:t>
            </a:r>
            <a:endParaRPr lang="en-GB" sz="3200" dirty="0"/>
          </a:p>
        </p:txBody>
      </p:sp>
      <p:sp>
        <p:nvSpPr>
          <p:cNvPr id="3" name="Text Placeholder 2">
            <a:extLst>
              <a:ext uri="{FF2B5EF4-FFF2-40B4-BE49-F238E27FC236}">
                <a16:creationId xmlns:a16="http://schemas.microsoft.com/office/drawing/2014/main" xmlns="" id="{156135C4-EAC8-4D8D-ACBC-D6E2A282C4A1}"/>
              </a:ext>
            </a:extLst>
          </p:cNvPr>
          <p:cNvSpPr>
            <a:spLocks noGrp="1"/>
          </p:cNvSpPr>
          <p:nvPr>
            <p:ph type="body" sz="quarter" idx="13"/>
          </p:nvPr>
        </p:nvSpPr>
        <p:spPr/>
        <p:txBody>
          <a:bodyPr/>
          <a:lstStyle/>
          <a:p>
            <a:r>
              <a:rPr lang="en-US" dirty="0"/>
              <a:t>Plan to publish new version early 2021</a:t>
            </a:r>
          </a:p>
          <a:p>
            <a:endParaRPr lang="en-US" dirty="0"/>
          </a:p>
          <a:p>
            <a:r>
              <a:rPr lang="en-US" dirty="0"/>
              <a:t>Work has begun</a:t>
            </a:r>
          </a:p>
          <a:p>
            <a:endParaRPr lang="en-US" dirty="0"/>
          </a:p>
          <a:p>
            <a:r>
              <a:rPr lang="en-US" dirty="0"/>
              <a:t>Survey of surveys – January 2020</a:t>
            </a:r>
            <a:endParaRPr lang="en-GB" dirty="0"/>
          </a:p>
        </p:txBody>
      </p:sp>
      <p:pic>
        <p:nvPicPr>
          <p:cNvPr id="4" name="Picture 3">
            <a:extLst>
              <a:ext uri="{FF2B5EF4-FFF2-40B4-BE49-F238E27FC236}">
                <a16:creationId xmlns:a16="http://schemas.microsoft.com/office/drawing/2014/main" xmlns="" id="{4B76BC5F-0BDE-42E3-AFC5-87134F681533}"/>
              </a:ext>
            </a:extLst>
          </p:cNvPr>
          <p:cNvPicPr>
            <a:picLocks noChangeAspect="1"/>
          </p:cNvPicPr>
          <p:nvPr/>
        </p:nvPicPr>
        <p:blipFill>
          <a:blip r:embed="rId2"/>
          <a:stretch>
            <a:fillRect/>
          </a:stretch>
        </p:blipFill>
        <p:spPr>
          <a:xfrm>
            <a:off x="6222139" y="3162300"/>
            <a:ext cx="2617451" cy="2717800"/>
          </a:xfrm>
          <a:prstGeom prst="rect">
            <a:avLst/>
          </a:prstGeom>
        </p:spPr>
      </p:pic>
    </p:spTree>
    <p:extLst>
      <p:ext uri="{BB962C8B-B14F-4D97-AF65-F5344CB8AC3E}">
        <p14:creationId xmlns:p14="http://schemas.microsoft.com/office/powerpoint/2010/main" val="377241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 other news...</a:t>
            </a:r>
          </a:p>
        </p:txBody>
      </p:sp>
      <p:sp>
        <p:nvSpPr>
          <p:cNvPr id="3" name="Text Placeholder 2"/>
          <p:cNvSpPr>
            <a:spLocks noGrp="1"/>
          </p:cNvSpPr>
          <p:nvPr>
            <p:ph type="body" sz="quarter" idx="13"/>
          </p:nvPr>
        </p:nvSpPr>
        <p:spPr/>
        <p:txBody>
          <a:bodyPr/>
          <a:lstStyle/>
          <a:p>
            <a:r>
              <a:rPr lang="en-GB" sz="2800" dirty="0"/>
              <a:t>New health module in the MMU masters programme – started September 2019</a:t>
            </a:r>
          </a:p>
          <a:p>
            <a:pPr>
              <a:buNone/>
            </a:pPr>
            <a:endParaRPr lang="en-GB" sz="2800" dirty="0"/>
          </a:p>
          <a:p>
            <a:r>
              <a:rPr lang="en-GB" sz="2800" dirty="0"/>
              <a:t>Exploring the idea of an e-learning course in KM – market research</a:t>
            </a:r>
          </a:p>
          <a:p>
            <a:pPr>
              <a:buNone/>
            </a:pPr>
            <a:endParaRPr lang="en-GB" sz="2800" dirty="0"/>
          </a:p>
          <a:p>
            <a:r>
              <a:rPr lang="en-GB" sz="2800" dirty="0"/>
              <a:t>A new “concordat” to share purchasing of e-resources: HEE, CQC, NICE and PHE all signed up...</a:t>
            </a: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C8DCC4-2DC2-45A4-A46C-70AD8502CCBA}"/>
              </a:ext>
            </a:extLst>
          </p:cNvPr>
          <p:cNvPicPr>
            <a:picLocks noChangeAspect="1"/>
          </p:cNvPicPr>
          <p:nvPr/>
        </p:nvPicPr>
        <p:blipFill>
          <a:blip r:embed="rId2"/>
          <a:stretch>
            <a:fillRect/>
          </a:stretch>
        </p:blipFill>
        <p:spPr>
          <a:xfrm>
            <a:off x="1329143" y="995666"/>
            <a:ext cx="6485714" cy="4866667"/>
          </a:xfrm>
          <a:prstGeom prst="rect">
            <a:avLst/>
          </a:prstGeom>
        </p:spPr>
      </p:pic>
    </p:spTree>
    <p:extLst>
      <p:ext uri="{BB962C8B-B14F-4D97-AF65-F5344CB8AC3E}">
        <p14:creationId xmlns:p14="http://schemas.microsoft.com/office/powerpoint/2010/main" val="123073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B8B7CCF-9DE0-4200-B579-20B8FE703BE9}"/>
              </a:ext>
            </a:extLst>
          </p:cNvPr>
          <p:cNvPicPr>
            <a:picLocks noChangeAspect="1"/>
          </p:cNvPicPr>
          <p:nvPr/>
        </p:nvPicPr>
        <p:blipFill>
          <a:blip r:embed="rId2"/>
          <a:stretch>
            <a:fillRect/>
          </a:stretch>
        </p:blipFill>
        <p:spPr>
          <a:xfrm>
            <a:off x="0" y="2421731"/>
            <a:ext cx="8991600" cy="2014537"/>
          </a:xfrm>
          <a:prstGeom prst="rect">
            <a:avLst/>
          </a:prstGeom>
        </p:spPr>
      </p:pic>
    </p:spTree>
    <p:extLst>
      <p:ext uri="{BB962C8B-B14F-4D97-AF65-F5344CB8AC3E}">
        <p14:creationId xmlns:p14="http://schemas.microsoft.com/office/powerpoint/2010/main" val="159588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158BF7180183E5468D7FA3C9BD18DB34@hee.nhs.uk" descr="158BF7180183E5468D7FA3C9BD18DB34@hee">
            <a:extLst>
              <a:ext uri="{FF2B5EF4-FFF2-40B4-BE49-F238E27FC236}">
                <a16:creationId xmlns:a16="http://schemas.microsoft.com/office/drawing/2014/main" xmlns="" id="{B3553948-77DC-499E-AF93-70C6AC27F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
            <a:ext cx="9321799"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17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EF2CF1F-EB1D-4D63-BAB7-4076686E8754}"/>
              </a:ext>
            </a:extLst>
          </p:cNvPr>
          <p:cNvPicPr>
            <a:picLocks noChangeAspect="1"/>
          </p:cNvPicPr>
          <p:nvPr/>
        </p:nvPicPr>
        <p:blipFill>
          <a:blip r:embed="rId2"/>
          <a:stretch>
            <a:fillRect/>
          </a:stretch>
        </p:blipFill>
        <p:spPr>
          <a:xfrm>
            <a:off x="1728380" y="1536700"/>
            <a:ext cx="6240697" cy="4152900"/>
          </a:xfrm>
          <a:prstGeom prst="rect">
            <a:avLst/>
          </a:prstGeom>
        </p:spPr>
      </p:pic>
    </p:spTree>
    <p:extLst>
      <p:ext uri="{BB962C8B-B14F-4D97-AF65-F5344CB8AC3E}">
        <p14:creationId xmlns:p14="http://schemas.microsoft.com/office/powerpoint/2010/main" val="148355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E1E4BBB-BBC7-4C14-98D5-1E5899162AEF}"/>
              </a:ext>
            </a:extLst>
          </p:cNvPr>
          <p:cNvPicPr>
            <a:picLocks noChangeAspect="1"/>
          </p:cNvPicPr>
          <p:nvPr/>
        </p:nvPicPr>
        <p:blipFill>
          <a:blip r:embed="rId2"/>
          <a:stretch>
            <a:fillRect/>
          </a:stretch>
        </p:blipFill>
        <p:spPr>
          <a:xfrm>
            <a:off x="495300" y="381000"/>
            <a:ext cx="4572000" cy="6096000"/>
          </a:xfrm>
          <a:prstGeom prst="rect">
            <a:avLst/>
          </a:prstGeom>
        </p:spPr>
      </p:pic>
      <p:sp>
        <p:nvSpPr>
          <p:cNvPr id="4" name="TextBox 3">
            <a:extLst>
              <a:ext uri="{FF2B5EF4-FFF2-40B4-BE49-F238E27FC236}">
                <a16:creationId xmlns:a16="http://schemas.microsoft.com/office/drawing/2014/main" xmlns="" id="{7361B1E9-3C59-4826-8BEA-8DB14A0C28AD}"/>
              </a:ext>
            </a:extLst>
          </p:cNvPr>
          <p:cNvSpPr txBox="1"/>
          <p:nvPr/>
        </p:nvSpPr>
        <p:spPr>
          <a:xfrm>
            <a:off x="5753100" y="3056235"/>
            <a:ext cx="2743200" cy="523220"/>
          </a:xfrm>
          <a:prstGeom prst="rect">
            <a:avLst/>
          </a:prstGeom>
          <a:noFill/>
        </p:spPr>
        <p:txBody>
          <a:bodyPr wrap="square" rtlCol="0">
            <a:spAutoFit/>
          </a:bodyPr>
          <a:lstStyle/>
          <a:p>
            <a:r>
              <a:rPr lang="en-US" sz="2800" b="1" dirty="0"/>
              <a:t>Any questions</a:t>
            </a:r>
            <a:endParaRPr lang="en-GB" sz="2800" b="1" dirty="0"/>
          </a:p>
        </p:txBody>
      </p:sp>
    </p:spTree>
    <p:extLst>
      <p:ext uri="{BB962C8B-B14F-4D97-AF65-F5344CB8AC3E}">
        <p14:creationId xmlns:p14="http://schemas.microsoft.com/office/powerpoint/2010/main" val="108262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elcome">
            <a:extLst>
              <a:ext uri="{FF2B5EF4-FFF2-40B4-BE49-F238E27FC236}">
                <a16:creationId xmlns:a16="http://schemas.microsoft.com/office/drawing/2014/main" xmlns="" id="{9C25F06A-7340-45C6-B28D-72F36557A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
            <a:ext cx="9144000" cy="6921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E1D8172C-9945-4E99-85D3-BEA592399E2F}"/>
              </a:ext>
            </a:extLst>
          </p:cNvPr>
          <p:cNvSpPr txBox="1"/>
          <p:nvPr/>
        </p:nvSpPr>
        <p:spPr>
          <a:xfrm>
            <a:off x="3835400" y="781050"/>
            <a:ext cx="1917700" cy="1107996"/>
          </a:xfrm>
          <a:prstGeom prst="rect">
            <a:avLst/>
          </a:prstGeom>
          <a:noFill/>
        </p:spPr>
        <p:txBody>
          <a:bodyPr wrap="square" rtlCol="0">
            <a:spAutoFit/>
          </a:bodyPr>
          <a:lstStyle/>
          <a:p>
            <a:r>
              <a:rPr lang="en-US" sz="6600" b="1" dirty="0">
                <a:latin typeface="Brush Script MT" panose="03060802040406070304" pitchFamily="66" charset="0"/>
              </a:rPr>
              <a:t>Jayne</a:t>
            </a:r>
            <a:r>
              <a:rPr lang="en-US" sz="6600" dirty="0">
                <a:latin typeface="Brush Script MT" panose="03060802040406070304" pitchFamily="66" charset="0"/>
              </a:rPr>
              <a:t> </a:t>
            </a:r>
            <a:endParaRPr lang="en-GB" sz="6600" dirty="0">
              <a:latin typeface="Brush Script MT" panose="03060802040406070304" pitchFamily="66" charset="0"/>
            </a:endParaRPr>
          </a:p>
        </p:txBody>
      </p:sp>
    </p:spTree>
    <p:extLst>
      <p:ext uri="{BB962C8B-B14F-4D97-AF65-F5344CB8AC3E}">
        <p14:creationId xmlns:p14="http://schemas.microsoft.com/office/powerpoint/2010/main" val="115496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ngratulations">
            <a:extLst>
              <a:ext uri="{FF2B5EF4-FFF2-40B4-BE49-F238E27FC236}">
                <a16:creationId xmlns:a16="http://schemas.microsoft.com/office/drawing/2014/main" xmlns="" id="{B5E05DE5-ACC8-4F4C-A706-0EF543994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9144000" cy="63611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177F663-59E1-4F3B-9F9D-C94977467FE4}"/>
              </a:ext>
            </a:extLst>
          </p:cNvPr>
          <p:cNvSpPr txBox="1"/>
          <p:nvPr/>
        </p:nvSpPr>
        <p:spPr>
          <a:xfrm>
            <a:off x="3703813" y="4114800"/>
            <a:ext cx="1736373" cy="1323439"/>
          </a:xfrm>
          <a:prstGeom prst="rect">
            <a:avLst/>
          </a:prstGeom>
          <a:noFill/>
        </p:spPr>
        <p:txBody>
          <a:bodyPr wrap="none" rtlCol="0">
            <a:spAutoFit/>
          </a:bodyPr>
          <a:lstStyle/>
          <a:p>
            <a:r>
              <a:rPr lang="en-US" sz="8000" b="1" i="1" dirty="0">
                <a:latin typeface="Brush Script MT" panose="03060802040406070304" pitchFamily="66" charset="0"/>
              </a:rPr>
              <a:t>Dom</a:t>
            </a:r>
            <a:endParaRPr lang="en-GB" sz="8000" b="1" i="1" dirty="0">
              <a:latin typeface="Brush Script MT" panose="03060802040406070304" pitchFamily="66" charset="0"/>
            </a:endParaRPr>
          </a:p>
        </p:txBody>
      </p:sp>
    </p:spTree>
    <p:extLst>
      <p:ext uri="{BB962C8B-B14F-4D97-AF65-F5344CB8AC3E}">
        <p14:creationId xmlns:p14="http://schemas.microsoft.com/office/powerpoint/2010/main" val="196426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Job vacancy background in flat style Free Vector">
            <a:extLst>
              <a:ext uri="{FF2B5EF4-FFF2-40B4-BE49-F238E27FC236}">
                <a16:creationId xmlns:a16="http://schemas.microsoft.com/office/drawing/2014/main" xmlns="" id="{83A10F02-1F4F-4E9F-B17C-A6E486EA3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10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719B91F-C292-430A-83C1-63FCE6410A3A}"/>
              </a:ext>
            </a:extLst>
          </p:cNvPr>
          <p:cNvSpPr txBox="1"/>
          <p:nvPr/>
        </p:nvSpPr>
        <p:spPr>
          <a:xfrm>
            <a:off x="7391400" y="2463800"/>
            <a:ext cx="561372" cy="830997"/>
          </a:xfrm>
          <a:prstGeom prst="rect">
            <a:avLst/>
          </a:prstGeom>
          <a:noFill/>
        </p:spPr>
        <p:txBody>
          <a:bodyPr wrap="none" rtlCol="0">
            <a:spAutoFit/>
          </a:bodyPr>
          <a:lstStyle/>
          <a:p>
            <a:r>
              <a:rPr lang="en-US" sz="4800" b="1" dirty="0"/>
              <a:t>?</a:t>
            </a:r>
            <a:endParaRPr lang="en-GB" sz="4800" b="1" dirty="0"/>
          </a:p>
        </p:txBody>
      </p:sp>
    </p:spTree>
    <p:extLst>
      <p:ext uri="{BB962C8B-B14F-4D97-AF65-F5344CB8AC3E}">
        <p14:creationId xmlns:p14="http://schemas.microsoft.com/office/powerpoint/2010/main" val="79137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HEE LKSL North team</a:t>
            </a:r>
          </a:p>
        </p:txBody>
      </p:sp>
      <p:sp>
        <p:nvSpPr>
          <p:cNvPr id="3" name="Text Placeholder 2"/>
          <p:cNvSpPr>
            <a:spLocks noGrp="1"/>
          </p:cNvSpPr>
          <p:nvPr>
            <p:ph type="body" sz="quarter" idx="13"/>
          </p:nvPr>
        </p:nvSpPr>
        <p:spPr>
          <a:xfrm>
            <a:off x="457201" y="1954924"/>
            <a:ext cx="4069080" cy="1839836"/>
          </a:xfrm>
        </p:spPr>
        <p:txBody>
          <a:bodyPr/>
          <a:lstStyle/>
          <a:p>
            <a:pPr>
              <a:buNone/>
            </a:pPr>
            <a:r>
              <a:rPr lang="en-GB" b="1" dirty="0"/>
              <a:t>Health Education England</a:t>
            </a:r>
          </a:p>
          <a:p>
            <a:pPr>
              <a:buNone/>
            </a:pPr>
            <a:r>
              <a:rPr lang="en-GB" b="1" dirty="0"/>
              <a:t>G11, Willow Terrace</a:t>
            </a:r>
          </a:p>
          <a:p>
            <a:pPr>
              <a:buNone/>
            </a:pPr>
            <a:r>
              <a:rPr lang="en-GB" b="1" dirty="0"/>
              <a:t>Leeds</a:t>
            </a:r>
          </a:p>
          <a:p>
            <a:pPr>
              <a:buNone/>
            </a:pPr>
            <a:r>
              <a:rPr lang="en-GB" b="1" dirty="0"/>
              <a:t>LS2 9JT</a:t>
            </a:r>
          </a:p>
          <a:p>
            <a:pPr>
              <a:buNone/>
            </a:pPr>
            <a:endParaRPr lang="en-GB" dirty="0"/>
          </a:p>
        </p:txBody>
      </p:sp>
      <p:sp>
        <p:nvSpPr>
          <p:cNvPr id="4" name="TextBox 3"/>
          <p:cNvSpPr txBox="1"/>
          <p:nvPr/>
        </p:nvSpPr>
        <p:spPr>
          <a:xfrm>
            <a:off x="4949190" y="3543300"/>
            <a:ext cx="4057650" cy="2031325"/>
          </a:xfrm>
          <a:prstGeom prst="rect">
            <a:avLst/>
          </a:prstGeom>
          <a:noFill/>
        </p:spPr>
        <p:txBody>
          <a:bodyPr wrap="square" rtlCol="0">
            <a:spAutoFit/>
          </a:bodyPr>
          <a:lstStyle/>
          <a:p>
            <a:r>
              <a:rPr lang="en-GB" dirty="0"/>
              <a:t>David Stewart</a:t>
            </a:r>
          </a:p>
          <a:p>
            <a:r>
              <a:rPr lang="en-GB" dirty="0"/>
              <a:t>Health Education England</a:t>
            </a:r>
          </a:p>
          <a:p>
            <a:r>
              <a:rPr lang="en-GB" dirty="0"/>
              <a:t>1</a:t>
            </a:r>
            <a:r>
              <a:rPr lang="en-GB" baseline="30000" dirty="0"/>
              <a:t>st</a:t>
            </a:r>
            <a:r>
              <a:rPr lang="en-GB" dirty="0"/>
              <a:t> Floor</a:t>
            </a:r>
          </a:p>
          <a:p>
            <a:r>
              <a:rPr lang="en-GB" dirty="0"/>
              <a:t>Regatta Place</a:t>
            </a:r>
          </a:p>
          <a:p>
            <a:r>
              <a:rPr lang="en-GB" dirty="0"/>
              <a:t>Brunswick Business Park</a:t>
            </a:r>
          </a:p>
          <a:p>
            <a:r>
              <a:rPr lang="en-GB" dirty="0"/>
              <a:t>Liverpool L3 4BL</a:t>
            </a:r>
          </a:p>
          <a:p>
            <a:endParaRPr lang="en-GB" dirty="0"/>
          </a:p>
        </p:txBody>
      </p:sp>
      <p:sp>
        <p:nvSpPr>
          <p:cNvPr id="153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a:ln>
                  <a:noFill/>
                </a:ln>
                <a:solidFill>
                  <a:srgbClr val="585858"/>
                </a:solidFill>
                <a:effectLst/>
                <a:latin typeface="Arial" pitchFamily="34" charset="0"/>
                <a:ea typeface="Calibri" pitchFamily="34" charset="0"/>
                <a:cs typeface="Arial" pitchFamily="34" charset="0"/>
              </a:rPr>
              <a:t>1</a:t>
            </a:r>
            <a:r>
              <a:rPr kumimoji="0" lang="en-GB" sz="1000" b="0" i="0" u="none" strike="noStrike" cap="none" normalizeH="0" baseline="30000">
                <a:ln>
                  <a:noFill/>
                </a:ln>
                <a:solidFill>
                  <a:srgbClr val="585858"/>
                </a:solidFill>
                <a:effectLst/>
                <a:latin typeface="Arial" pitchFamily="34" charset="0"/>
                <a:ea typeface="Calibri" pitchFamily="34" charset="0"/>
                <a:cs typeface="Arial" pitchFamily="34" charset="0"/>
              </a:rPr>
              <a:t>st</a:t>
            </a:r>
            <a:r>
              <a:rPr kumimoji="0" lang="en-GB" sz="1000" b="0" i="0" u="none" strike="noStrike" cap="none" normalizeH="0" baseline="0">
                <a:ln>
                  <a:noFill/>
                </a:ln>
                <a:solidFill>
                  <a:srgbClr val="585858"/>
                </a:solidFill>
                <a:effectLst/>
                <a:latin typeface="Arial" pitchFamily="34" charset="0"/>
                <a:ea typeface="Calibri" pitchFamily="34" charset="0"/>
                <a:cs typeface="Arial" pitchFamily="34" charset="0"/>
              </a:rPr>
              <a:t> Floor, Regatta Place | Brunswick Business Park | Summers Road | Liverpool | L3 4BL</a:t>
            </a:r>
            <a:endParaRPr kumimoji="0" lang="en-GB"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a:ln>
                  <a:noFill/>
                </a:ln>
                <a:solidFill>
                  <a:srgbClr val="585858"/>
                </a:solidFill>
                <a:effectLst/>
                <a:latin typeface="Arial" pitchFamily="34" charset="0"/>
                <a:ea typeface="Calibri" pitchFamily="34" charset="0"/>
                <a:cs typeface="Arial" pitchFamily="34" charset="0"/>
              </a:rPr>
              <a:t>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a:ln>
                  <a:noFill/>
                </a:ln>
                <a:solidFill>
                  <a:srgbClr val="595959"/>
                </a:solidFill>
                <a:effectLst/>
                <a:latin typeface="Arial" pitchFamily="34" charset="0"/>
                <a:ea typeface="Calibri" pitchFamily="34" charset="0"/>
                <a:cs typeface="Arial" pitchFamily="34" charset="0"/>
              </a:rPr>
              <a:t>Health Education England</a:t>
            </a:r>
            <a:endParaRPr kumimoji="0" lang="en-GB"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a:ln>
                  <a:noFill/>
                </a:ln>
                <a:solidFill>
                  <a:srgbClr val="595959"/>
                </a:solidFill>
                <a:effectLst/>
                <a:latin typeface="Arial" pitchFamily="34" charset="0"/>
                <a:ea typeface="Calibri" pitchFamily="34" charset="0"/>
                <a:cs typeface="Arial" pitchFamily="34" charset="0"/>
              </a:rPr>
              <a:t>3</a:t>
            </a:r>
            <a:r>
              <a:rPr kumimoji="0" lang="en-GB" sz="1100" b="0" i="0" u="none" strike="noStrike" cap="none" normalizeH="0" baseline="30000">
                <a:ln>
                  <a:noFill/>
                </a:ln>
                <a:solidFill>
                  <a:srgbClr val="595959"/>
                </a:solidFill>
                <a:effectLst/>
                <a:latin typeface="Arial" pitchFamily="34" charset="0"/>
                <a:ea typeface="Calibri" pitchFamily="34" charset="0"/>
                <a:cs typeface="Arial" pitchFamily="34" charset="0"/>
              </a:rPr>
              <a:t>rd</a:t>
            </a:r>
            <a:r>
              <a:rPr kumimoji="0" lang="en-GB" sz="1100" b="0" i="0" u="none" strike="noStrike" cap="none" normalizeH="0" baseline="0">
                <a:ln>
                  <a:noFill/>
                </a:ln>
                <a:solidFill>
                  <a:srgbClr val="595959"/>
                </a:solidFill>
                <a:effectLst/>
                <a:latin typeface="Arial" pitchFamily="34" charset="0"/>
                <a:ea typeface="Calibri" pitchFamily="34" charset="0"/>
                <a:cs typeface="Arial" pitchFamily="34" charset="0"/>
              </a:rPr>
              <a:t> Floor</a:t>
            </a:r>
            <a:r>
              <a:rPr kumimoji="0" lang="en-GB" sz="1100" b="0" i="0" u="none" strike="noStrike" cap="none" normalizeH="0" baseline="0">
                <a:ln>
                  <a:noFill/>
                </a:ln>
                <a:solidFill>
                  <a:srgbClr val="404040"/>
                </a:solidFill>
                <a:effectLst/>
                <a:latin typeface="Arial" pitchFamily="34" charset="0"/>
                <a:ea typeface="Calibri" pitchFamily="34" charset="0"/>
                <a:cs typeface="Arial" pitchFamily="34" charset="0"/>
              </a:rPr>
              <a:t> </a:t>
            </a:r>
            <a:r>
              <a:rPr kumimoji="0" lang="en-GB" sz="1100" b="1" i="0" u="none" strike="noStrike" cap="none" normalizeH="0" baseline="0">
                <a:ln>
                  <a:noFill/>
                </a:ln>
                <a:solidFill>
                  <a:srgbClr val="E28C05"/>
                </a:solidFill>
                <a:effectLst/>
                <a:latin typeface="Arial" pitchFamily="34" charset="0"/>
                <a:ea typeface="Calibri" pitchFamily="34" charset="0"/>
                <a:cs typeface="Arial" pitchFamily="34" charset="0"/>
              </a:rPr>
              <a:t>|</a:t>
            </a:r>
            <a:r>
              <a:rPr kumimoji="0" lang="en-GB" sz="1100" b="0" i="0" u="none" strike="noStrike" cap="none" normalizeH="0" baseline="0">
                <a:ln>
                  <a:noFill/>
                </a:ln>
                <a:solidFill>
                  <a:srgbClr val="404040"/>
                </a:solidFill>
                <a:effectLst/>
                <a:latin typeface="Arial" pitchFamily="34" charset="0"/>
                <a:ea typeface="Calibri" pitchFamily="34" charset="0"/>
                <a:cs typeface="Arial" pitchFamily="34" charset="0"/>
              </a:rPr>
              <a:t> </a:t>
            </a:r>
            <a:r>
              <a:rPr kumimoji="0" lang="en-GB" sz="1100" b="0" i="0" u="none" strike="noStrike" cap="none" normalizeH="0" baseline="0">
                <a:ln>
                  <a:noFill/>
                </a:ln>
                <a:solidFill>
                  <a:srgbClr val="595959"/>
                </a:solidFill>
                <a:effectLst/>
                <a:latin typeface="Arial" pitchFamily="34" charset="0"/>
                <a:ea typeface="Calibri" pitchFamily="34" charset="0"/>
                <a:cs typeface="Arial" pitchFamily="34" charset="0"/>
              </a:rPr>
              <a:t>3 Piccadilly Place</a:t>
            </a:r>
            <a:r>
              <a:rPr kumimoji="0" lang="en-GB" sz="1100" b="0" i="0" u="none" strike="noStrike" cap="none" normalizeH="0" baseline="0">
                <a:ln>
                  <a:noFill/>
                </a:ln>
                <a:solidFill>
                  <a:srgbClr val="404040"/>
                </a:solidFill>
                <a:effectLst/>
                <a:latin typeface="Arial" pitchFamily="34" charset="0"/>
                <a:ea typeface="Calibri" pitchFamily="34" charset="0"/>
                <a:cs typeface="Arial" pitchFamily="34" charset="0"/>
              </a:rPr>
              <a:t> </a:t>
            </a:r>
            <a:r>
              <a:rPr kumimoji="0" lang="en-GB" sz="1100" b="1" i="0" u="none" strike="noStrike" cap="none" normalizeH="0" baseline="0">
                <a:ln>
                  <a:noFill/>
                </a:ln>
                <a:solidFill>
                  <a:srgbClr val="E28C05"/>
                </a:solidFill>
                <a:effectLst/>
                <a:latin typeface="Arial" pitchFamily="34" charset="0"/>
                <a:ea typeface="Calibri" pitchFamily="34" charset="0"/>
                <a:cs typeface="Arial" pitchFamily="34" charset="0"/>
              </a:rPr>
              <a:t>|</a:t>
            </a:r>
            <a:r>
              <a:rPr kumimoji="0" lang="en-GB" sz="1100" b="0" i="0" u="none" strike="noStrike" cap="none" normalizeH="0" baseline="0">
                <a:ln>
                  <a:noFill/>
                </a:ln>
                <a:solidFill>
                  <a:srgbClr val="E28C05"/>
                </a:solidFill>
                <a:effectLst/>
                <a:latin typeface="Arial" pitchFamily="34" charset="0"/>
                <a:ea typeface="Calibri" pitchFamily="34" charset="0"/>
                <a:cs typeface="Arial" pitchFamily="34" charset="0"/>
              </a:rPr>
              <a:t> </a:t>
            </a:r>
            <a:r>
              <a:rPr kumimoji="0" lang="en-GB" sz="1100" b="0" i="0" u="none" strike="noStrike" cap="none" normalizeH="0" baseline="0">
                <a:ln>
                  <a:noFill/>
                </a:ln>
                <a:solidFill>
                  <a:srgbClr val="595959"/>
                </a:solidFill>
                <a:effectLst/>
                <a:latin typeface="Arial" pitchFamily="34" charset="0"/>
                <a:ea typeface="Calibri" pitchFamily="34" charset="0"/>
                <a:cs typeface="Arial" pitchFamily="34" charset="0"/>
              </a:rPr>
              <a:t>Manchester</a:t>
            </a:r>
            <a:r>
              <a:rPr kumimoji="0" lang="en-GB" sz="1100" b="0" i="0" u="none" strike="noStrike" cap="none" normalizeH="0" baseline="0">
                <a:ln>
                  <a:noFill/>
                </a:ln>
                <a:solidFill>
                  <a:srgbClr val="404040"/>
                </a:solidFill>
                <a:effectLst/>
                <a:latin typeface="Arial" pitchFamily="34" charset="0"/>
                <a:ea typeface="Calibri" pitchFamily="34" charset="0"/>
                <a:cs typeface="Arial" pitchFamily="34" charset="0"/>
              </a:rPr>
              <a:t> </a:t>
            </a:r>
            <a:r>
              <a:rPr kumimoji="0" lang="en-GB" sz="1100" b="1" i="0" u="none" strike="noStrike" cap="none" normalizeH="0" baseline="0">
                <a:ln>
                  <a:noFill/>
                </a:ln>
                <a:solidFill>
                  <a:srgbClr val="E28C05"/>
                </a:solidFill>
                <a:effectLst/>
                <a:latin typeface="Arial" pitchFamily="34" charset="0"/>
                <a:ea typeface="Calibri" pitchFamily="34" charset="0"/>
                <a:cs typeface="Arial" pitchFamily="34" charset="0"/>
              </a:rPr>
              <a:t>|</a:t>
            </a:r>
            <a:r>
              <a:rPr kumimoji="0" lang="en-GB" sz="1100" b="0" i="0" u="none" strike="noStrike" cap="none" normalizeH="0" baseline="0">
                <a:ln>
                  <a:noFill/>
                </a:ln>
                <a:solidFill>
                  <a:srgbClr val="E28C05"/>
                </a:solidFill>
                <a:effectLst/>
                <a:latin typeface="Arial" pitchFamily="34" charset="0"/>
                <a:ea typeface="Calibri" pitchFamily="34" charset="0"/>
                <a:cs typeface="Arial" pitchFamily="34" charset="0"/>
              </a:rPr>
              <a:t> </a:t>
            </a:r>
            <a:r>
              <a:rPr kumimoji="0" lang="en-GB" sz="1100" b="0" i="0" u="none" strike="noStrike" cap="none" normalizeH="0" baseline="0">
                <a:ln>
                  <a:noFill/>
                </a:ln>
                <a:solidFill>
                  <a:srgbClr val="595959"/>
                </a:solidFill>
                <a:effectLst/>
                <a:latin typeface="Arial" pitchFamily="34" charset="0"/>
                <a:ea typeface="Calibri" pitchFamily="34" charset="0"/>
                <a:cs typeface="Arial" pitchFamily="34" charset="0"/>
              </a:rPr>
              <a:t>M1 3BN</a:t>
            </a:r>
            <a:endParaRPr kumimoji="0" lang="en-GB"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FA8FEC6-7008-49EB-8ECE-F1B95736BA30}"/>
              </a:ext>
            </a:extLst>
          </p:cNvPr>
          <p:cNvPicPr>
            <a:picLocks noChangeAspect="1"/>
          </p:cNvPicPr>
          <p:nvPr/>
        </p:nvPicPr>
        <p:blipFill>
          <a:blip r:embed="rId2"/>
          <a:stretch>
            <a:fillRect/>
          </a:stretch>
        </p:blipFill>
        <p:spPr>
          <a:xfrm>
            <a:off x="-32593" y="0"/>
            <a:ext cx="9266505" cy="6858000"/>
          </a:xfrm>
          <a:prstGeom prst="rect">
            <a:avLst/>
          </a:prstGeom>
        </p:spPr>
      </p:pic>
    </p:spTree>
    <p:extLst>
      <p:ext uri="{BB962C8B-B14F-4D97-AF65-F5344CB8AC3E}">
        <p14:creationId xmlns:p14="http://schemas.microsoft.com/office/powerpoint/2010/main" val="21974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5D824-397D-49D2-B72B-E039C1E2BFD8}"/>
              </a:ext>
            </a:extLst>
          </p:cNvPr>
          <p:cNvSpPr>
            <a:spLocks noGrp="1"/>
          </p:cNvSpPr>
          <p:nvPr>
            <p:ph type="ctrTitle"/>
          </p:nvPr>
        </p:nvSpPr>
        <p:spPr/>
        <p:txBody>
          <a:bodyPr/>
          <a:lstStyle/>
          <a:p>
            <a:r>
              <a:rPr lang="en-US" dirty="0"/>
              <a:t>Resource Discovery</a:t>
            </a:r>
            <a:endParaRPr lang="en-GB" dirty="0"/>
          </a:p>
        </p:txBody>
      </p:sp>
      <p:sp>
        <p:nvSpPr>
          <p:cNvPr id="3" name="Text Placeholder 2">
            <a:extLst>
              <a:ext uri="{FF2B5EF4-FFF2-40B4-BE49-F238E27FC236}">
                <a16:creationId xmlns:a16="http://schemas.microsoft.com/office/drawing/2014/main" xmlns="" id="{B6105AE0-7610-4533-B80E-0423C4AC82CF}"/>
              </a:ext>
            </a:extLst>
          </p:cNvPr>
          <p:cNvSpPr>
            <a:spLocks noGrp="1"/>
          </p:cNvSpPr>
          <p:nvPr>
            <p:ph type="body" sz="quarter" idx="13"/>
          </p:nvPr>
        </p:nvSpPr>
        <p:spPr/>
        <p:txBody>
          <a:bodyPr/>
          <a:lstStyle/>
          <a:p>
            <a:r>
              <a:rPr lang="en-US" dirty="0"/>
              <a:t>Watch out for all of these</a:t>
            </a:r>
          </a:p>
          <a:p>
            <a:pPr marL="457200" lvl="1" indent="0">
              <a:buNone/>
            </a:pPr>
            <a:endParaRPr lang="en-US" dirty="0"/>
          </a:p>
          <a:p>
            <a:pPr lvl="1"/>
            <a:r>
              <a:rPr lang="en-US" dirty="0"/>
              <a:t>Point of care tool – BMJ Best Practice</a:t>
            </a:r>
          </a:p>
          <a:p>
            <a:pPr lvl="1"/>
            <a:endParaRPr lang="en-US" dirty="0"/>
          </a:p>
          <a:p>
            <a:pPr lvl="1"/>
            <a:r>
              <a:rPr lang="en-US" dirty="0"/>
              <a:t>A resource discovery tool</a:t>
            </a:r>
          </a:p>
          <a:p>
            <a:pPr lvl="1"/>
            <a:endParaRPr lang="en-US" dirty="0"/>
          </a:p>
          <a:p>
            <a:pPr lvl="1"/>
            <a:r>
              <a:rPr lang="en-US" dirty="0"/>
              <a:t>Regional library management systems</a:t>
            </a:r>
          </a:p>
          <a:p>
            <a:endParaRPr lang="en-US" dirty="0"/>
          </a:p>
        </p:txBody>
      </p:sp>
      <p:pic>
        <p:nvPicPr>
          <p:cNvPr id="4" name="Picture 3">
            <a:extLst>
              <a:ext uri="{FF2B5EF4-FFF2-40B4-BE49-F238E27FC236}">
                <a16:creationId xmlns:a16="http://schemas.microsoft.com/office/drawing/2014/main" xmlns="" id="{C374E69A-64A9-4E22-A479-AC1B37EA5B9C}"/>
              </a:ext>
            </a:extLst>
          </p:cNvPr>
          <p:cNvPicPr>
            <a:picLocks noChangeAspect="1"/>
          </p:cNvPicPr>
          <p:nvPr/>
        </p:nvPicPr>
        <p:blipFill>
          <a:blip r:embed="rId2"/>
          <a:stretch>
            <a:fillRect/>
          </a:stretch>
        </p:blipFill>
        <p:spPr>
          <a:xfrm>
            <a:off x="6438900" y="3100880"/>
            <a:ext cx="2540000" cy="1428750"/>
          </a:xfrm>
          <a:prstGeom prst="rect">
            <a:avLst/>
          </a:prstGeom>
        </p:spPr>
      </p:pic>
    </p:spTree>
    <p:extLst>
      <p:ext uri="{BB962C8B-B14F-4D97-AF65-F5344CB8AC3E}">
        <p14:creationId xmlns:p14="http://schemas.microsoft.com/office/powerpoint/2010/main" val="319436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2A2B6-CB9A-4EAB-9EB9-6B0D4FB99F9B}"/>
              </a:ext>
            </a:extLst>
          </p:cNvPr>
          <p:cNvSpPr>
            <a:spLocks noGrp="1"/>
          </p:cNvSpPr>
          <p:nvPr>
            <p:ph type="ctrTitle"/>
          </p:nvPr>
        </p:nvSpPr>
        <p:spPr>
          <a:xfrm>
            <a:off x="445770" y="1177926"/>
            <a:ext cx="7772400" cy="679449"/>
          </a:xfrm>
        </p:spPr>
        <p:txBody>
          <a:bodyPr/>
          <a:lstStyle/>
          <a:p>
            <a:r>
              <a:rPr lang="en-US" sz="2800" dirty="0"/>
              <a:t>Quality Improvement Outcomes Framework</a:t>
            </a:r>
            <a:endParaRPr lang="en-GB" sz="2800" dirty="0"/>
          </a:p>
        </p:txBody>
      </p:sp>
      <p:sp>
        <p:nvSpPr>
          <p:cNvPr id="6" name="Text Placeholder 5">
            <a:extLst>
              <a:ext uri="{FF2B5EF4-FFF2-40B4-BE49-F238E27FC236}">
                <a16:creationId xmlns:a16="http://schemas.microsoft.com/office/drawing/2014/main" xmlns="" id="{3D3880D7-F21E-4BE2-8E00-2F568C5E5219}"/>
              </a:ext>
            </a:extLst>
          </p:cNvPr>
          <p:cNvSpPr>
            <a:spLocks noGrp="1"/>
          </p:cNvSpPr>
          <p:nvPr>
            <p:ph type="body" sz="quarter" idx="13"/>
          </p:nvPr>
        </p:nvSpPr>
        <p:spPr/>
        <p:txBody>
          <a:bodyPr/>
          <a:lstStyle/>
          <a:p>
            <a:pPr lvl="0">
              <a:buFont typeface="+mj-lt"/>
              <a:buAutoNum type="arabicPeriod"/>
            </a:pPr>
            <a:r>
              <a:rPr lang="en-GB" sz="1600" dirty="0"/>
              <a:t>All NHS organisations enable their workforce to freely access proactive library and knowledge services that meet organisational priorities within the framework of </a:t>
            </a:r>
            <a:r>
              <a:rPr lang="en-GB" sz="1600" i="1" dirty="0"/>
              <a:t>Knowledge for Healthcare.</a:t>
            </a:r>
            <a:r>
              <a:rPr lang="en-GB" sz="1600" dirty="0"/>
              <a:t> </a:t>
            </a:r>
          </a:p>
          <a:p>
            <a:pPr lvl="0">
              <a:buFont typeface="+mj-lt"/>
              <a:buAutoNum type="arabicPeriod"/>
            </a:pPr>
            <a:r>
              <a:rPr lang="en-GB" sz="1600" dirty="0"/>
              <a:t>All NHS decision making is underpinned by high quality evidence and knowledge mobilised by skilled library and knowledge specialists.</a:t>
            </a:r>
          </a:p>
          <a:p>
            <a:pPr lvl="0">
              <a:buFont typeface="+mj-lt"/>
              <a:buAutoNum type="arabicPeriod"/>
            </a:pPr>
            <a:r>
              <a:rPr lang="en-GB" sz="1600" dirty="0"/>
              <a:t>Library and knowledge specialists identify the knowledge and evidence needs of the workforce in order to deliver effective and proactive services. </a:t>
            </a:r>
          </a:p>
          <a:p>
            <a:pPr lvl="0">
              <a:buFont typeface="+mj-lt"/>
              <a:buAutoNum type="arabicPeriod"/>
            </a:pPr>
            <a:r>
              <a:rPr lang="en-GB" sz="1600" dirty="0"/>
              <a:t>All NHS organisations receive library and knowledge services provided by teams with the right skill mix to deliver on organisational and </a:t>
            </a:r>
            <a:r>
              <a:rPr lang="en-GB" sz="1600" i="1" dirty="0"/>
              <a:t>Knowledge for Healthcare</a:t>
            </a:r>
            <a:r>
              <a:rPr lang="en-GB" sz="1600" dirty="0"/>
              <a:t> priorities. </a:t>
            </a:r>
          </a:p>
          <a:p>
            <a:pPr lvl="0">
              <a:buFont typeface="+mj-lt"/>
              <a:buAutoNum type="arabicPeriod"/>
            </a:pPr>
            <a:r>
              <a:rPr lang="en-GB" sz="1600" dirty="0"/>
              <a:t>Library and knowledge specialists improve the quality of library and knowledge services using evidence from research, innovation and good practice.  </a:t>
            </a:r>
          </a:p>
          <a:p>
            <a:pPr lvl="0">
              <a:buFont typeface="+mj-lt"/>
              <a:buAutoNum type="arabicPeriod"/>
            </a:pPr>
            <a:r>
              <a:rPr lang="en-GB" sz="1600" dirty="0"/>
              <a:t>Library and knowledge specialists demonstrate that their services make a positive impact on healthcare. </a:t>
            </a:r>
          </a:p>
          <a:p>
            <a:endParaRPr lang="en-GB" dirty="0"/>
          </a:p>
        </p:txBody>
      </p:sp>
      <p:pic>
        <p:nvPicPr>
          <p:cNvPr id="7" name="Picture 16" descr="C:\Users\kim.wilshaw\AppData\Local\Microsoft\Windows\Temporary Internet Files\Content.Word\Colour_LKS.JPG">
            <a:extLst>
              <a:ext uri="{FF2B5EF4-FFF2-40B4-BE49-F238E27FC236}">
                <a16:creationId xmlns:a16="http://schemas.microsoft.com/office/drawing/2014/main" xmlns="" id="{D574CE40-A9A9-4A70-B4C1-502DE30044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260350"/>
            <a:ext cx="208756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079088"/>
      </p:ext>
    </p:extLst>
  </p:cSld>
  <p:clrMapOvr>
    <a:masterClrMapping/>
  </p:clrMapOvr>
</p:sld>
</file>

<file path=ppt/theme/theme1.xml><?xml version="1.0" encoding="utf-8"?>
<a:theme xmlns:a="http://schemas.openxmlformats.org/drawingml/2006/main" name="TEMPLATE+-+Master+slide+deck+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E2296288717A49A1F307C71255A474" ma:contentTypeVersion="8" ma:contentTypeDescription="Create a new document." ma:contentTypeScope="" ma:versionID="9b220c1786db62226ffe60770f370370">
  <xsd:schema xmlns:xsd="http://www.w3.org/2001/XMLSchema" xmlns:xs="http://www.w3.org/2001/XMLSchema" xmlns:p="http://schemas.microsoft.com/office/2006/metadata/properties" xmlns:ns3="e5ead24d-149f-4cca-89c2-f21b9749b96d" xmlns:ns4="fa353129-7b9f-47ee-bea9-13a10167aec4" targetNamespace="http://schemas.microsoft.com/office/2006/metadata/properties" ma:root="true" ma:fieldsID="4b4513da24424a609174ba7b81ed0fe0" ns3:_="" ns4:_="">
    <xsd:import namespace="e5ead24d-149f-4cca-89c2-f21b9749b96d"/>
    <xsd:import namespace="fa353129-7b9f-47ee-bea9-13a10167aec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ad24d-149f-4cca-89c2-f21b9749b9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353129-7b9f-47ee-bea9-13a10167aec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54643-B202-4FFF-A265-7896C6BCA7FE}">
  <ds:schemaRefs>
    <ds:schemaRef ds:uri="http://schemas.microsoft.com/sharepoint/v3/contenttype/forms"/>
  </ds:schemaRefs>
</ds:datastoreItem>
</file>

<file path=customXml/itemProps2.xml><?xml version="1.0" encoding="utf-8"?>
<ds:datastoreItem xmlns:ds="http://schemas.openxmlformats.org/officeDocument/2006/customXml" ds:itemID="{B5BD605F-7366-44D6-8D83-1A4E81B50B99}">
  <ds:schemaRefs>
    <ds:schemaRef ds:uri="http://purl.org/dc/elements/1.1/"/>
    <ds:schemaRef ds:uri="e5ead24d-149f-4cca-89c2-f21b9749b96d"/>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purl.org/dc/dcmitype/"/>
    <ds:schemaRef ds:uri="fa353129-7b9f-47ee-bea9-13a10167aec4"/>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446699C-774D-4FBE-9386-727A5822DC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ad24d-149f-4cca-89c2-f21b9749b96d"/>
    <ds:schemaRef ds:uri="fa353129-7b9f-47ee-bea9-13a10167ae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TEMPLATE+-+Master+slide+deck+v2</Template>
  <TotalTime>409</TotalTime>
  <Words>475</Words>
  <Application>Microsoft Office PowerPoint</Application>
  <PresentationFormat>On-screen Show (4:3)</PresentationFormat>
  <Paragraphs>117</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TEMPLATE+-+Master+slide+deck+v2</vt:lpstr>
      <vt:lpstr>PowerPoint Presentation</vt:lpstr>
      <vt:lpstr>PowerPoint Presentation</vt:lpstr>
      <vt:lpstr>PowerPoint Presentation</vt:lpstr>
      <vt:lpstr>PowerPoint Presentation</vt:lpstr>
      <vt:lpstr>PowerPoint Presentation</vt:lpstr>
      <vt:lpstr>HEE LKSL North team</vt:lpstr>
      <vt:lpstr>PowerPoint Presentation</vt:lpstr>
      <vt:lpstr>Resource Discovery</vt:lpstr>
      <vt:lpstr>Quality Improvement Outcomes Framework</vt:lpstr>
      <vt:lpstr>Public and patients information</vt:lpstr>
      <vt:lpstr>Mobilising evidence and knowledge</vt:lpstr>
      <vt:lpstr>Workforce development 1</vt:lpstr>
      <vt:lpstr>Workforce development 2</vt:lpstr>
      <vt:lpstr>Research</vt:lpstr>
      <vt:lpstr>Communications</vt:lpstr>
      <vt:lpstr>Knowledge for Healthcare - refresh</vt:lpstr>
      <vt:lpstr>In other news...</vt:lpstr>
      <vt:lpstr>PowerPoint Presentation</vt:lpstr>
      <vt:lpstr>PowerPoint Presentation</vt:lpstr>
      <vt:lpstr>PowerPoint Presentation</vt:lpstr>
      <vt:lpstr>PowerPoint Presentation</vt:lpstr>
    </vt:vector>
  </TitlesOfParts>
  <Company>West Midlands Strategic Health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 Clare (HEEWM)</dc:creator>
  <cp:lastModifiedBy>Joel Kerry</cp:lastModifiedBy>
  <cp:revision>445</cp:revision>
  <dcterms:created xsi:type="dcterms:W3CDTF">2018-10-05T11:55:07Z</dcterms:created>
  <dcterms:modified xsi:type="dcterms:W3CDTF">2020-01-22T11:15:30Z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0x01010095E2296288717A49A1F307C71255A474</vt:lpwstr>
  </property>
</Properties>
</file>