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59" r:id="rId6"/>
    <p:sldId id="257" r:id="rId7"/>
    <p:sldId id="258" r:id="rId8"/>
    <p:sldId id="265" r:id="rId9"/>
    <p:sldId id="261" r:id="rId10"/>
    <p:sldId id="262" r:id="rId11"/>
    <p:sldId id="263" r:id="rId12"/>
    <p:sldId id="267" r:id="rId13"/>
    <p:sldId id="266" r:id="rId14"/>
    <p:sldId id="269" r:id="rId15"/>
    <p:sldId id="268" r:id="rId16"/>
    <p:sldId id="264" r:id="rId17"/>
    <p:sldId id="260" r:id="rId18"/>
    <p:sldId id="270" r:id="rId19"/>
    <p:sldId id="272" r:id="rId20"/>
    <p:sldId id="27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120" autoAdjust="0"/>
  </p:normalViewPr>
  <p:slideViewPr>
    <p:cSldViewPr snapToGrid="0">
      <p:cViewPr varScale="1">
        <p:scale>
          <a:sx n="47" d="100"/>
          <a:sy n="47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08F18-5F5E-44E7-A4E0-A4DC4BF59D13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BCBB2-BADB-4326-B568-C0978D8A2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95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Initially it was agreed during purdah and we were not permitted to publish it.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delay we reviewed this post election and decided, as leads, to opt for a soft launch. This should be in our minutes.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got it onto the HEE page and I wrote to managers so they can use it - while awaiting our new comms support, who will  be able to combine this with announcement of the online version of the self assessment tool pertinent for Exec teams.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 we have put the KM roadshows in place, again an opportunity to explore the online self assessment tool, so perhaps the announcement should follow those?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BCBB2-BADB-4326-B568-C0978D8A2B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16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BCBB2-BADB-4326-B568-C0978D8A2BE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55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BCBB2-BADB-4326-B568-C0978D8A2B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77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BCBB2-BADB-4326-B568-C0978D8A2B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56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BCBB2-BADB-4326-B568-C0978D8A2BE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93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3A9FF-F42D-4F63-B3ED-5BF16ADE0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F1D7C-D536-4141-A814-0BCA10E3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854AD-3EB2-48DE-AA53-893FF450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B873-4BB1-4912-AE10-199521BA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E88CC-4915-4548-913D-111F2388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412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77D5-938B-48E6-8624-01A10201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D6A20-0FD0-4993-AF1F-05BB550E3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C9C84-7CDE-454D-AF4F-2FD09E8D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B7FB-9A88-4ECF-B5AA-7495971D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C91EA-7C92-4619-BFB1-369844CD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38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A22E89-97A0-4E86-A442-1D184C262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C7C6B-81BD-4746-A65F-5BD9B60B4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6A8E3-D2BE-4E29-BB87-B49B67D1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6E38F-C687-4905-A206-677A3BD2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CA13C-AF7F-4C97-9DAC-8B6DED7C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69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4F06-4410-42A2-A8C6-AFC970F0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309E8-B0B8-4FC0-9BF9-E29600647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7E633-FED3-49FE-A770-1D498752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27A27-BB2F-4AC8-9A68-FF4A6084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01DBE-6B78-445C-BB8D-8477B08C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9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C46E-B614-4A23-8CAA-E5DD2F9F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E6D43-7BAE-45FD-8B84-7D1F99EDA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D1206-608C-4DAF-AB10-987F42DC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668C-D4CB-4E64-958A-05EBF7C9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8F98E-907C-4C5D-A2FB-12E96684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7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A327-22B7-4786-9EBE-0E4C0212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F69B9-4259-4FC1-8E3C-8F8BA50CC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FBB8E-E212-47FA-B6DD-C209D61DB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7CF7-99A0-47E6-B258-8FB553BBC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35FA0-3B23-49AA-B2DF-DD0E99F8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251A4-FFDD-4BD3-BB8B-ACDCA33B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5B73-F5BA-405E-8769-D08D892C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82CDF-CD46-492F-B982-9E5AD0EBA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6007E-BDA2-4F6D-8814-3EA58057A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42BF3-19FE-4D11-93B0-1CA02382A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E1AEE-4909-4B6E-9A19-460D3C4A6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019B06-698E-4E85-B266-7484B117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9DD44-161B-4E07-94C6-DC4ACD53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70D78-BDEF-480B-85A3-FBA89A5B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2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8CE5-D0F1-42A4-8119-6BB19D44D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AB551-690C-4D09-A350-411AF5EE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94CEA-E674-46A5-B09A-F3BF1890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22A2F-99B5-408E-902C-341F46C2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5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04134-2E07-4927-AE63-F3395A7A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037AF-9BD5-4D04-89A3-CBBA5EFBF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724DB-E19B-4238-BDCF-D9AD1C35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76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C358-3433-40DA-9F0C-5D3FBD85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55138-3EEF-4608-8F8B-388636477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F1461-5A4E-4A67-A3C4-625106D3F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5C800-4659-4DD7-8A85-D04E4B64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83462-1909-46C5-906F-EA8B6D0D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BB090-7D3E-4BAC-84B3-B6EDF3C3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8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1B41-DD8F-4803-9510-8F5D6D3C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380E8-D718-4E62-9107-831097D9A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B6FD8-05E0-48F2-BE9D-D9BD923D4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67792-59D4-4608-9C86-96DBFA9B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76190-AA16-409B-B80C-C5B4B118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22547-890E-4006-8856-197FA233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8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E552B-E2F8-49B7-B34F-FD12945D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BA28-13B2-4DAE-AC25-1752A1415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1CD09-EF0A-46F0-9F35-FAE8D8287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F335-A7D9-438E-8688-56509A2F5551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2DA03-572E-47AE-8284-BC53E3D1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8FC9A-4E0A-43D9-9D52-F3549C58B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CB7A4-441E-404F-9CED-943A62908A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94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fh.libraryservices.nhs.uk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ksnorth.nhs.uk/hee-lks-north/hee-library-and-knowledge-services-north-team-members-and-role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3364F-1BD0-4FA4-8B3C-EF790B29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770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1FE75-958E-488E-A3F9-6E00B96EC6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Library &amp; Knowledge Service Managers Meeting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D0BF2-B914-4B3F-B6B8-09E290AD0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5126038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17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 March 2020</a:t>
            </a:r>
          </a:p>
          <a:p>
            <a:r>
              <a:rPr lang="en-US" b="1" dirty="0">
                <a:solidFill>
                  <a:schemeClr val="bg1"/>
                </a:solidFill>
              </a:rPr>
              <a:t>Manchester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53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1BF28-8ADD-49BB-826B-267242117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74" y="340552"/>
            <a:ext cx="6204471" cy="6176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E21685-2CA1-4CD4-B4ED-8C9A6B107AA9}"/>
              </a:ext>
            </a:extLst>
          </p:cNvPr>
          <p:cNvSpPr txBox="1"/>
          <p:nvPr/>
        </p:nvSpPr>
        <p:spPr>
          <a:xfrm>
            <a:off x="7287904" y="2971800"/>
            <a:ext cx="4310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New national bursaries scheme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£15,000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5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CE14A-6D2A-43DA-A1AC-A61BAD1BB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81075"/>
            <a:ext cx="4744872" cy="489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3505D-7272-4DA2-A993-5806963A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270" y="981075"/>
            <a:ext cx="4461541" cy="489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7BD0FD-B9F5-4BAE-B089-161188BBED2D}"/>
              </a:ext>
            </a:extLst>
          </p:cNvPr>
          <p:cNvSpPr txBox="1"/>
          <p:nvPr/>
        </p:nvSpPr>
        <p:spPr>
          <a:xfrm>
            <a:off x="6096000" y="29718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&amp;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239173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C3A9F-5BE5-4847-A544-27012FCF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40" y="853441"/>
            <a:ext cx="5336540" cy="4171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566629-C069-4A2B-807B-4FCDC98F136D}"/>
              </a:ext>
            </a:extLst>
          </p:cNvPr>
          <p:cNvSpPr txBox="1"/>
          <p:nvPr/>
        </p:nvSpPr>
        <p:spPr>
          <a:xfrm>
            <a:off x="900753" y="1405719"/>
            <a:ext cx="524028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Library and Knowledge Services Tariff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Proposals still on the table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Part of the DHSC’s Tariff Working Group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programme for 2020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33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81785-2F3A-4DF3-B5F3-31FA3878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378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CBC47-A3B7-4385-95A3-29C142704C5A}"/>
              </a:ext>
            </a:extLst>
          </p:cNvPr>
          <p:cNvSpPr txBox="1"/>
          <p:nvPr/>
        </p:nvSpPr>
        <p:spPr>
          <a:xfrm>
            <a:off x="514350" y="4549676"/>
            <a:ext cx="5895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Briefings: 1</a:t>
            </a:r>
            <a:r>
              <a:rPr lang="en-US" sz="2400" b="1" baseline="30000" dirty="0">
                <a:solidFill>
                  <a:srgbClr val="C00000"/>
                </a:solidFill>
              </a:rPr>
              <a:t>st</a:t>
            </a:r>
            <a:r>
              <a:rPr lang="en-US" sz="2400" b="1" dirty="0">
                <a:solidFill>
                  <a:srgbClr val="C00000"/>
                </a:solidFill>
              </a:rPr>
              <a:t> and 15</a:t>
            </a:r>
            <a:r>
              <a:rPr lang="en-US" sz="2400" b="1" baseline="30000" dirty="0">
                <a:solidFill>
                  <a:srgbClr val="C00000"/>
                </a:solidFill>
              </a:rPr>
              <a:t>th</a:t>
            </a:r>
            <a:r>
              <a:rPr lang="en-US" sz="2400" b="1" dirty="0">
                <a:solidFill>
                  <a:srgbClr val="C00000"/>
                </a:solidFill>
              </a:rPr>
              <a:t> of each month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Blog: </a:t>
            </a:r>
            <a:r>
              <a:rPr lang="en-US" sz="2400" b="1" dirty="0">
                <a:solidFill>
                  <a:srgbClr val="C00000"/>
                </a:solidFill>
                <a:hlinkClick r:id="rId3"/>
              </a:rPr>
              <a:t>https://kfh.libraryservices.nhs.uk/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Email lists: national and north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Meetings: may be more virtual this year!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4E38B-EF4D-4178-8B76-EFD4376BE8BC}"/>
              </a:ext>
            </a:extLst>
          </p:cNvPr>
          <p:cNvSpPr txBox="1"/>
          <p:nvPr/>
        </p:nvSpPr>
        <p:spPr>
          <a:xfrm>
            <a:off x="6918960" y="5297378"/>
            <a:ext cx="3942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Make sure you are signed up!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10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0350B-2673-4B60-97AF-412AF7C12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5878E-E31A-4BA0-8AD4-49213DCEB182}"/>
              </a:ext>
            </a:extLst>
          </p:cNvPr>
          <p:cNvSpPr txBox="1"/>
          <p:nvPr/>
        </p:nvSpPr>
        <p:spPr>
          <a:xfrm>
            <a:off x="7458075" y="971550"/>
            <a:ext cx="1552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HLISD</a:t>
            </a:r>
            <a:endParaRPr lang="en-GB" sz="44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27AA8-02A4-466A-BCD3-40029C43553C}"/>
              </a:ext>
            </a:extLst>
          </p:cNvPr>
          <p:cNvSpPr txBox="1"/>
          <p:nvPr/>
        </p:nvSpPr>
        <p:spPr>
          <a:xfrm>
            <a:off x="742950" y="3752850"/>
            <a:ext cx="361464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Please keep this up to date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Our new staff are finding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it very difficult to identity you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and your team members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633AD-3864-4CB2-9C01-F49645BBB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black cat sitting on a desk&#10;&#10;Description automatically generated">
            <a:extLst>
              <a:ext uri="{FF2B5EF4-FFF2-40B4-BE49-F238E27FC236}">
                <a16:creationId xmlns:a16="http://schemas.microsoft.com/office/drawing/2014/main" id="{6F172D00-277E-409C-AA88-B834987BCA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25CF41-591F-407C-9711-C4239A8FD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4196236" cy="4881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HEE LKS North Team now working from home.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Contact details at </a:t>
            </a:r>
            <a:r>
              <a:rPr lang="en-GB" sz="36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https://www.lksnorth.nhs.uk/hee-lks-north/hee-library-and-knowledge-services-north-team-members-and-roles/</a:t>
            </a:r>
            <a:endParaRPr lang="en-GB" sz="36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32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27CF-81FC-4772-B507-02A45A12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>
                <a:solidFill>
                  <a:srgbClr val="FF0000"/>
                </a:solidFill>
              </a:rPr>
              <a:t>Revised Deadlines</a:t>
            </a:r>
            <a:br>
              <a:rPr lang="en-US" sz="3700" b="1" dirty="0">
                <a:solidFill>
                  <a:srgbClr val="FF0000"/>
                </a:solidFill>
              </a:rPr>
            </a:br>
            <a:br>
              <a:rPr lang="en-US" sz="3700" b="1" dirty="0"/>
            </a:br>
            <a:endParaRPr lang="en-US" sz="37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962AF-D90D-43F3-8738-F2CE7F706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1487606"/>
            <a:ext cx="3854830" cy="473621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Stats Part 1: 30 April 2020</a:t>
            </a:r>
          </a:p>
          <a:p>
            <a:pPr marL="57150">
              <a:spcBef>
                <a:spcPts val="0"/>
              </a:spcBef>
            </a:pPr>
            <a:endParaRPr lang="en-US" sz="3200" dirty="0">
              <a:solidFill>
                <a:srgbClr val="FF0000"/>
              </a:solidFill>
            </a:endParaRPr>
          </a:p>
          <a:p>
            <a:pPr marL="28575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Stats Part 2: deferred until October 2020</a:t>
            </a:r>
          </a:p>
          <a:p>
            <a:pPr marL="57150">
              <a:spcBef>
                <a:spcPts val="0"/>
              </a:spcBef>
            </a:pPr>
            <a:endParaRPr lang="en-US" sz="3200" dirty="0">
              <a:solidFill>
                <a:srgbClr val="FF0000"/>
              </a:solidFill>
            </a:endParaRPr>
          </a:p>
          <a:p>
            <a:pPr marL="28575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Quality and Improvement Outcomes Framework: deferred until Summer 2021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Placeholder 5" descr="A rainbow over a field&#10;&#10;Description automatically generated">
            <a:extLst>
              <a:ext uri="{FF2B5EF4-FFF2-40B4-BE49-F238E27FC236}">
                <a16:creationId xmlns:a16="http://schemas.microsoft.com/office/drawing/2014/main" id="{37A41A70-09C6-4337-BD64-A689766F30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145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8021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lackboard&#10;&#10;Description automatically generated">
            <a:extLst>
              <a:ext uri="{FF2B5EF4-FFF2-40B4-BE49-F238E27FC236}">
                <a16:creationId xmlns:a16="http://schemas.microsoft.com/office/drawing/2014/main" id="{17F9D291-CBA8-43F3-800B-BC5AF6A78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1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C2D87-4F43-4B0F-98BD-A49385637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1" y="0"/>
            <a:ext cx="63531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E4374-8EB4-4722-9D10-E76DA83D5131}"/>
              </a:ext>
            </a:extLst>
          </p:cNvPr>
          <p:cNvSpPr txBox="1"/>
          <p:nvPr/>
        </p:nvSpPr>
        <p:spPr>
          <a:xfrm>
            <a:off x="7362825" y="2279302"/>
            <a:ext cx="49741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Welcome to Becky Williams</a:t>
            </a:r>
          </a:p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Library and Knowledge Services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Development Manager</a:t>
            </a:r>
          </a:p>
          <a:p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Based in Leeds</a:t>
            </a:r>
            <a:endParaRPr lang="en-GB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6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BFE3B2-1FC4-4D94-A679-092F157A9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440" y="2011424"/>
            <a:ext cx="3972815" cy="3972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18717-A030-4DAF-BC61-F7DADD865A49}"/>
              </a:ext>
            </a:extLst>
          </p:cNvPr>
          <p:cNvSpPr txBox="1"/>
          <p:nvPr/>
        </p:nvSpPr>
        <p:spPr>
          <a:xfrm>
            <a:off x="1859280" y="1137920"/>
            <a:ext cx="7209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Knowledge for Healthcare – Refresh 2020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6DB51-23F7-47F5-8C2C-D627C0C1FDD9}"/>
              </a:ext>
            </a:extLst>
          </p:cNvPr>
          <p:cNvSpPr txBox="1"/>
          <p:nvPr/>
        </p:nvSpPr>
        <p:spPr>
          <a:xfrm>
            <a:off x="1859280" y="2198587"/>
            <a:ext cx="4691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Refresh – not re-write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Vision, principles and design criteria will stay the same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Survey of surveys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Writing over the summer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Publication towards end of 2020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1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A80394-A852-4B02-B13E-2D2107EF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2654968"/>
            <a:ext cx="6311713" cy="3764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30350-2075-4AD3-B9A9-A267E4BB991F}"/>
              </a:ext>
            </a:extLst>
          </p:cNvPr>
          <p:cNvSpPr txBox="1"/>
          <p:nvPr/>
        </p:nvSpPr>
        <p:spPr>
          <a:xfrm>
            <a:off x="409507" y="895350"/>
            <a:ext cx="11372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HEE Policy on Recommended Ratio of Qualified LKS Staff to NHS Staff - </a:t>
            </a:r>
            <a:r>
              <a:rPr lang="en-US" sz="2800" b="1" dirty="0" err="1">
                <a:solidFill>
                  <a:srgbClr val="C00000"/>
                </a:solidFill>
              </a:rPr>
              <a:t>Wte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5A831-4663-461C-884E-9E4E15910CDB}"/>
              </a:ext>
            </a:extLst>
          </p:cNvPr>
          <p:cNvSpPr txBox="1"/>
          <p:nvPr/>
        </p:nvSpPr>
        <p:spPr>
          <a:xfrm>
            <a:off x="764274" y="1418570"/>
            <a:ext cx="10563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b="1" dirty="0">
                <a:solidFill>
                  <a:srgbClr val="0070C0"/>
                </a:solidFill>
              </a:rPr>
              <a:t>HEE recommends that those NHS organisations with staffing ratios in the region of the current average of 1 qualified librarian to 1,730 healthcare staff  strive to achieve an improved ratio of  at least 1:1,250 qualified librarians or knowledge specialists per WTE healthcare staff</a:t>
            </a:r>
            <a:r>
              <a:rPr lang="en-US" b="1" dirty="0">
                <a:solidFill>
                  <a:srgbClr val="0070C0"/>
                </a:solidFill>
              </a:rPr>
              <a:t> </a:t>
            </a:r>
            <a:endParaRPr lang="en-US" b="1" i="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412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7F83BA-323B-4367-B08F-E0078244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60" y="2555847"/>
            <a:ext cx="6750050" cy="4050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F1AAD7-5623-45E9-ADE2-8606E55B1B74}"/>
              </a:ext>
            </a:extLst>
          </p:cNvPr>
          <p:cNvSpPr txBox="1"/>
          <p:nvPr/>
        </p:nvSpPr>
        <p:spPr>
          <a:xfrm>
            <a:off x="863600" y="660400"/>
            <a:ext cx="9200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 National Resource Discovery system – it’s really happening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0FDA0-D5CE-4FAA-9E89-0A187CD747C1}"/>
              </a:ext>
            </a:extLst>
          </p:cNvPr>
          <p:cNvSpPr txBox="1"/>
          <p:nvPr/>
        </p:nvSpPr>
        <p:spPr>
          <a:xfrm>
            <a:off x="944048" y="1415632"/>
            <a:ext cx="10809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0070C0"/>
                </a:solidFill>
              </a:rPr>
              <a:t>To provide NHS staff with a single, coherent national gateway to their trusted library and knowledge service, connecting them seamlessly to quality resources, services and support tailored to their needs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C2EB2-6ADD-490C-A460-770F2CFF1CB5}"/>
              </a:ext>
            </a:extLst>
          </p:cNvPr>
          <p:cNvSpPr txBox="1"/>
          <p:nvPr/>
        </p:nvSpPr>
        <p:spPr>
          <a:xfrm>
            <a:off x="944048" y="2555847"/>
            <a:ext cx="4714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HEE will invest around £350,000 pa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over the next three years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77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CD82CB-CF95-44E9-9B77-0F3F80019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6" b="18444"/>
          <a:stretch/>
        </p:blipFill>
        <p:spPr>
          <a:xfrm>
            <a:off x="430633" y="380004"/>
            <a:ext cx="7792113" cy="4383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DFA9FF-C100-4578-B159-F4E63A8D1C20}"/>
              </a:ext>
            </a:extLst>
          </p:cNvPr>
          <p:cNvSpPr txBox="1"/>
          <p:nvPr/>
        </p:nvSpPr>
        <p:spPr>
          <a:xfrm>
            <a:off x="7162800" y="2124075"/>
            <a:ext cx="45985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How Many? 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r>
              <a:rPr lang="en-US" sz="3200" b="1" dirty="0">
                <a:solidFill>
                  <a:srgbClr val="C00000"/>
                </a:solidFill>
              </a:rPr>
              <a:t>Nationally: One to Seven?</a:t>
            </a:r>
            <a:endParaRPr lang="en-GB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A76BDB-F9DF-4F19-AB1F-11830555212A}"/>
              </a:ext>
            </a:extLst>
          </p:cNvPr>
          <p:cNvSpPr txBox="1"/>
          <p:nvPr/>
        </p:nvSpPr>
        <p:spPr>
          <a:xfrm>
            <a:off x="430633" y="5437806"/>
            <a:ext cx="1163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HEE has committed to an investment of c£520,000 over three – to five years to implement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4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5E990-FE4A-4198-AE17-1075A9B5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6" y="122830"/>
            <a:ext cx="7014948" cy="65782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979FF2-60B3-423B-B5FA-E85FA0F4E375}"/>
              </a:ext>
            </a:extLst>
          </p:cNvPr>
          <p:cNvSpPr txBox="1"/>
          <p:nvPr/>
        </p:nvSpPr>
        <p:spPr>
          <a:xfrm>
            <a:off x="9272922" y="4519754"/>
            <a:ext cx="2627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2019 Development Needs Survey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Over 650 responses</a:t>
            </a:r>
          </a:p>
        </p:txBody>
      </p:sp>
    </p:spTree>
    <p:extLst>
      <p:ext uri="{BB962C8B-B14F-4D97-AF65-F5344CB8AC3E}">
        <p14:creationId xmlns:p14="http://schemas.microsoft.com/office/powerpoint/2010/main" val="83737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B7D10A-C878-46B9-806A-E14175E427E4}"/>
              </a:ext>
            </a:extLst>
          </p:cNvPr>
          <p:cNvSpPr txBox="1"/>
          <p:nvPr/>
        </p:nvSpPr>
        <p:spPr>
          <a:xfrm>
            <a:off x="1143284" y="713949"/>
            <a:ext cx="9965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National and Regional CPD Programme 2020 - 2021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1B42B-66DD-4A54-8CF8-0246FB9ECB12}"/>
              </a:ext>
            </a:extLst>
          </p:cNvPr>
          <p:cNvSpPr txBox="1"/>
          <p:nvPr/>
        </p:nvSpPr>
        <p:spPr>
          <a:xfrm>
            <a:off x="6125802" y="3485409"/>
            <a:ext cx="57613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21 May 2020 </a:t>
            </a:r>
            <a:r>
              <a:rPr lang="en-US" sz="2800" b="1" dirty="0">
                <a:solidFill>
                  <a:srgbClr val="C00000"/>
                </a:solidFill>
              </a:rPr>
              <a:t>Knowledge Management Roadshow Leeds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Library Managers meetings: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0070C0"/>
                </a:solidFill>
              </a:rPr>
              <a:t>7 July 2020 </a:t>
            </a:r>
            <a:r>
              <a:rPr lang="en-US" sz="2800" b="1" dirty="0">
                <a:solidFill>
                  <a:srgbClr val="C00000"/>
                </a:solidFill>
              </a:rPr>
              <a:t>Newcastle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0070C0"/>
                </a:solidFill>
              </a:rPr>
              <a:t>17 November 2020 </a:t>
            </a:r>
            <a:r>
              <a:rPr lang="en-GB" sz="2800" b="1" dirty="0">
                <a:solidFill>
                  <a:srgbClr val="C00000"/>
                </a:solidFill>
              </a:rPr>
              <a:t>Leeds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6709E-911F-4500-970F-5FBD82FC9C47}"/>
              </a:ext>
            </a:extLst>
          </p:cNvPr>
          <p:cNvSpPr txBox="1"/>
          <p:nvPr/>
        </p:nvSpPr>
        <p:spPr>
          <a:xfrm>
            <a:off x="1143284" y="1730347"/>
            <a:ext cx="7169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New national CPD budget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£190,000 to cover national and regional events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75A2B-5E40-43D7-AA11-FEC78A40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7" y="3485409"/>
            <a:ext cx="5647943" cy="302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76B81-B8B0-403D-A7A6-DE696AB4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43" y="924920"/>
            <a:ext cx="4733925" cy="476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0992A-D4F3-48F3-9CE1-801B627A44F2}"/>
              </a:ext>
            </a:extLst>
          </p:cNvPr>
          <p:cNvSpPr txBox="1"/>
          <p:nvPr/>
        </p:nvSpPr>
        <p:spPr>
          <a:xfrm>
            <a:off x="7356141" y="924920"/>
            <a:ext cx="3875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Senior Leadership programme will run September 2020 – May 2021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15 places – recruiting soon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Fully funded except travel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Workshops and action learning sets will be in Birmingham</a:t>
            </a:r>
          </a:p>
          <a:p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BE340-036C-4931-843A-90CB7BC186ED}"/>
              </a:ext>
            </a:extLst>
          </p:cNvPr>
          <p:cNvSpPr txBox="1"/>
          <p:nvPr/>
        </p:nvSpPr>
        <p:spPr>
          <a:xfrm>
            <a:off x="7451675" y="4212452"/>
            <a:ext cx="348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Mid-career programme – we are still exploring options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71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E2296288717A49A1F307C71255A474" ma:contentTypeVersion="10" ma:contentTypeDescription="Create a new document." ma:contentTypeScope="" ma:versionID="108370a65e227c4d533d8e3caa036326">
  <xsd:schema xmlns:xsd="http://www.w3.org/2001/XMLSchema" xmlns:xs="http://www.w3.org/2001/XMLSchema" xmlns:p="http://schemas.microsoft.com/office/2006/metadata/properties" xmlns:ns3="e5ead24d-149f-4cca-89c2-f21b9749b96d" xmlns:ns4="fa353129-7b9f-47ee-bea9-13a10167aec4" targetNamespace="http://schemas.microsoft.com/office/2006/metadata/properties" ma:root="true" ma:fieldsID="c3c22712148255319135f2d24cc5180c" ns3:_="" ns4:_="">
    <xsd:import namespace="e5ead24d-149f-4cca-89c2-f21b9749b96d"/>
    <xsd:import namespace="fa353129-7b9f-47ee-bea9-13a10167ae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ad24d-149f-4cca-89c2-f21b9749b9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353129-7b9f-47ee-bea9-13a10167aec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542078-5E82-45F2-828B-CEFB8F507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9146C3-E262-4A6E-B2D5-E147FBB7A12A}">
  <ds:schemaRefs>
    <ds:schemaRef ds:uri="http://purl.org/dc/dcmitype/"/>
    <ds:schemaRef ds:uri="http://schemas.microsoft.com/office/infopath/2007/PartnerControls"/>
    <ds:schemaRef ds:uri="fa353129-7b9f-47ee-bea9-13a10167aec4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5ead24d-149f-4cca-89c2-f21b9749b96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8313C2-E70A-4186-A77E-E51740FD47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ad24d-149f-4cca-89c2-f21b9749b96d"/>
    <ds:schemaRef ds:uri="fa353129-7b9f-47ee-bea9-13a10167ae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550</Words>
  <Application>Microsoft Office PowerPoint</Application>
  <PresentationFormat>Widescreen</PresentationFormat>
  <Paragraphs>93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Office Theme</vt:lpstr>
      <vt:lpstr>Library &amp; Knowledge Service Managers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Revised Deadlines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Stewart</dc:creator>
  <cp:lastModifiedBy>Gil Young</cp:lastModifiedBy>
  <cp:revision>5</cp:revision>
  <dcterms:created xsi:type="dcterms:W3CDTF">2020-03-10T09:01:39Z</dcterms:created>
  <dcterms:modified xsi:type="dcterms:W3CDTF">2020-03-24T10:08:19Z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0x01010095E2296288717A49A1F307C71255A474</vt:lpwstr>
  </property>
</Properties>
</file>