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5" r:id="rId6"/>
  </p:sldMasterIdLst>
  <p:notesMasterIdLst>
    <p:notesMasterId r:id="rId29"/>
  </p:notesMasterIdLst>
  <p:sldIdLst>
    <p:sldId id="275" r:id="rId7"/>
    <p:sldId id="269" r:id="rId8"/>
    <p:sldId id="270" r:id="rId9"/>
    <p:sldId id="272" r:id="rId10"/>
    <p:sldId id="273" r:id="rId11"/>
    <p:sldId id="276" r:id="rId12"/>
    <p:sldId id="274" r:id="rId13"/>
    <p:sldId id="609" r:id="rId14"/>
    <p:sldId id="277" r:id="rId15"/>
    <p:sldId id="278" r:id="rId16"/>
    <p:sldId id="283" r:id="rId17"/>
    <p:sldId id="284" r:id="rId18"/>
    <p:sldId id="285" r:id="rId19"/>
    <p:sldId id="286" r:id="rId20"/>
    <p:sldId id="847" r:id="rId21"/>
    <p:sldId id="861" r:id="rId22"/>
    <p:sldId id="282" r:id="rId23"/>
    <p:sldId id="281" r:id="rId24"/>
    <p:sldId id="279" r:id="rId25"/>
    <p:sldId id="862" r:id="rId26"/>
    <p:sldId id="863" r:id="rId27"/>
    <p:sldId id="287" r:id="rId28"/>
  </p:sldIdLst>
  <p:sldSz cx="12192000" cy="6858000"/>
  <p:notesSz cx="6858000" cy="3400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B9159-10E4-40A5-A10C-DA33FB2A99F1}" v="9" dt="2020-07-08T11:46:04.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EE024-6507-4ABC-B2E6-4CEA05789F7E}" type="datetimeFigureOut">
              <a:rPr lang="en-GB" smtClean="0"/>
              <a:t>08/07/2020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518A0-7EBE-4C32-8F83-6F08014D1535}" type="slidenum">
              <a:rPr lang="en-GB" smtClean="0"/>
              <a:t>‹#›</a:t>
            </a:fld>
            <a:endParaRPr lang="en-GB"/>
          </a:p>
        </p:txBody>
      </p:sp>
    </p:spTree>
    <p:extLst>
      <p:ext uri="{BB962C8B-B14F-4D97-AF65-F5344CB8AC3E}">
        <p14:creationId xmlns:p14="http://schemas.microsoft.com/office/powerpoint/2010/main" val="228167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Points to mention:</a:t>
            </a:r>
            <a:endParaRPr lang="en-GB"/>
          </a:p>
          <a:p>
            <a:endParaRPr lang="en-GB">
              <a:cs typeface="Calibri"/>
            </a:endParaRPr>
          </a:p>
          <a:p>
            <a:pPr marL="171450" indent="-171450">
              <a:buFont typeface="Arial"/>
              <a:buChar char="•"/>
            </a:pPr>
            <a:r>
              <a:rPr lang="en-GB">
                <a:cs typeface="Calibri"/>
              </a:rPr>
              <a:t>Search bank – 172 searches submitted of which 144 have been published.  Anecdotal feedback suggests it has been extremely popular and a formal evaluation is planned</a:t>
            </a:r>
          </a:p>
          <a:p>
            <a:pPr marL="171450" indent="-171450">
              <a:buFont typeface="Arial"/>
              <a:buChar char="•"/>
            </a:pPr>
            <a:r>
              <a:rPr lang="en-GB">
                <a:cs typeface="Calibri"/>
              </a:rPr>
              <a:t>Bank of sample bulletins – do get in touch with creators if you want to cascade any of these locally. The potential for further collaboration on the production of all current awareness offers, but especially bulletins, has led to a project to promote CASH as a platform for reducing duplication especially in the time spent scanning sources</a:t>
            </a:r>
          </a:p>
          <a:p>
            <a:pPr marL="171450" indent="-171450">
              <a:buFont typeface="Arial"/>
              <a:buChar char="•"/>
            </a:pPr>
            <a:r>
              <a:rPr lang="en-GB">
                <a:cs typeface="Calibri"/>
              </a:rPr>
              <a:t>E-resources – Many of the free offers of e-resources have now ended and usage is being evaluated to inform negotiations with suppliers. Remind colleagues about the </a:t>
            </a:r>
            <a:r>
              <a:rPr lang="en-GB" err="1">
                <a:cs typeface="Calibri"/>
              </a:rPr>
              <a:t>Kortext</a:t>
            </a:r>
            <a:r>
              <a:rPr lang="en-GB">
                <a:cs typeface="Calibri"/>
              </a:rPr>
              <a:t> e-book project: HEE investing in regional collections of e-books with a credit model for local purchase of resources.</a:t>
            </a:r>
            <a:endParaRPr lang="en-GB"/>
          </a:p>
          <a:p>
            <a:pPr marL="171450" indent="-171450">
              <a:buFont typeface="Arial"/>
              <a:buChar char="•"/>
            </a:pPr>
            <a:endParaRPr lang="en-GB">
              <a:cs typeface="Calibri"/>
            </a:endParaRPr>
          </a:p>
          <a:p>
            <a:endParaRPr lang="en-GB"/>
          </a:p>
          <a:p>
            <a:pPr marL="171450" indent="-171450">
              <a:buFont typeface="Arial"/>
              <a:buChar char="•"/>
            </a:pPr>
            <a:r>
              <a:rPr lang="en-GB"/>
              <a:t>Resilience training – good response – committed to putting on as many sessions as necessary for everyone to make the most of these</a:t>
            </a:r>
            <a:endParaRPr lang="en-GB">
              <a:cs typeface="Calibri" panose="020F0502020204030204"/>
            </a:endParaRPr>
          </a:p>
          <a:p>
            <a:pPr marL="171450" indent="-171450">
              <a:buFont typeface="Arial"/>
              <a:buChar char="•"/>
            </a:pPr>
            <a:r>
              <a:rPr lang="en-GB">
                <a:cs typeface="Calibri" panose="020F0502020204030204"/>
              </a:rPr>
              <a:t>Virtual meetings training – more dates coming</a:t>
            </a:r>
          </a:p>
          <a:p>
            <a:pPr marL="171450" indent="-171450">
              <a:buFont typeface="Arial"/>
              <a:buChar char="•"/>
            </a:pPr>
            <a:r>
              <a:rPr lang="en-GB">
                <a:cs typeface="Calibri" panose="020F0502020204030204"/>
              </a:rPr>
              <a:t>Action Learning Sets – proved very popular and more cohorts will be offered</a:t>
            </a:r>
          </a:p>
          <a:p>
            <a:pPr marL="171450" indent="-171450">
              <a:buFont typeface="Arial"/>
              <a:buChar char="•"/>
            </a:pPr>
            <a:endParaRPr lang="en-GB">
              <a:cs typeface="Calibri" panose="020F0502020204030204"/>
            </a:endParaRPr>
          </a:p>
          <a:p>
            <a:pPr marL="171450" indent="-171450">
              <a:buFont typeface="Arial"/>
              <a:buChar char="•"/>
            </a:pPr>
            <a:r>
              <a:rPr lang="en-GB">
                <a:cs typeface="Calibri" panose="020F0502020204030204"/>
              </a:rPr>
              <a:t>Posters to promote social distancing in libraries are being produced and will be disseminated to all sites</a:t>
            </a:r>
          </a:p>
          <a:p>
            <a:pPr marL="171450" indent="-171450">
              <a:buFont typeface="Arial"/>
              <a:buChar char="•"/>
            </a:pPr>
            <a:r>
              <a:rPr lang="en-GB">
                <a:cs typeface="Calibri" panose="020F0502020204030204"/>
              </a:rPr>
              <a:t>[Space policy – see the next slide]</a:t>
            </a:r>
          </a:p>
        </p:txBody>
      </p:sp>
      <p:sp>
        <p:nvSpPr>
          <p:cNvPr id="4" name="Slide Number Placeholder 3"/>
          <p:cNvSpPr>
            <a:spLocks noGrp="1"/>
          </p:cNvSpPr>
          <p:nvPr>
            <p:ph type="sldNum" sz="quarter" idx="5"/>
          </p:nvPr>
        </p:nvSpPr>
        <p:spPr/>
        <p:txBody>
          <a:bodyPr/>
          <a:lstStyle/>
          <a:p>
            <a:fld id="{DF2518A0-7EBE-4C32-8F83-6F08014D1535}" type="slidenum">
              <a:rPr lang="en-GB" smtClean="0"/>
              <a:t>2</a:t>
            </a:fld>
            <a:endParaRPr lang="en-GB"/>
          </a:p>
        </p:txBody>
      </p:sp>
    </p:spTree>
    <p:extLst>
      <p:ext uri="{BB962C8B-B14F-4D97-AF65-F5344CB8AC3E}">
        <p14:creationId xmlns:p14="http://schemas.microsoft.com/office/powerpoint/2010/main" val="249656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question on your lips now might be Will a robot take my job? </a:t>
            </a:r>
          </a:p>
          <a:p>
            <a:endParaRPr lang="en-GB" altLang="en-US" dirty="0"/>
          </a:p>
          <a:p>
            <a:r>
              <a:rPr lang="en-GB" altLang="en-US" dirty="0"/>
              <a:t>According to a study by researchers at Oxford University and Deloitte - c35% of jobs in the UK are at high risk of automation over next 20 years. </a:t>
            </a:r>
          </a:p>
          <a:p>
            <a:endParaRPr lang="en-GB" altLang="en-US" dirty="0"/>
          </a:p>
          <a:p>
            <a:r>
              <a:rPr lang="en-GB" altLang="en-US" dirty="0"/>
              <a:t>Sophisticated algorithms are challenging a number of office and administrative support roles. </a:t>
            </a:r>
          </a:p>
          <a:p>
            <a:r>
              <a:rPr lang="en-GB" altLang="en-US" dirty="0"/>
              <a:t>So What is the </a:t>
            </a:r>
            <a:r>
              <a:rPr lang="en-GB" altLang="en-US" b="1" dirty="0"/>
              <a:t>likelihood that our work could be automated within the next two decades? </a:t>
            </a:r>
            <a:endParaRPr lang="en-GB"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0B3131-83C0-9847-95A8-B83A12FBB6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59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Changing workforce profile</a:t>
            </a:r>
          </a:p>
          <a:p>
            <a:r>
              <a:rPr lang="en-GB" dirty="0"/>
              <a:t>Fewer administrative posts</a:t>
            </a:r>
          </a:p>
          <a:p>
            <a:r>
              <a:rPr lang="en-GB" dirty="0"/>
              <a:t>More clinical and embedded librarians delivering on Knowledge Mobilisation, Health Literacy, and Outreach/Clinical/Embedded Librarian priorities will be required</a:t>
            </a:r>
          </a:p>
          <a:p>
            <a:endParaRPr lang="en-GB" dirty="0"/>
          </a:p>
          <a:p>
            <a:r>
              <a:rPr lang="en-GB" dirty="0"/>
              <a:t>How do we upskill some of our paraprofessionals to take on these roles</a:t>
            </a:r>
          </a:p>
          <a:p>
            <a:endParaRPr lang="en-GB" dirty="0"/>
          </a:p>
          <a:p>
            <a:r>
              <a:rPr lang="en-GB" dirty="0"/>
              <a:t>Pyramids are history but diamonds are forever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0B3131-83C0-9847-95A8-B83A12FBB6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668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2518A0-7EBE-4C32-8F83-6F08014D1535}" type="slidenum">
              <a:rPr lang="en-GB" smtClean="0"/>
              <a:t>19</a:t>
            </a:fld>
            <a:endParaRPr lang="en-GB"/>
          </a:p>
        </p:txBody>
      </p:sp>
    </p:spTree>
    <p:extLst>
      <p:ext uri="{BB962C8B-B14F-4D97-AF65-F5344CB8AC3E}">
        <p14:creationId xmlns:p14="http://schemas.microsoft.com/office/powerpoint/2010/main" val="422825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covid information section of library.nhs.uk has had over 21k visitors in May and June. New sections have been added on Mental Wellbeing and Long Term Conditions and Carers and Looking After Yourself will be launched soon.</a:t>
            </a:r>
          </a:p>
        </p:txBody>
      </p:sp>
      <p:sp>
        <p:nvSpPr>
          <p:cNvPr id="4" name="Slide Number Placeholder 3"/>
          <p:cNvSpPr>
            <a:spLocks noGrp="1"/>
          </p:cNvSpPr>
          <p:nvPr>
            <p:ph type="sldNum" sz="quarter" idx="5"/>
          </p:nvPr>
        </p:nvSpPr>
        <p:spPr/>
        <p:txBody>
          <a:bodyPr/>
          <a:lstStyle/>
          <a:p>
            <a:fld id="{DF2518A0-7EBE-4C32-8F83-6F08014D1535}" type="slidenum">
              <a:rPr lang="en-GB" smtClean="0"/>
              <a:t>3</a:t>
            </a:fld>
            <a:endParaRPr lang="en-GB"/>
          </a:p>
        </p:txBody>
      </p:sp>
    </p:spTree>
    <p:extLst>
      <p:ext uri="{BB962C8B-B14F-4D97-AF65-F5344CB8AC3E}">
        <p14:creationId xmlns:p14="http://schemas.microsoft.com/office/powerpoint/2010/main" val="93929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Nightingale Hospitals are hosted by existing Trusts (</a:t>
            </a:r>
            <a:r>
              <a:rPr lang="en-US" err="1">
                <a:cs typeface="Calibri"/>
              </a:rPr>
              <a:t>eg</a:t>
            </a:r>
            <a:r>
              <a:rPr lang="en-US">
                <a:cs typeface="Calibri"/>
              </a:rPr>
              <a:t> London = </a:t>
            </a:r>
            <a:r>
              <a:rPr lang="en-US" err="1">
                <a:cs typeface="Calibri"/>
              </a:rPr>
              <a:t>Barts</a:t>
            </a:r>
            <a:r>
              <a:rPr lang="en-US">
                <a:cs typeface="Calibri"/>
              </a:rPr>
              <a:t> Health, Birmingham = University Hospitals, Birmingham).  The librarians at these Trusts were all pro-active in embedding access to evidence and resource in the offers for the Nightingale sites:</a:t>
            </a:r>
          </a:p>
          <a:p>
            <a:pPr marL="171450" indent="-171450">
              <a:buFont typeface="Arial"/>
              <a:buChar char="•"/>
            </a:pPr>
            <a:r>
              <a:rPr lang="en-US">
                <a:cs typeface="Calibri"/>
              </a:rPr>
              <a:t>Enabling on-site access to e-resources, focusing on BMJ Best Practice and Royal Marsden Manual</a:t>
            </a:r>
          </a:p>
          <a:p>
            <a:pPr marL="171450" indent="-171450">
              <a:buFont typeface="Arial"/>
              <a:buChar char="•"/>
            </a:pPr>
            <a:r>
              <a:rPr lang="en-US">
                <a:cs typeface="Calibri"/>
              </a:rPr>
              <a:t>Administering Athens accounts for new members of the workforce</a:t>
            </a:r>
          </a:p>
          <a:p>
            <a:pPr marL="171450" indent="-171450">
              <a:buFont typeface="Arial"/>
              <a:buChar char="•"/>
            </a:pPr>
            <a:r>
              <a:rPr lang="en-US">
                <a:cs typeface="Calibri"/>
              </a:rPr>
              <a:t>Signposting tailored support through intranets and </a:t>
            </a:r>
            <a:r>
              <a:rPr lang="en-US" err="1">
                <a:cs typeface="Calibri"/>
              </a:rPr>
              <a:t>LibGuides</a:t>
            </a:r>
            <a:endParaRPr lang="en-US">
              <a:cs typeface="Calibri"/>
            </a:endParaRPr>
          </a:p>
          <a:p>
            <a:pPr marL="171450" indent="-171450">
              <a:buFont typeface="Arial"/>
              <a:buChar char="•"/>
            </a:pPr>
            <a:r>
              <a:rPr lang="en-US">
                <a:cs typeface="Calibri"/>
              </a:rPr>
              <a:t>Influencing for BMJ Best Practice to be integrated into electronic health records</a:t>
            </a:r>
          </a:p>
          <a:p>
            <a:endParaRPr lang="en-US">
              <a:cs typeface="Calibri"/>
            </a:endParaRPr>
          </a:p>
          <a:p>
            <a:pPr>
              <a:buFont typeface="Arial"/>
            </a:pPr>
            <a:r>
              <a:rPr lang="en-US">
                <a:cs typeface="Calibri"/>
              </a:rPr>
              <a:t>Community of practice – facilitated by Sue Robertson and Dom Gilroy</a:t>
            </a:r>
          </a:p>
          <a:p>
            <a:pPr marL="171450" indent="-171450">
              <a:buFont typeface="Arial"/>
              <a:buChar char="•"/>
            </a:pPr>
            <a:r>
              <a:rPr lang="en-US">
                <a:cs typeface="Calibri"/>
              </a:rPr>
              <a:t>Met weekly for short, snappy catch-ups to share experiences and provide mutual support</a:t>
            </a:r>
          </a:p>
          <a:p>
            <a:pPr marL="171450" indent="-171450">
              <a:buFont typeface="Arial"/>
              <a:buChar char="•"/>
            </a:pPr>
            <a:r>
              <a:rPr lang="en-US">
                <a:cs typeface="Calibri"/>
              </a:rPr>
              <a:t>(Now meeting monthly to ensure preparedness for the next phase)</a:t>
            </a:r>
          </a:p>
          <a:p>
            <a:pPr marL="171450" indent="-171450">
              <a:buFont typeface="Arial"/>
              <a:buChar char="•"/>
            </a:pPr>
            <a:r>
              <a:rPr lang="en-US">
                <a:cs typeface="Calibri"/>
              </a:rPr>
              <a:t>Beneficial for all involved – a model for long-term collaboration across the networks?</a:t>
            </a:r>
          </a:p>
          <a:p>
            <a:pPr marL="171450" indent="-171450">
              <a:buFont typeface="Arial"/>
              <a:buChar char="•"/>
            </a:pPr>
            <a:r>
              <a:rPr lang="en-US">
                <a:cs typeface="Calibri"/>
              </a:rPr>
              <a:t>Able to work at speed to deliver tailored services</a:t>
            </a:r>
          </a:p>
          <a:p>
            <a:pPr marL="171450" indent="-171450">
              <a:buFont typeface="Arial"/>
              <a:buChar char="•"/>
            </a:pPr>
            <a:r>
              <a:rPr lang="en-US">
                <a:cs typeface="Calibri"/>
              </a:rPr>
              <a:t>Making the most of shared knowledge and experience – what works, what to avoid, how to influence colleagues </a:t>
            </a:r>
            <a:r>
              <a:rPr lang="en-US" err="1">
                <a:cs typeface="Calibri"/>
              </a:rPr>
              <a:t>etc</a:t>
            </a:r>
            <a:endParaRPr lang="en-US">
              <a:cs typeface="Calibri"/>
            </a:endParaRPr>
          </a:p>
          <a:p>
            <a:pPr marL="171450" indent="-171450">
              <a:buFont typeface="Arial"/>
              <a:buChar char="•"/>
            </a:pPr>
            <a:r>
              <a:rPr lang="en-US">
                <a:cs typeface="Calibri"/>
              </a:rPr>
              <a:t>Support from peers working with similar challenges</a:t>
            </a:r>
          </a:p>
          <a:p>
            <a:pPr>
              <a:buFont typeface="Arial"/>
            </a:pPr>
            <a:endParaRPr lang="en-US">
              <a:cs typeface="Calibri"/>
            </a:endParaRPr>
          </a:p>
          <a:p>
            <a:r>
              <a:rPr lang="en-US">
                <a:cs typeface="Calibri"/>
              </a:rPr>
              <a:t>Experiences of those involved are now being captured in vlogs which will be published soon.</a:t>
            </a:r>
          </a:p>
        </p:txBody>
      </p:sp>
      <p:sp>
        <p:nvSpPr>
          <p:cNvPr id="4" name="Slide Number Placeholder 3"/>
          <p:cNvSpPr>
            <a:spLocks noGrp="1"/>
          </p:cNvSpPr>
          <p:nvPr>
            <p:ph type="sldNum" sz="quarter" idx="5"/>
          </p:nvPr>
        </p:nvSpPr>
        <p:spPr/>
        <p:txBody>
          <a:bodyPr/>
          <a:lstStyle/>
          <a:p>
            <a:fld id="{DF2518A0-7EBE-4C32-8F83-6F08014D1535}" type="slidenum">
              <a:rPr lang="en-GB" smtClean="0"/>
              <a:t>4</a:t>
            </a:fld>
            <a:endParaRPr lang="en-GB"/>
          </a:p>
        </p:txBody>
      </p:sp>
    </p:spTree>
    <p:extLst>
      <p:ext uri="{BB962C8B-B14F-4D97-AF65-F5344CB8AC3E}">
        <p14:creationId xmlns:p14="http://schemas.microsoft.com/office/powerpoint/2010/main" val="399723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Led by Sarah Lewis, a team of librarians produced a </a:t>
            </a:r>
            <a:r>
              <a:rPr lang="en-US" err="1">
                <a:cs typeface="Calibri"/>
              </a:rPr>
              <a:t>synthesised</a:t>
            </a:r>
            <a:r>
              <a:rPr lang="en-US">
                <a:cs typeface="Calibri"/>
              </a:rPr>
              <a:t> toolkit of resources for Trusts recovering from their initial pandemic responses. The resource includes r</a:t>
            </a:r>
            <a:r>
              <a:rPr lang="en-US"/>
              <a:t>ecovery planning, capacity and long-term impacts, workforce wellbeing, learning lessons, </a:t>
            </a:r>
            <a:r>
              <a:rPr lang="en-US" err="1"/>
              <a:t>organisational</a:t>
            </a:r>
            <a:r>
              <a:rPr lang="en-US"/>
              <a:t> resilience and innovation</a:t>
            </a:r>
          </a:p>
          <a:p>
            <a:endParaRPr lang="en-US">
              <a:cs typeface="Calibri"/>
            </a:endParaRPr>
          </a:p>
          <a:p>
            <a:r>
              <a:rPr lang="en-US">
                <a:cs typeface="Calibri"/>
              </a:rPr>
              <a:t>The CEO, Neil McDonald, circulated the report onwards to fellow CEOs. The librarians involved were </a:t>
            </a:r>
            <a:r>
              <a:rPr lang="en-US" err="1">
                <a:cs typeface="Calibri"/>
              </a:rPr>
              <a:t>recognised</a:t>
            </a:r>
            <a:r>
              <a:rPr lang="en-US">
                <a:cs typeface="Calibri"/>
              </a:rPr>
              <a:t> for their contribution by HEE's acting CEO, Wendy Reid, and the full report was approval by HEE Gold Command for publication on HEE's website (link included).</a:t>
            </a:r>
            <a:endParaRPr lang="en-US"/>
          </a:p>
          <a:p>
            <a:endParaRPr lang="en-US">
              <a:cs typeface="Calibri"/>
            </a:endParaRPr>
          </a:p>
          <a:p>
            <a:endParaRPr lang="en-US">
              <a:cs typeface="Calibri"/>
            </a:endParaRPr>
          </a:p>
          <a:p>
            <a:r>
              <a:rPr lang="en-US"/>
              <a:t>Patrick Mitchell, HEE's Director of Innovation and Transformation, said: “NHS Library and Knowledge Services are a vital digital service during these challenging times. We’ve seen and supported some great examples of collaborative working through the reach of library services. This toolkit to support NHS trusts during the recovery phase of the COVID-19 pandemic was developed from a search requested on recovery by the Chief Executive of Buckinghamshire Healthcare NHS Trust, which has since been shared with 46 other trusts.”</a:t>
            </a:r>
            <a:endParaRPr lang="en-US">
              <a:cs typeface="Calibri"/>
            </a:endParaRPr>
          </a:p>
        </p:txBody>
      </p:sp>
      <p:sp>
        <p:nvSpPr>
          <p:cNvPr id="4" name="Slide Number Placeholder 3"/>
          <p:cNvSpPr>
            <a:spLocks noGrp="1"/>
          </p:cNvSpPr>
          <p:nvPr>
            <p:ph type="sldNum" sz="quarter" idx="5"/>
          </p:nvPr>
        </p:nvSpPr>
        <p:spPr/>
        <p:txBody>
          <a:bodyPr/>
          <a:lstStyle/>
          <a:p>
            <a:fld id="{DF2518A0-7EBE-4C32-8F83-6F08014D1535}" type="slidenum">
              <a:rPr lang="en-GB" smtClean="0"/>
              <a:t>5</a:t>
            </a:fld>
            <a:endParaRPr lang="en-GB"/>
          </a:p>
        </p:txBody>
      </p:sp>
    </p:spTree>
    <p:extLst>
      <p:ext uri="{BB962C8B-B14F-4D97-AF65-F5344CB8AC3E}">
        <p14:creationId xmlns:p14="http://schemas.microsoft.com/office/powerpoint/2010/main" val="7035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importance of the library space as a refuge and to support learning and development has been highlighted in many </a:t>
            </a:r>
            <a:r>
              <a:rPr lang="en-US" err="1">
                <a:cs typeface="Calibri"/>
              </a:rPr>
              <a:t>organisations</a:t>
            </a:r>
            <a:r>
              <a:rPr lang="en-US">
                <a:cs typeface="Calibri"/>
              </a:rPr>
              <a:t> over the past several months.  Case studies are being collected (like this one which is a work in progress but we will share it when finished!).</a:t>
            </a:r>
            <a:endParaRPr lang="en-US"/>
          </a:p>
          <a:p>
            <a:endParaRPr lang="en-US">
              <a:cs typeface="Calibri"/>
            </a:endParaRPr>
          </a:p>
          <a:p>
            <a:r>
              <a:rPr lang="en-US">
                <a:cs typeface="Calibri"/>
              </a:rPr>
              <a:t>We're conscious that other services have been challenged about the use of their library space, some of which has been repurposed. A policy on library space, highlighting its importance to the workforce, is in development to support managers with making the case in future.</a:t>
            </a:r>
          </a:p>
          <a:p>
            <a:endParaRPr lang="en-US">
              <a:cs typeface="Calibri"/>
            </a:endParaRPr>
          </a:p>
          <a:p>
            <a:r>
              <a:rPr lang="en-US">
                <a:cs typeface="Calibri"/>
              </a:rPr>
              <a:t>Meanwhile, </a:t>
            </a:r>
            <a:r>
              <a:rPr lang="en-US"/>
              <a:t>don't forget the resources on the blog about adapting the workplace and arranging physical spaces to facilitate social distancing.</a:t>
            </a:r>
            <a:endParaRPr lang="en-US">
              <a:cs typeface="Calibri"/>
            </a:endParaRPr>
          </a:p>
        </p:txBody>
      </p:sp>
      <p:sp>
        <p:nvSpPr>
          <p:cNvPr id="4" name="Slide Number Placeholder 3"/>
          <p:cNvSpPr>
            <a:spLocks noGrp="1"/>
          </p:cNvSpPr>
          <p:nvPr>
            <p:ph type="sldNum" sz="quarter" idx="5"/>
          </p:nvPr>
        </p:nvSpPr>
        <p:spPr/>
        <p:txBody>
          <a:bodyPr/>
          <a:lstStyle/>
          <a:p>
            <a:fld id="{DF2518A0-7EBE-4C32-8F83-6F08014D1535}" type="slidenum">
              <a:rPr lang="en-GB" smtClean="0"/>
              <a:t>7</a:t>
            </a:fld>
            <a:endParaRPr lang="en-GB"/>
          </a:p>
        </p:txBody>
      </p:sp>
    </p:spTree>
    <p:extLst>
      <p:ext uri="{BB962C8B-B14F-4D97-AF65-F5344CB8AC3E}">
        <p14:creationId xmlns:p14="http://schemas.microsoft.com/office/powerpoint/2010/main" val="278724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We've spent the last couple of months refining a robust set of procurement documents including a procurement plan, specification and evaluation framework. The document set will be published in the next few days. During the procurement, we're limited about what we can say publicly but a number of library service managers are included in the evaluation panel to represent the needs of the networks.  We expect to be able to announce the successful applicant in October and then to start implementation in November.</a:t>
            </a:r>
          </a:p>
          <a:p>
            <a:endParaRPr lang="en-US">
              <a:cs typeface="Calibri"/>
            </a:endParaRPr>
          </a:p>
          <a:p>
            <a:r>
              <a:rPr lang="en-US">
                <a:cs typeface="Calibri"/>
              </a:rPr>
              <a:t>We're looking at a phased implementation from 2021 with a national platform offering access to e-resources and, at the same time, full integration with one regions LMS and full service offer.</a:t>
            </a:r>
          </a:p>
          <a:p>
            <a:endParaRPr lang="en-US">
              <a:cs typeface="Calibri"/>
            </a:endParaRPr>
          </a:p>
          <a:p>
            <a:r>
              <a:rPr lang="en-US">
                <a:cs typeface="Calibri"/>
              </a:rPr>
              <a:t>We're already planning lots of opportunities for you and your teams to feed into this implementation </a:t>
            </a:r>
            <a:r>
              <a:rPr lang="en-US" err="1">
                <a:cs typeface="Calibri"/>
              </a:rPr>
              <a:t>programme</a:t>
            </a:r>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143B9-CE01-4398-94C0-F349E48A16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57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planning to start the project for the northern LMS systems later in the year</a:t>
            </a:r>
          </a:p>
          <a:p>
            <a:endParaRPr lang="en-GB"/>
          </a:p>
          <a:p>
            <a:r>
              <a:rPr lang="en-GB" dirty="0"/>
              <a:t>Similar projects are already ongoing in some other regions</a:t>
            </a:r>
          </a:p>
          <a:p>
            <a:endParaRPr lang="en-GB" dirty="0">
              <a:cs typeface="Calibri"/>
            </a:endParaRPr>
          </a:p>
          <a:p>
            <a:r>
              <a:rPr lang="en-GB" dirty="0"/>
              <a:t>HDAS - the feedback is currently being evaluated and the Knowledge for Healthcare Board will need to make a decision in due course. It is a proving very difficult to try and find a way forward.  We will be in touch as soon as we can with further news. </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DF2518A0-7EBE-4C32-8F83-6F08014D1535}" type="slidenum">
              <a:rPr lang="en-GB" smtClean="0"/>
              <a:t>9</a:t>
            </a:fld>
            <a:endParaRPr lang="en-GB"/>
          </a:p>
        </p:txBody>
      </p:sp>
    </p:spTree>
    <p:extLst>
      <p:ext uri="{BB962C8B-B14F-4D97-AF65-F5344CB8AC3E}">
        <p14:creationId xmlns:p14="http://schemas.microsoft.com/office/powerpoint/2010/main" val="117055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2518A0-7EBE-4C32-8F83-6F08014D1535}" type="slidenum">
              <a:rPr lang="en-GB" smtClean="0"/>
              <a:t>10</a:t>
            </a:fld>
            <a:endParaRPr lang="en-GB"/>
          </a:p>
        </p:txBody>
      </p:sp>
    </p:spTree>
    <p:extLst>
      <p:ext uri="{BB962C8B-B14F-4D97-AF65-F5344CB8AC3E}">
        <p14:creationId xmlns:p14="http://schemas.microsoft.com/office/powerpoint/2010/main" val="111484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Health Information Week will look a little different this year</a:t>
            </a:r>
          </a:p>
          <a:p>
            <a:endParaRPr lang="en-GB"/>
          </a:p>
          <a:p>
            <a:endParaRPr lang="en-GB"/>
          </a:p>
          <a:p>
            <a:endParaRPr lang="en-GB"/>
          </a:p>
          <a:p>
            <a:r>
              <a:rPr lang="en-US"/>
              <a:t>There are 2 main themes:</a:t>
            </a:r>
          </a:p>
          <a:p>
            <a:r>
              <a:rPr lang="en-US"/>
              <a:t>Finding information you can trust</a:t>
            </a:r>
          </a:p>
          <a:p>
            <a:endParaRPr lang="en-US"/>
          </a:p>
          <a:p>
            <a:r>
              <a:rPr lang="en-US"/>
              <a:t>Physical and mental wellbeing</a:t>
            </a:r>
          </a:p>
          <a:p>
            <a:endParaRPr lang="en-US"/>
          </a:p>
          <a:p>
            <a:r>
              <a:rPr lang="en-US"/>
              <a:t>Highlight 2 things: BMJ BP showcasing patient resources and how they can be used for shared decision making – clinicians – recorded</a:t>
            </a:r>
          </a:p>
          <a:p>
            <a:endParaRPr lang="en-US"/>
          </a:p>
          <a:p>
            <a:r>
              <a:rPr lang="en-US"/>
              <a:t>HIW Website includes branding and publicity resources</a:t>
            </a:r>
          </a:p>
          <a:p>
            <a:endParaRPr lang="en-US"/>
          </a:p>
          <a:p>
            <a:r>
              <a:rPr lang="en-US"/>
              <a:t>We would like to find out whether people have been able to get involved at all in Health Information Week?</a:t>
            </a:r>
          </a:p>
          <a:p>
            <a:endParaRPr lang="en-US"/>
          </a:p>
          <a:p>
            <a:r>
              <a:rPr lang="en-US"/>
              <a:t>Could you give us a tick if you have been involved in any way – big or small – and a cross if you just haven’t been able to this year?</a:t>
            </a:r>
          </a:p>
          <a:p>
            <a:endParaRPr lang="en-US"/>
          </a:p>
          <a:p>
            <a:r>
              <a:rPr lang="en-US"/>
              <a:t>Review responses</a:t>
            </a:r>
          </a:p>
          <a:p>
            <a:endParaRPr lang="en-US"/>
          </a:p>
          <a:p>
            <a:r>
              <a:rPr lang="en-US"/>
              <a:t>Please feel free to use chat to give us a </a:t>
            </a:r>
            <a:r>
              <a:rPr lang="en-US" err="1"/>
              <a:t>flavour</a:t>
            </a:r>
            <a:r>
              <a:rPr lang="en-US"/>
              <a:t> of what is happening?</a:t>
            </a:r>
            <a:endParaRPr lang="en-GB"/>
          </a:p>
        </p:txBody>
      </p:sp>
      <p:sp>
        <p:nvSpPr>
          <p:cNvPr id="4" name="Slide Number Placeholder 3"/>
          <p:cNvSpPr>
            <a:spLocks noGrp="1"/>
          </p:cNvSpPr>
          <p:nvPr>
            <p:ph type="sldNum" sz="quarter" idx="5"/>
          </p:nvPr>
        </p:nvSpPr>
        <p:spPr/>
        <p:txBody>
          <a:bodyPr/>
          <a:lstStyle/>
          <a:p>
            <a:fld id="{DF2518A0-7EBE-4C32-8F83-6F08014D1535}" type="slidenum">
              <a:rPr lang="en-GB" smtClean="0"/>
              <a:t>11</a:t>
            </a:fld>
            <a:endParaRPr lang="en-GB"/>
          </a:p>
        </p:txBody>
      </p:sp>
    </p:spTree>
    <p:extLst>
      <p:ext uri="{BB962C8B-B14F-4D97-AF65-F5344CB8AC3E}">
        <p14:creationId xmlns:p14="http://schemas.microsoft.com/office/powerpoint/2010/main" val="98309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27"/>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609601" y="1954924"/>
            <a:ext cx="10452100"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954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95413"/>
            <a:ext cx="10363200" cy="653521"/>
          </a:xfrm>
          <a:prstGeom prst="rect">
            <a:avLst/>
          </a:prstGeom>
        </p:spPr>
        <p:txBody>
          <a:bodyPr/>
          <a:lstStyle>
            <a:lvl1pPr algn="l">
              <a:defRPr sz="3200">
                <a:solidFill>
                  <a:srgbClr val="9E0063"/>
                </a:solidFill>
                <a:latin typeface="Bitter"/>
                <a:cs typeface="Bitter"/>
              </a:defRPr>
            </a:lvl1pPr>
          </a:lstStyle>
          <a:p>
            <a:r>
              <a:rPr lang="en-GB"/>
              <a:t>Click to edit Master title style</a:t>
            </a:r>
            <a:endParaRPr lang="en-US"/>
          </a:p>
        </p:txBody>
      </p:sp>
      <p:sp>
        <p:nvSpPr>
          <p:cNvPr id="3" name="Subtitle 2"/>
          <p:cNvSpPr>
            <a:spLocks noGrp="1"/>
          </p:cNvSpPr>
          <p:nvPr>
            <p:ph type="subTitle" idx="1"/>
          </p:nvPr>
        </p:nvSpPr>
        <p:spPr>
          <a:xfrm>
            <a:off x="914399" y="2048933"/>
            <a:ext cx="10453511" cy="1752600"/>
          </a:xfrm>
        </p:spPr>
        <p:txBody>
          <a:bodyPr>
            <a:normAutofit/>
          </a:bodyPr>
          <a:lstStyle>
            <a:lvl1pPr marL="0" indent="0" algn="l">
              <a:buNone/>
              <a:defRPr sz="2000">
                <a:solidFill>
                  <a:srgbClr val="3C68AF"/>
                </a:solidFill>
                <a:latin typeface="Bitter"/>
                <a:cs typeface="Bit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Rectangle 3"/>
          <p:cNvSpPr/>
          <p:nvPr userDrawn="1"/>
        </p:nvSpPr>
        <p:spPr>
          <a:xfrm>
            <a:off x="0" y="6104468"/>
            <a:ext cx="12192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5" name="Group 4"/>
          <p:cNvGrpSpPr/>
          <p:nvPr userDrawn="1"/>
        </p:nvGrpSpPr>
        <p:grpSpPr>
          <a:xfrm>
            <a:off x="485422" y="5190067"/>
            <a:ext cx="11243735" cy="1186103"/>
            <a:chOff x="364066" y="5190066"/>
            <a:chExt cx="8432801" cy="1186103"/>
          </a:xfrm>
        </p:grpSpPr>
        <p:grpSp>
          <p:nvGrpSpPr>
            <p:cNvPr id="6" name="Group 5"/>
            <p:cNvGrpSpPr/>
            <p:nvPr userDrawn="1"/>
          </p:nvGrpSpPr>
          <p:grpSpPr>
            <a:xfrm>
              <a:off x="364066" y="5190066"/>
              <a:ext cx="8432801" cy="931333"/>
              <a:chOff x="364066" y="5215448"/>
              <a:chExt cx="8432801" cy="897486"/>
            </a:xfrm>
          </p:grpSpPr>
          <p:sp>
            <p:nvSpPr>
              <p:cNvPr id="12" name="Rounded Rectangle 11"/>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ounded Rectangle 12"/>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7" name="Group 6"/>
            <p:cNvGrpSpPr/>
            <p:nvPr userDrawn="1"/>
          </p:nvGrpSpPr>
          <p:grpSpPr>
            <a:xfrm>
              <a:off x="4029882" y="5812367"/>
              <a:ext cx="1132796" cy="563802"/>
              <a:chOff x="4029882" y="5812367"/>
              <a:chExt cx="1132796" cy="563802"/>
            </a:xfrm>
          </p:grpSpPr>
          <p:sp>
            <p:nvSpPr>
              <p:cNvPr id="8" name="Rectangle 7"/>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Chord 8"/>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Chord 9"/>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5" name="Chord 14"/>
          <p:cNvSpPr/>
          <p:nvPr userDrawn="1"/>
        </p:nvSpPr>
        <p:spPr>
          <a:xfrm rot="5400000">
            <a:off x="5417457" y="6021544"/>
            <a:ext cx="586447" cy="781929"/>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Chord 15"/>
          <p:cNvSpPr/>
          <p:nvPr userDrawn="1"/>
        </p:nvSpPr>
        <p:spPr>
          <a:xfrm rot="5400000">
            <a:off x="6199386" y="6023661"/>
            <a:ext cx="586447" cy="781929"/>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284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6104468"/>
            <a:ext cx="12192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8" name="Group 27"/>
          <p:cNvGrpSpPr/>
          <p:nvPr userDrawn="1"/>
        </p:nvGrpSpPr>
        <p:grpSpPr>
          <a:xfrm>
            <a:off x="485422" y="5190067"/>
            <a:ext cx="11243735" cy="1186103"/>
            <a:chOff x="364066" y="5190066"/>
            <a:chExt cx="8432801" cy="1186103"/>
          </a:xfrm>
        </p:grpSpPr>
        <p:grpSp>
          <p:nvGrpSpPr>
            <p:cNvPr id="19" name="Group 18"/>
            <p:cNvGrpSpPr/>
            <p:nvPr userDrawn="1"/>
          </p:nvGrpSpPr>
          <p:grpSpPr>
            <a:xfrm>
              <a:off x="364066" y="5190066"/>
              <a:ext cx="8432801" cy="931333"/>
              <a:chOff x="364066" y="5215448"/>
              <a:chExt cx="8432801" cy="897486"/>
            </a:xfrm>
          </p:grpSpPr>
          <p:sp>
            <p:nvSpPr>
              <p:cNvPr id="10" name="Rounded Rectangle 9"/>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ounded Rectangle 13"/>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27" name="Group 26"/>
            <p:cNvGrpSpPr/>
            <p:nvPr userDrawn="1"/>
          </p:nvGrpSpPr>
          <p:grpSpPr>
            <a:xfrm>
              <a:off x="4029882" y="5812367"/>
              <a:ext cx="1132796" cy="563802"/>
              <a:chOff x="4029882" y="5812367"/>
              <a:chExt cx="1132796" cy="563802"/>
            </a:xfrm>
          </p:grpSpPr>
          <p:sp>
            <p:nvSpPr>
              <p:cNvPr id="22" name="Rectangle 21"/>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Chord 22"/>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Chord 23"/>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2" name="Title 1"/>
          <p:cNvSpPr>
            <a:spLocks noGrp="1"/>
          </p:cNvSpPr>
          <p:nvPr>
            <p:ph type="title"/>
          </p:nvPr>
        </p:nvSpPr>
        <p:spPr>
          <a:xfrm>
            <a:off x="609600" y="1307571"/>
            <a:ext cx="10972800" cy="639762"/>
          </a:xfrm>
          <a:prstGeom prst="rect">
            <a:avLst/>
          </a:prstGeom>
        </p:spPr>
        <p:txBody>
          <a:bodyPr/>
          <a:lstStyle>
            <a:lvl1pPr algn="l">
              <a:defRPr sz="3600">
                <a:solidFill>
                  <a:srgbClr val="9E0063"/>
                </a:solidFill>
                <a:latin typeface="Bitter"/>
                <a:cs typeface="Bitter"/>
              </a:defRPr>
            </a:lvl1pPr>
          </a:lstStyle>
          <a:p>
            <a:r>
              <a:rPr lang="en-GB"/>
              <a:t>Click to edit Master title style</a:t>
            </a:r>
            <a:endParaRPr lang="en-US"/>
          </a:p>
        </p:txBody>
      </p:sp>
      <p:sp>
        <p:nvSpPr>
          <p:cNvPr id="3" name="Content Placeholder 2"/>
          <p:cNvSpPr>
            <a:spLocks noGrp="1"/>
          </p:cNvSpPr>
          <p:nvPr>
            <p:ph idx="1"/>
          </p:nvPr>
        </p:nvSpPr>
        <p:spPr>
          <a:xfrm>
            <a:off x="609600" y="2269048"/>
            <a:ext cx="10972800" cy="2214052"/>
          </a:xfrm>
        </p:spPr>
        <p:txBody>
          <a:bodyPr/>
          <a:lstStyle>
            <a:lvl1pPr>
              <a:defRPr sz="2400">
                <a:solidFill>
                  <a:srgbClr val="333333"/>
                </a:solidFill>
                <a:latin typeface="Arial"/>
                <a:cs typeface="Arial"/>
              </a:defRPr>
            </a:lvl1pPr>
            <a:lvl2pPr>
              <a:defRPr sz="1800">
                <a:solidFill>
                  <a:srgbClr val="333333"/>
                </a:solidFill>
                <a:latin typeface="Arial"/>
                <a:cs typeface="Arial"/>
              </a:defRPr>
            </a:lvl2pPr>
            <a:lvl3pPr>
              <a:defRPr sz="1600">
                <a:solidFill>
                  <a:srgbClr val="333333"/>
                </a:solidFill>
                <a:latin typeface="Arial"/>
                <a:cs typeface="Arial"/>
              </a:defRPr>
            </a:lvl3pPr>
            <a:lvl4pPr>
              <a:defRPr sz="1400">
                <a:solidFill>
                  <a:srgbClr val="333333"/>
                </a:solidFill>
                <a:latin typeface="Arial"/>
                <a:cs typeface="Arial"/>
              </a:defRPr>
            </a:lvl4pPr>
            <a:lvl5pPr>
              <a:defRPr sz="1400">
                <a:solidFill>
                  <a:srgbClr val="333333"/>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hord 16"/>
          <p:cNvSpPr/>
          <p:nvPr/>
        </p:nvSpPr>
        <p:spPr>
          <a:xfrm rot="5400000">
            <a:off x="5417457" y="6021544"/>
            <a:ext cx="586447" cy="781929"/>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Chord 17"/>
          <p:cNvSpPr/>
          <p:nvPr/>
        </p:nvSpPr>
        <p:spPr>
          <a:xfrm rot="5400000">
            <a:off x="6199386" y="6023661"/>
            <a:ext cx="586447" cy="781929"/>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27251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3729568"/>
            <a:ext cx="12192000" cy="31284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0" name="Group 19"/>
          <p:cNvGrpSpPr/>
          <p:nvPr userDrawn="1"/>
        </p:nvGrpSpPr>
        <p:grpSpPr>
          <a:xfrm>
            <a:off x="485422" y="2815166"/>
            <a:ext cx="11243735" cy="1517782"/>
            <a:chOff x="364066" y="3297766"/>
            <a:chExt cx="8432801" cy="1517782"/>
          </a:xfrm>
        </p:grpSpPr>
        <p:grpSp>
          <p:nvGrpSpPr>
            <p:cNvPr id="8" name="Group 7"/>
            <p:cNvGrpSpPr/>
            <p:nvPr userDrawn="1"/>
          </p:nvGrpSpPr>
          <p:grpSpPr>
            <a:xfrm>
              <a:off x="364066" y="3297766"/>
              <a:ext cx="8432801" cy="1186103"/>
              <a:chOff x="364066" y="5190066"/>
              <a:chExt cx="8432801" cy="1186103"/>
            </a:xfrm>
          </p:grpSpPr>
          <p:grpSp>
            <p:nvGrpSpPr>
              <p:cNvPr id="9" name="Group 8"/>
              <p:cNvGrpSpPr/>
              <p:nvPr userDrawn="1"/>
            </p:nvGrpSpPr>
            <p:grpSpPr>
              <a:xfrm>
                <a:off x="364066" y="5190066"/>
                <a:ext cx="8432801" cy="931333"/>
                <a:chOff x="364066" y="5215448"/>
                <a:chExt cx="8432801" cy="897486"/>
              </a:xfrm>
            </p:grpSpPr>
            <p:sp>
              <p:nvSpPr>
                <p:cNvPr id="15" name="Rounded Rectangle 14"/>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ounded Rectangle 15"/>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0" name="Group 9"/>
              <p:cNvGrpSpPr/>
              <p:nvPr userDrawn="1"/>
            </p:nvGrpSpPr>
            <p:grpSpPr>
              <a:xfrm>
                <a:off x="4029882" y="5812367"/>
                <a:ext cx="1132796" cy="563802"/>
                <a:chOff x="4029882" y="5812367"/>
                <a:chExt cx="1132796" cy="563802"/>
              </a:xfrm>
            </p:grpSpPr>
            <p:sp>
              <p:nvSpPr>
                <p:cNvPr id="11" name="Rectangle 10"/>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Chord 11"/>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Chord 12"/>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8" name="Chord 17"/>
            <p:cNvSpPr/>
            <p:nvPr userDrawn="1"/>
          </p:nvSpPr>
          <p:spPr>
            <a:xfrm rot="5400000">
              <a:off x="3989786" y="42269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Chord 18"/>
            <p:cNvSpPr/>
            <p:nvPr userDrawn="1"/>
          </p:nvSpPr>
          <p:spPr>
            <a:xfrm rot="5400000">
              <a:off x="4576233" y="42291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963084" y="2376019"/>
            <a:ext cx="10363200" cy="737971"/>
          </a:xfrm>
          <a:prstGeom prst="rect">
            <a:avLst/>
          </a:prstGeom>
        </p:spPr>
        <p:txBody>
          <a:bodyPr anchor="t"/>
          <a:lstStyle>
            <a:lvl1pPr algn="l">
              <a:defRPr sz="4000" b="0" cap="none">
                <a:solidFill>
                  <a:srgbClr val="A00054"/>
                </a:solidFill>
                <a:latin typeface="Bitter"/>
                <a:cs typeface="Bitter"/>
              </a:defRPr>
            </a:lvl1pPr>
          </a:lstStyle>
          <a:p>
            <a:r>
              <a:rPr lang="en-GB"/>
              <a:t>Click to edit Master title style</a:t>
            </a:r>
            <a:endParaRPr lang="en-US"/>
          </a:p>
        </p:txBody>
      </p:sp>
      <p:sp>
        <p:nvSpPr>
          <p:cNvPr id="3" name="Text Placeholder 2"/>
          <p:cNvSpPr>
            <a:spLocks noGrp="1"/>
          </p:cNvSpPr>
          <p:nvPr>
            <p:ph type="body" idx="1"/>
          </p:nvPr>
        </p:nvSpPr>
        <p:spPr>
          <a:xfrm>
            <a:off x="963084" y="1587500"/>
            <a:ext cx="10363200" cy="533400"/>
          </a:xfrm>
        </p:spPr>
        <p:txBody>
          <a:bodyPr anchor="b"/>
          <a:lstStyle>
            <a:lvl1pPr marL="0" indent="0">
              <a:buNone/>
              <a:defRPr sz="2000">
                <a:solidFill>
                  <a:schemeClr val="tx1">
                    <a:tint val="75000"/>
                  </a:schemeClr>
                </a:solidFill>
                <a:latin typeface="Bitter"/>
                <a:cs typeface="Bitte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640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1307571"/>
            <a:ext cx="10972800" cy="639762"/>
          </a:xfrm>
          <a:prstGeom prst="rect">
            <a:avLst/>
          </a:prstGeom>
        </p:spPr>
        <p:txBody>
          <a:bodyPr/>
          <a:lstStyle>
            <a:lvl1pPr algn="l">
              <a:defRPr sz="3600">
                <a:solidFill>
                  <a:srgbClr val="9E0063"/>
                </a:solidFill>
                <a:latin typeface="Bitter"/>
                <a:cs typeface="Bitter"/>
              </a:defRPr>
            </a:lvl1pPr>
          </a:lstStyle>
          <a:p>
            <a:r>
              <a:rPr lang="en-GB"/>
              <a:t>Click to edit Master title style</a:t>
            </a:r>
            <a:endParaRPr lang="en-US"/>
          </a:p>
        </p:txBody>
      </p:sp>
      <p:sp>
        <p:nvSpPr>
          <p:cNvPr id="9" name="Content Placeholder 2"/>
          <p:cNvSpPr>
            <a:spLocks noGrp="1"/>
          </p:cNvSpPr>
          <p:nvPr>
            <p:ph idx="1"/>
          </p:nvPr>
        </p:nvSpPr>
        <p:spPr>
          <a:xfrm>
            <a:off x="609601" y="2269048"/>
            <a:ext cx="4891617" cy="2214052"/>
          </a:xfrm>
        </p:spPr>
        <p:txBody>
          <a:bodyPr/>
          <a:lstStyle>
            <a:lvl1pPr>
              <a:defRPr sz="2400">
                <a:solidFill>
                  <a:srgbClr val="333333"/>
                </a:solidFill>
                <a:latin typeface="Arial"/>
                <a:cs typeface="Arial"/>
              </a:defRPr>
            </a:lvl1pPr>
            <a:lvl2pPr>
              <a:defRPr sz="1800">
                <a:solidFill>
                  <a:srgbClr val="333333"/>
                </a:solidFill>
                <a:latin typeface="Arial"/>
                <a:cs typeface="Arial"/>
              </a:defRPr>
            </a:lvl2pPr>
            <a:lvl3pPr>
              <a:defRPr sz="1600">
                <a:solidFill>
                  <a:srgbClr val="333333"/>
                </a:solidFill>
                <a:latin typeface="Arial"/>
                <a:cs typeface="Arial"/>
              </a:defRPr>
            </a:lvl3pPr>
            <a:lvl4pPr>
              <a:defRPr sz="1400">
                <a:solidFill>
                  <a:srgbClr val="333333"/>
                </a:solidFill>
                <a:latin typeface="Arial"/>
                <a:cs typeface="Arial"/>
              </a:defRPr>
            </a:lvl4pPr>
            <a:lvl5pPr>
              <a:defRPr sz="1400">
                <a:solidFill>
                  <a:srgbClr val="333333"/>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p:cNvGrpSpPr/>
          <p:nvPr userDrawn="1"/>
        </p:nvGrpSpPr>
        <p:grpSpPr>
          <a:xfrm>
            <a:off x="0" y="5190066"/>
            <a:ext cx="12192000" cy="1667934"/>
            <a:chOff x="0" y="5190066"/>
            <a:chExt cx="9144000" cy="1667934"/>
          </a:xfrm>
        </p:grpSpPr>
        <p:sp>
          <p:nvSpPr>
            <p:cNvPr id="21" name="Rectangle 20"/>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2" name="Group 21"/>
            <p:cNvGrpSpPr/>
            <p:nvPr userDrawn="1"/>
          </p:nvGrpSpPr>
          <p:grpSpPr>
            <a:xfrm>
              <a:off x="364066" y="5190066"/>
              <a:ext cx="8432801" cy="1186103"/>
              <a:chOff x="364066" y="5190066"/>
              <a:chExt cx="8432801" cy="1186103"/>
            </a:xfrm>
          </p:grpSpPr>
          <p:grpSp>
            <p:nvGrpSpPr>
              <p:cNvPr id="23" name="Group 22"/>
              <p:cNvGrpSpPr/>
              <p:nvPr userDrawn="1"/>
            </p:nvGrpSpPr>
            <p:grpSpPr>
              <a:xfrm>
                <a:off x="364066" y="5190066"/>
                <a:ext cx="8432801" cy="931333"/>
                <a:chOff x="364066" y="5215448"/>
                <a:chExt cx="8432801" cy="897486"/>
              </a:xfrm>
            </p:grpSpPr>
            <p:sp>
              <p:nvSpPr>
                <p:cNvPr id="29" name="Rounded Rectangle 28"/>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ounded Rectangle 29"/>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24" name="Group 23"/>
              <p:cNvGrpSpPr/>
              <p:nvPr userDrawn="1"/>
            </p:nvGrpSpPr>
            <p:grpSpPr>
              <a:xfrm>
                <a:off x="4029882" y="5812367"/>
                <a:ext cx="1132796" cy="563802"/>
                <a:chOff x="4029882" y="5812367"/>
                <a:chExt cx="1132796" cy="563802"/>
              </a:xfrm>
            </p:grpSpPr>
            <p:sp>
              <p:nvSpPr>
                <p:cNvPr id="25" name="Rectangle 24"/>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Chord 25"/>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Chord 26"/>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Rectangle 27"/>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32" name="Chord 31"/>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Chord 32"/>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34" name="Content Placeholder 2"/>
          <p:cNvSpPr>
            <a:spLocks noGrp="1"/>
          </p:cNvSpPr>
          <p:nvPr>
            <p:ph idx="10"/>
          </p:nvPr>
        </p:nvSpPr>
        <p:spPr>
          <a:xfrm>
            <a:off x="6690784" y="2269048"/>
            <a:ext cx="4891617" cy="2214052"/>
          </a:xfrm>
        </p:spPr>
        <p:txBody>
          <a:bodyPr/>
          <a:lstStyle>
            <a:lvl1pPr>
              <a:defRPr sz="2400">
                <a:solidFill>
                  <a:srgbClr val="333333"/>
                </a:solidFill>
                <a:latin typeface="Arial"/>
                <a:cs typeface="Arial"/>
              </a:defRPr>
            </a:lvl1pPr>
            <a:lvl2pPr>
              <a:defRPr sz="1800">
                <a:solidFill>
                  <a:srgbClr val="333333"/>
                </a:solidFill>
                <a:latin typeface="Arial"/>
                <a:cs typeface="Arial"/>
              </a:defRPr>
            </a:lvl2pPr>
            <a:lvl3pPr>
              <a:defRPr sz="1600">
                <a:solidFill>
                  <a:srgbClr val="333333"/>
                </a:solidFill>
                <a:latin typeface="Arial"/>
                <a:cs typeface="Arial"/>
              </a:defRPr>
            </a:lvl3pPr>
            <a:lvl4pPr>
              <a:defRPr sz="1400">
                <a:solidFill>
                  <a:srgbClr val="333333"/>
                </a:solidFill>
                <a:latin typeface="Arial"/>
                <a:cs typeface="Arial"/>
              </a:defRPr>
            </a:lvl4pPr>
            <a:lvl5pPr>
              <a:defRPr sz="1400">
                <a:solidFill>
                  <a:srgbClr val="333333"/>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56681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1" name="Group 10"/>
          <p:cNvGrpSpPr/>
          <p:nvPr userDrawn="1"/>
        </p:nvGrpSpPr>
        <p:grpSpPr>
          <a:xfrm>
            <a:off x="0" y="5190066"/>
            <a:ext cx="12192000" cy="1667934"/>
            <a:chOff x="0" y="5190066"/>
            <a:chExt cx="9144000" cy="1667934"/>
          </a:xfrm>
        </p:grpSpPr>
        <p:sp>
          <p:nvSpPr>
            <p:cNvPr id="12" name="Rectangle 11"/>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3" name="Group 12"/>
            <p:cNvGrpSpPr/>
            <p:nvPr userDrawn="1"/>
          </p:nvGrpSpPr>
          <p:grpSpPr>
            <a:xfrm>
              <a:off x="364066" y="5190066"/>
              <a:ext cx="8432801" cy="1186103"/>
              <a:chOff x="364066" y="5190066"/>
              <a:chExt cx="8432801" cy="1186103"/>
            </a:xfrm>
          </p:grpSpPr>
          <p:grpSp>
            <p:nvGrpSpPr>
              <p:cNvPr id="16" name="Group 15"/>
              <p:cNvGrpSpPr/>
              <p:nvPr userDrawn="1"/>
            </p:nvGrpSpPr>
            <p:grpSpPr>
              <a:xfrm>
                <a:off x="364066" y="5190066"/>
                <a:ext cx="8432801" cy="931333"/>
                <a:chOff x="364066" y="5215448"/>
                <a:chExt cx="8432801" cy="897486"/>
              </a:xfrm>
            </p:grpSpPr>
            <p:sp>
              <p:nvSpPr>
                <p:cNvPr id="22" name="Rounded Rectangle 21"/>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ounded Rectangle 22"/>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7" name="Group 16"/>
              <p:cNvGrpSpPr/>
              <p:nvPr userDrawn="1"/>
            </p:nvGrpSpPr>
            <p:grpSpPr>
              <a:xfrm>
                <a:off x="4029882" y="5812367"/>
                <a:ext cx="1132796" cy="563802"/>
                <a:chOff x="4029882" y="5812367"/>
                <a:chExt cx="1132796" cy="563802"/>
              </a:xfrm>
            </p:grpSpPr>
            <p:sp>
              <p:nvSpPr>
                <p:cNvPr id="18" name="Rectangle 17"/>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Chord 18"/>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Chord 19"/>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4" name="Chord 13"/>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Chord 14"/>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3" name="Text Placeholder 2"/>
          <p:cNvSpPr>
            <a:spLocks noGrp="1"/>
          </p:cNvSpPr>
          <p:nvPr>
            <p:ph type="body" idx="1"/>
          </p:nvPr>
        </p:nvSpPr>
        <p:spPr>
          <a:xfrm>
            <a:off x="609600" y="24368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3381376"/>
            <a:ext cx="5386917" cy="2752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24368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3381376"/>
            <a:ext cx="5389033" cy="2752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p:cNvSpPr>
            <a:spLocks noGrp="1"/>
          </p:cNvSpPr>
          <p:nvPr>
            <p:ph type="title"/>
          </p:nvPr>
        </p:nvSpPr>
        <p:spPr>
          <a:xfrm>
            <a:off x="609600" y="1307571"/>
            <a:ext cx="10972800" cy="639762"/>
          </a:xfrm>
          <a:prstGeom prst="rect">
            <a:avLst/>
          </a:prstGeom>
        </p:spPr>
        <p:txBody>
          <a:bodyPr/>
          <a:lstStyle>
            <a:lvl1pPr algn="l">
              <a:defRPr sz="3600">
                <a:solidFill>
                  <a:srgbClr val="9E0063"/>
                </a:solidFill>
                <a:latin typeface="Bitter"/>
                <a:cs typeface="Bitter"/>
              </a:defRPr>
            </a:lvl1pPr>
          </a:lstStyle>
          <a:p>
            <a:r>
              <a:rPr lang="en-GB"/>
              <a:t>Click to edit Master title style</a:t>
            </a:r>
            <a:endParaRPr lang="en-US"/>
          </a:p>
        </p:txBody>
      </p:sp>
    </p:spTree>
    <p:extLst>
      <p:ext uri="{BB962C8B-B14F-4D97-AF65-F5344CB8AC3E}">
        <p14:creationId xmlns:p14="http://schemas.microsoft.com/office/powerpoint/2010/main" val="640305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7" name="Group 6"/>
          <p:cNvGrpSpPr/>
          <p:nvPr userDrawn="1"/>
        </p:nvGrpSpPr>
        <p:grpSpPr>
          <a:xfrm>
            <a:off x="0" y="5190066"/>
            <a:ext cx="12192000" cy="1667934"/>
            <a:chOff x="0" y="5190066"/>
            <a:chExt cx="9144000" cy="1667934"/>
          </a:xfrm>
        </p:grpSpPr>
        <p:sp>
          <p:nvSpPr>
            <p:cNvPr id="8" name="Rectangle 7"/>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364066" y="5190066"/>
              <a:ext cx="8432801" cy="1186103"/>
              <a:chOff x="364066" y="5190066"/>
              <a:chExt cx="8432801" cy="1186103"/>
            </a:xfrm>
          </p:grpSpPr>
          <p:grpSp>
            <p:nvGrpSpPr>
              <p:cNvPr id="12" name="Group 11"/>
              <p:cNvGrpSpPr/>
              <p:nvPr userDrawn="1"/>
            </p:nvGrpSpPr>
            <p:grpSpPr>
              <a:xfrm>
                <a:off x="364066" y="5190066"/>
                <a:ext cx="8432801" cy="931333"/>
                <a:chOff x="364066" y="5215448"/>
                <a:chExt cx="8432801" cy="897486"/>
              </a:xfrm>
            </p:grpSpPr>
            <p:sp>
              <p:nvSpPr>
                <p:cNvPr id="18" name="Rounded Rectangle 17"/>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ounded Rectangle 18"/>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3" name="Group 12"/>
              <p:cNvGrpSpPr/>
              <p:nvPr userDrawn="1"/>
            </p:nvGrpSpPr>
            <p:grpSpPr>
              <a:xfrm>
                <a:off x="4029882" y="5812367"/>
                <a:ext cx="1132796" cy="563802"/>
                <a:chOff x="4029882" y="5812367"/>
                <a:chExt cx="1132796" cy="563802"/>
              </a:xfrm>
            </p:grpSpPr>
            <p:sp>
              <p:nvSpPr>
                <p:cNvPr id="14" name="Rectangle 13"/>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Chord 14"/>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Chord 15"/>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0" name="Chord 9"/>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Chord 10"/>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6" name="Title 1"/>
          <p:cNvSpPr txBox="1">
            <a:spLocks/>
          </p:cNvSpPr>
          <p:nvPr userDrawn="1"/>
        </p:nvSpPr>
        <p:spPr>
          <a:xfrm>
            <a:off x="609600" y="1307571"/>
            <a:ext cx="10972800" cy="639762"/>
          </a:xfrm>
          <a:prstGeom prst="rect">
            <a:avLst/>
          </a:prstGeom>
        </p:spPr>
        <p:txBody>
          <a:bodyPr/>
          <a:lstStyle>
            <a:lvl1pPr algn="l" defTabSz="457200" rtl="0" eaLnBrk="1" latinLnBrk="0" hangingPunct="1">
              <a:spcBef>
                <a:spcPct val="0"/>
              </a:spcBef>
              <a:buNone/>
              <a:defRPr sz="3600" kern="1200">
                <a:solidFill>
                  <a:srgbClr val="9E0063"/>
                </a:solidFill>
                <a:latin typeface="Bitter"/>
                <a:ea typeface="+mj-ea"/>
                <a:cs typeface="Bitter"/>
              </a:defRPr>
            </a:lvl1pPr>
          </a:lstStyle>
          <a:p>
            <a:r>
              <a:rPr lang="en-GB" sz="3600"/>
              <a:t>Click to edit Master title style</a:t>
            </a:r>
            <a:endParaRPr lang="en-US" sz="3600"/>
          </a:p>
        </p:txBody>
      </p:sp>
    </p:spTree>
    <p:extLst>
      <p:ext uri="{BB962C8B-B14F-4D97-AF65-F5344CB8AC3E}">
        <p14:creationId xmlns:p14="http://schemas.microsoft.com/office/powerpoint/2010/main" val="151226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5190066"/>
            <a:ext cx="12192000" cy="1667934"/>
            <a:chOff x="0" y="5190066"/>
            <a:chExt cx="9144000" cy="1667934"/>
          </a:xfrm>
        </p:grpSpPr>
        <p:sp>
          <p:nvSpPr>
            <p:cNvPr id="6" name="Rectangle 5"/>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7" name="Group 6"/>
            <p:cNvGrpSpPr/>
            <p:nvPr userDrawn="1"/>
          </p:nvGrpSpPr>
          <p:grpSpPr>
            <a:xfrm>
              <a:off x="364066" y="5190066"/>
              <a:ext cx="8432801" cy="1186103"/>
              <a:chOff x="364066" y="5190066"/>
              <a:chExt cx="8432801" cy="1186103"/>
            </a:xfrm>
          </p:grpSpPr>
          <p:grpSp>
            <p:nvGrpSpPr>
              <p:cNvPr id="10" name="Group 9"/>
              <p:cNvGrpSpPr/>
              <p:nvPr userDrawn="1"/>
            </p:nvGrpSpPr>
            <p:grpSpPr>
              <a:xfrm>
                <a:off x="364066" y="5190066"/>
                <a:ext cx="8432801" cy="931333"/>
                <a:chOff x="364066" y="5215448"/>
                <a:chExt cx="8432801" cy="897486"/>
              </a:xfrm>
            </p:grpSpPr>
            <p:sp>
              <p:nvSpPr>
                <p:cNvPr id="16" name="Rounded Rectangle 15"/>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ounded Rectangle 16"/>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1" name="Group 10"/>
              <p:cNvGrpSpPr/>
              <p:nvPr userDrawn="1"/>
            </p:nvGrpSpPr>
            <p:grpSpPr>
              <a:xfrm>
                <a:off x="4029882" y="5812367"/>
                <a:ext cx="1132796" cy="563802"/>
                <a:chOff x="4029882" y="5812367"/>
                <a:chExt cx="1132796" cy="563802"/>
              </a:xfrm>
            </p:grpSpPr>
            <p:sp>
              <p:nvSpPr>
                <p:cNvPr id="12" name="Rectangle 11"/>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Chord 12"/>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Chord 13"/>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8" name="Chord 7"/>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Chord 8"/>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484313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5190066"/>
            <a:ext cx="12192000" cy="1667934"/>
            <a:chOff x="0" y="5190066"/>
            <a:chExt cx="9144000" cy="1667934"/>
          </a:xfrm>
        </p:grpSpPr>
        <p:sp>
          <p:nvSpPr>
            <p:cNvPr id="9" name="Rectangle 8"/>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0" name="Group 9"/>
            <p:cNvGrpSpPr/>
            <p:nvPr userDrawn="1"/>
          </p:nvGrpSpPr>
          <p:grpSpPr>
            <a:xfrm>
              <a:off x="364066" y="5190066"/>
              <a:ext cx="8432801" cy="1186103"/>
              <a:chOff x="364066" y="5190066"/>
              <a:chExt cx="8432801" cy="1186103"/>
            </a:xfrm>
          </p:grpSpPr>
          <p:grpSp>
            <p:nvGrpSpPr>
              <p:cNvPr id="13" name="Group 12"/>
              <p:cNvGrpSpPr/>
              <p:nvPr userDrawn="1"/>
            </p:nvGrpSpPr>
            <p:grpSpPr>
              <a:xfrm>
                <a:off x="364066" y="5190066"/>
                <a:ext cx="8432801" cy="931333"/>
                <a:chOff x="364066" y="5215448"/>
                <a:chExt cx="8432801" cy="897486"/>
              </a:xfrm>
            </p:grpSpPr>
            <p:sp>
              <p:nvSpPr>
                <p:cNvPr id="19" name="Rounded Rectangle 18"/>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ounded Rectangle 19"/>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4" name="Group 13"/>
              <p:cNvGrpSpPr/>
              <p:nvPr userDrawn="1"/>
            </p:nvGrpSpPr>
            <p:grpSpPr>
              <a:xfrm>
                <a:off x="4029882" y="5812367"/>
                <a:ext cx="1132796" cy="563802"/>
                <a:chOff x="4029882" y="5812367"/>
                <a:chExt cx="1132796" cy="563802"/>
              </a:xfrm>
            </p:grpSpPr>
            <p:sp>
              <p:nvSpPr>
                <p:cNvPr id="15" name="Rectangle 14"/>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Chord 15"/>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Chord 16"/>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1" name="Chord 10"/>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Chord 11"/>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609601" y="1416050"/>
            <a:ext cx="4011084" cy="7937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1356768"/>
            <a:ext cx="6815667" cy="40968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2510366"/>
            <a:ext cx="4011084" cy="29432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843862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userDrawn="1"/>
        </p:nvGrpSpPr>
        <p:grpSpPr>
          <a:xfrm>
            <a:off x="0" y="5190066"/>
            <a:ext cx="12192000" cy="1667934"/>
            <a:chOff x="0" y="5190066"/>
            <a:chExt cx="9144000" cy="1667934"/>
          </a:xfrm>
        </p:grpSpPr>
        <p:sp>
          <p:nvSpPr>
            <p:cNvPr id="10" name="Rectangle 9"/>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364066" y="5190066"/>
              <a:ext cx="8432801" cy="1186103"/>
              <a:chOff x="364066" y="5190066"/>
              <a:chExt cx="8432801" cy="1186103"/>
            </a:xfrm>
          </p:grpSpPr>
          <p:grpSp>
            <p:nvGrpSpPr>
              <p:cNvPr id="14" name="Group 13"/>
              <p:cNvGrpSpPr/>
              <p:nvPr userDrawn="1"/>
            </p:nvGrpSpPr>
            <p:grpSpPr>
              <a:xfrm>
                <a:off x="364066" y="5190066"/>
                <a:ext cx="8432801" cy="931333"/>
                <a:chOff x="364066" y="5215448"/>
                <a:chExt cx="8432801" cy="897486"/>
              </a:xfrm>
            </p:grpSpPr>
            <p:sp>
              <p:nvSpPr>
                <p:cNvPr id="20" name="Rounded Rectangle 19"/>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ounded Rectangle 20"/>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5" name="Group 14"/>
              <p:cNvGrpSpPr/>
              <p:nvPr userDrawn="1"/>
            </p:nvGrpSpPr>
            <p:grpSpPr>
              <a:xfrm>
                <a:off x="4029882" y="5812367"/>
                <a:ext cx="1132796" cy="563802"/>
                <a:chOff x="4029882" y="5812367"/>
                <a:chExt cx="1132796" cy="563802"/>
              </a:xfrm>
            </p:grpSpPr>
            <p:sp>
              <p:nvSpPr>
                <p:cNvPr id="16" name="Rectangle 15"/>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Chord 16"/>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Chord 17"/>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2" name="Chord 11"/>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Chord 12"/>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a:cs typeface="Arial"/>
              </a:defRPr>
            </a:lvl1pPr>
          </a:lstStyle>
          <a:p>
            <a:r>
              <a:rPr lang="en-GB"/>
              <a:t>Click to edit Master title style</a:t>
            </a:r>
            <a:endParaRPr lang="en-US"/>
          </a:p>
        </p:txBody>
      </p:sp>
      <p:sp>
        <p:nvSpPr>
          <p:cNvPr id="3" name="Picture Placeholder 2"/>
          <p:cNvSpPr>
            <a:spLocks noGrp="1"/>
          </p:cNvSpPr>
          <p:nvPr>
            <p:ph type="pic" idx="1"/>
          </p:nvPr>
        </p:nvSpPr>
        <p:spPr>
          <a:xfrm>
            <a:off x="2389717" y="1454151"/>
            <a:ext cx="7315200" cy="3273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853933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pSp>
        <p:nvGrpSpPr>
          <p:cNvPr id="8" name="Group 7"/>
          <p:cNvGrpSpPr/>
          <p:nvPr userDrawn="1"/>
        </p:nvGrpSpPr>
        <p:grpSpPr>
          <a:xfrm>
            <a:off x="0" y="5190066"/>
            <a:ext cx="12192000" cy="1667934"/>
            <a:chOff x="0" y="5190066"/>
            <a:chExt cx="9144000" cy="1667934"/>
          </a:xfrm>
        </p:grpSpPr>
        <p:sp>
          <p:nvSpPr>
            <p:cNvPr id="9" name="Rectangle 8"/>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10" name="Group 9"/>
            <p:cNvGrpSpPr/>
            <p:nvPr userDrawn="1"/>
          </p:nvGrpSpPr>
          <p:grpSpPr>
            <a:xfrm>
              <a:off x="364066" y="5190066"/>
              <a:ext cx="8432801" cy="1186103"/>
              <a:chOff x="364066" y="5190066"/>
              <a:chExt cx="8432801" cy="1186103"/>
            </a:xfrm>
          </p:grpSpPr>
          <p:grpSp>
            <p:nvGrpSpPr>
              <p:cNvPr id="13" name="Group 12"/>
              <p:cNvGrpSpPr/>
              <p:nvPr userDrawn="1"/>
            </p:nvGrpSpPr>
            <p:grpSpPr>
              <a:xfrm>
                <a:off x="364066" y="5190066"/>
                <a:ext cx="8432801" cy="931333"/>
                <a:chOff x="364066" y="5215448"/>
                <a:chExt cx="8432801" cy="897486"/>
              </a:xfrm>
            </p:grpSpPr>
            <p:sp>
              <p:nvSpPr>
                <p:cNvPr id="19" name="Rounded Rectangle 18"/>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ounded Rectangle 19"/>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4" name="Group 13"/>
              <p:cNvGrpSpPr/>
              <p:nvPr userDrawn="1"/>
            </p:nvGrpSpPr>
            <p:grpSpPr>
              <a:xfrm>
                <a:off x="4029882" y="5812367"/>
                <a:ext cx="1132796" cy="563802"/>
                <a:chOff x="4029882" y="5812367"/>
                <a:chExt cx="1132796" cy="563802"/>
              </a:xfrm>
            </p:grpSpPr>
            <p:sp>
              <p:nvSpPr>
                <p:cNvPr id="15" name="Rectangle 14"/>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Chord 15"/>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Chord 16"/>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1" name="Chord 10"/>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Chord 11"/>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3" name="Vertical Text Placeholder 2"/>
          <p:cNvSpPr>
            <a:spLocks noGrp="1"/>
          </p:cNvSpPr>
          <p:nvPr>
            <p:ph type="body" orient="vert" idx="1"/>
          </p:nvPr>
        </p:nvSpPr>
        <p:spPr>
          <a:xfrm>
            <a:off x="609600" y="2019301"/>
            <a:ext cx="10972800" cy="3827463"/>
          </a:xfrm>
        </p:spPr>
        <p:txBody>
          <a:bodyPr vert="eaVert"/>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1"/>
          <p:cNvSpPr txBox="1">
            <a:spLocks/>
          </p:cNvSpPr>
          <p:nvPr userDrawn="1"/>
        </p:nvSpPr>
        <p:spPr>
          <a:xfrm>
            <a:off x="609600" y="1307571"/>
            <a:ext cx="10972800" cy="639762"/>
          </a:xfrm>
          <a:prstGeom prst="rect">
            <a:avLst/>
          </a:prstGeom>
        </p:spPr>
        <p:txBody>
          <a:bodyPr/>
          <a:lstStyle>
            <a:lvl1pPr algn="l" defTabSz="457200" rtl="0" eaLnBrk="1" latinLnBrk="0" hangingPunct="1">
              <a:spcBef>
                <a:spcPct val="0"/>
              </a:spcBef>
              <a:buNone/>
              <a:defRPr sz="3600" kern="1200">
                <a:solidFill>
                  <a:srgbClr val="9E0063"/>
                </a:solidFill>
                <a:latin typeface="Bitter"/>
                <a:ea typeface="+mj-ea"/>
                <a:cs typeface="Bitter"/>
              </a:defRPr>
            </a:lvl1pPr>
          </a:lstStyle>
          <a:p>
            <a:r>
              <a:rPr lang="en-GB" sz="3600"/>
              <a:t>Click to edit Master title style</a:t>
            </a:r>
            <a:endParaRPr lang="en-US" sz="3600"/>
          </a:p>
        </p:txBody>
      </p:sp>
    </p:spTree>
    <p:extLst>
      <p:ext uri="{BB962C8B-B14F-4D97-AF65-F5344CB8AC3E}">
        <p14:creationId xmlns:p14="http://schemas.microsoft.com/office/powerpoint/2010/main" val="3268830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27"/>
            <a:ext cx="10363200" cy="679449"/>
          </a:xfrm>
          <a:prstGeom prst="rect">
            <a:avLst/>
          </a:prstGeom>
        </p:spPr>
        <p:txBody>
          <a:bodyPr/>
          <a:lstStyle>
            <a:lvl1pPr algn="l">
              <a:defRPr sz="3600" b="1">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609600" y="1954924"/>
            <a:ext cx="6159063"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6957485" y="1954213"/>
            <a:ext cx="4897967" cy="3721100"/>
          </a:xfrm>
          <a:prstGeom prst="rect">
            <a:avLst/>
          </a:prstGeom>
        </p:spPr>
        <p:txBody>
          <a:bodyPr/>
          <a:lstStyle>
            <a:lvl1pPr marL="0" indent="0" algn="ctr">
              <a:buNone/>
              <a:defRPr sz="2400"/>
            </a:lvl1pPr>
          </a:lstStyle>
          <a:p>
            <a:r>
              <a:rPr lang="en-GB"/>
              <a:t>Click here to insert your photograph</a:t>
            </a:r>
          </a:p>
        </p:txBody>
      </p:sp>
    </p:spTree>
    <p:extLst>
      <p:ext uri="{BB962C8B-B14F-4D97-AF65-F5344CB8AC3E}">
        <p14:creationId xmlns:p14="http://schemas.microsoft.com/office/powerpoint/2010/main" val="4243782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p:cNvGrpSpPr/>
          <p:nvPr userDrawn="1"/>
        </p:nvGrpSpPr>
        <p:grpSpPr>
          <a:xfrm>
            <a:off x="0" y="5190066"/>
            <a:ext cx="12192000" cy="1667934"/>
            <a:chOff x="0" y="5190066"/>
            <a:chExt cx="9144000" cy="1667934"/>
          </a:xfrm>
        </p:grpSpPr>
        <p:sp>
          <p:nvSpPr>
            <p:cNvPr id="8" name="Rectangle 7"/>
            <p:cNvSpPr/>
            <p:nvPr userDrawn="1"/>
          </p:nvSpPr>
          <p:spPr>
            <a:xfrm>
              <a:off x="0" y="6104467"/>
              <a:ext cx="9144000" cy="7535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364066" y="5190066"/>
              <a:ext cx="8432801" cy="1186103"/>
              <a:chOff x="364066" y="5190066"/>
              <a:chExt cx="8432801" cy="1186103"/>
            </a:xfrm>
          </p:grpSpPr>
          <p:grpSp>
            <p:nvGrpSpPr>
              <p:cNvPr id="12" name="Group 11"/>
              <p:cNvGrpSpPr/>
              <p:nvPr userDrawn="1"/>
            </p:nvGrpSpPr>
            <p:grpSpPr>
              <a:xfrm>
                <a:off x="364066" y="5190066"/>
                <a:ext cx="8432801" cy="931333"/>
                <a:chOff x="364066" y="5215448"/>
                <a:chExt cx="8432801" cy="897486"/>
              </a:xfrm>
            </p:grpSpPr>
            <p:sp>
              <p:nvSpPr>
                <p:cNvPr id="18" name="Rounded Rectangle 17"/>
                <p:cNvSpPr/>
                <p:nvPr userDrawn="1"/>
              </p:nvSpPr>
              <p:spPr>
                <a:xfrm>
                  <a:off x="364066" y="5469467"/>
                  <a:ext cx="8432801" cy="643467"/>
                </a:xfrm>
                <a:prstGeom prst="roundRect">
                  <a:avLst>
                    <a:gd name="adj" fmla="val 3772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ounded Rectangle 18"/>
                <p:cNvSpPr/>
                <p:nvPr userDrawn="1"/>
              </p:nvSpPr>
              <p:spPr>
                <a:xfrm>
                  <a:off x="364066" y="5215448"/>
                  <a:ext cx="8432801" cy="643467"/>
                </a:xfrm>
                <a:prstGeom prst="roundRect">
                  <a:avLst>
                    <a:gd name="adj" fmla="val 3772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3" name="Group 12"/>
              <p:cNvGrpSpPr/>
              <p:nvPr userDrawn="1"/>
            </p:nvGrpSpPr>
            <p:grpSpPr>
              <a:xfrm>
                <a:off x="4029882" y="5812367"/>
                <a:ext cx="1132796" cy="563802"/>
                <a:chOff x="4029882" y="5812367"/>
                <a:chExt cx="1132796" cy="563802"/>
              </a:xfrm>
            </p:grpSpPr>
            <p:sp>
              <p:nvSpPr>
                <p:cNvPr id="14" name="Rectangle 13"/>
                <p:cNvSpPr/>
                <p:nvPr/>
              </p:nvSpPr>
              <p:spPr>
                <a:xfrm>
                  <a:off x="4271018" y="5812367"/>
                  <a:ext cx="618269" cy="304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Chord 14"/>
                <p:cNvSpPr/>
                <p:nvPr userDrawn="1"/>
              </p:nvSpPr>
              <p:spPr>
                <a:xfrm rot="5400000">
                  <a:off x="4047882" y="5840916"/>
                  <a:ext cx="504000" cy="540000"/>
                </a:xfrm>
                <a:prstGeom prst="chord">
                  <a:avLst>
                    <a:gd name="adj1" fmla="val 5339122"/>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Chord 15"/>
                <p:cNvSpPr/>
                <p:nvPr/>
              </p:nvSpPr>
              <p:spPr>
                <a:xfrm rot="5400000">
                  <a:off x="4610829" y="5824320"/>
                  <a:ext cx="517251" cy="586447"/>
                </a:xfrm>
                <a:prstGeom prst="chord">
                  <a:avLst>
                    <a:gd name="adj1" fmla="val 5347190"/>
                    <a:gd name="adj2" fmla="val 16200000"/>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ectangle 16"/>
                <p:cNvSpPr/>
                <p:nvPr/>
              </p:nvSpPr>
              <p:spPr>
                <a:xfrm>
                  <a:off x="4262552" y="6104467"/>
                  <a:ext cx="618269" cy="271702"/>
                </a:xfrm>
                <a:prstGeom prst="rect">
                  <a:avLst/>
                </a:prstGeom>
                <a:solidFill>
                  <a:srgbClr val="E28C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10" name="Chord 9"/>
            <p:cNvSpPr/>
            <p:nvPr userDrawn="1"/>
          </p:nvSpPr>
          <p:spPr>
            <a:xfrm rot="5400000">
              <a:off x="3989786" y="6119284"/>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Chord 10"/>
            <p:cNvSpPr/>
            <p:nvPr userDrawn="1"/>
          </p:nvSpPr>
          <p:spPr>
            <a:xfrm rot="5400000">
              <a:off x="4576233" y="6121401"/>
              <a:ext cx="586447" cy="586447"/>
            </a:xfrm>
            <a:prstGeom prst="chord">
              <a:avLst>
                <a:gd name="adj1" fmla="val 5347190"/>
                <a:gd name="adj2" fmla="val 1620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Vertical Title 1"/>
          <p:cNvSpPr>
            <a:spLocks noGrp="1"/>
          </p:cNvSpPr>
          <p:nvPr>
            <p:ph type="title" orient="vert"/>
          </p:nvPr>
        </p:nvSpPr>
        <p:spPr>
          <a:xfrm>
            <a:off x="8839200" y="1358901"/>
            <a:ext cx="2743200" cy="4094765"/>
          </a:xfrm>
          <a:prstGeom prst="rect">
            <a:avLst/>
          </a:prstGeom>
        </p:spPr>
        <p:txBody>
          <a:bodyPr vert="eaVert"/>
          <a:lstStyle>
            <a:lvl1pPr>
              <a:defRPr>
                <a:solidFill>
                  <a:srgbClr val="A00054"/>
                </a:solidFill>
                <a:latin typeface="Bitter"/>
                <a:cs typeface="Bitter"/>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609600" y="1358901"/>
            <a:ext cx="8026400" cy="409476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49858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subtitle and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025527"/>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3" name="Subtitle 2"/>
          <p:cNvSpPr>
            <a:spLocks noGrp="1"/>
          </p:cNvSpPr>
          <p:nvPr>
            <p:ph type="subTitle" idx="1" hasCustomPrompt="1"/>
          </p:nvPr>
        </p:nvSpPr>
        <p:spPr>
          <a:xfrm>
            <a:off x="609600" y="1757363"/>
            <a:ext cx="85344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609601" y="2486025"/>
            <a:ext cx="104521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0407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27"/>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609601" y="1954924"/>
            <a:ext cx="10452100"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8981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27"/>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609601" y="1954924"/>
            <a:ext cx="10452100"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7109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27"/>
            <a:ext cx="10363200" cy="679449"/>
          </a:xfrm>
          <a:prstGeom prst="rect">
            <a:avLst/>
          </a:prstGeom>
        </p:spPr>
        <p:txBody>
          <a:bodyPr/>
          <a:lstStyle>
            <a:lvl1pPr algn="l">
              <a:defRPr sz="3600" b="1">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609600" y="1954924"/>
            <a:ext cx="6159063"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6957485" y="1954213"/>
            <a:ext cx="4897967" cy="3721100"/>
          </a:xfrm>
          <a:prstGeom prst="rect">
            <a:avLst/>
          </a:prstGeom>
        </p:spPr>
        <p:txBody>
          <a:bodyPr/>
          <a:lstStyle>
            <a:lvl1pPr marL="0" indent="0" algn="ctr">
              <a:buNone/>
              <a:defRPr sz="2400"/>
            </a:lvl1pPr>
          </a:lstStyle>
          <a:p>
            <a:r>
              <a:rPr lang="en-GB"/>
              <a:t>Click here to insert your photograph</a:t>
            </a:r>
          </a:p>
        </p:txBody>
      </p:sp>
    </p:spTree>
    <p:extLst>
      <p:ext uri="{BB962C8B-B14F-4D97-AF65-F5344CB8AC3E}">
        <p14:creationId xmlns:p14="http://schemas.microsoft.com/office/powerpoint/2010/main" val="464400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025527"/>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3" name="Subtitle 2"/>
          <p:cNvSpPr>
            <a:spLocks noGrp="1"/>
          </p:cNvSpPr>
          <p:nvPr>
            <p:ph type="subTitle" idx="1" hasCustomPrompt="1"/>
          </p:nvPr>
        </p:nvSpPr>
        <p:spPr>
          <a:xfrm>
            <a:off x="609600" y="1757363"/>
            <a:ext cx="85344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609601" y="2486025"/>
            <a:ext cx="104521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5765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27"/>
            <a:ext cx="10363200" cy="679449"/>
          </a:xfrm>
          <a:prstGeom prst="rect">
            <a:avLst/>
          </a:prstGeom>
        </p:spPr>
        <p:txBody>
          <a:bodyPr/>
          <a:lstStyle>
            <a:lvl1pPr algn="l">
              <a:defRPr sz="3600" b="1">
                <a:solidFill>
                  <a:srgbClr val="A00054"/>
                </a:solidFill>
              </a:defRPr>
            </a:lvl1pPr>
          </a:lstStyle>
          <a:p>
            <a:r>
              <a:rPr lang="en-US"/>
              <a:t>Slide title – Arial, 36, Bold</a:t>
            </a:r>
          </a:p>
        </p:txBody>
      </p:sp>
      <p:sp>
        <p:nvSpPr>
          <p:cNvPr id="8" name="Subtitle 2"/>
          <p:cNvSpPr>
            <a:spLocks noGrp="1"/>
          </p:cNvSpPr>
          <p:nvPr>
            <p:ph type="subTitle" idx="1" hasCustomPrompt="1"/>
          </p:nvPr>
        </p:nvSpPr>
        <p:spPr>
          <a:xfrm>
            <a:off x="609600" y="1757363"/>
            <a:ext cx="8534400" cy="581025"/>
          </a:xfrm>
          <a:prstGeom prst="rect">
            <a:avLst/>
          </a:prstGeom>
        </p:spPr>
        <p:txBody>
          <a:bodyPr/>
          <a:lstStyle>
            <a:lvl1pPr marL="0" indent="0" algn="l">
              <a:buNone/>
              <a:defRPr sz="2800" b="1">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9" name="Text Placeholder 7"/>
          <p:cNvSpPr>
            <a:spLocks noGrp="1"/>
          </p:cNvSpPr>
          <p:nvPr>
            <p:ph type="body" sz="quarter" idx="13" hasCustomPrompt="1"/>
          </p:nvPr>
        </p:nvSpPr>
        <p:spPr>
          <a:xfrm>
            <a:off x="609601" y="2486025"/>
            <a:ext cx="6348248" cy="245745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p:cNvSpPr>
            <a:spLocks noGrp="1"/>
          </p:cNvSpPr>
          <p:nvPr>
            <p:ph type="pic" sz="quarter" idx="14" hasCustomPrompt="1"/>
          </p:nvPr>
        </p:nvSpPr>
        <p:spPr>
          <a:xfrm>
            <a:off x="7147985" y="2486025"/>
            <a:ext cx="4601633" cy="2457450"/>
          </a:xfrm>
          <a:prstGeom prst="rect">
            <a:avLst/>
          </a:prstGeom>
        </p:spPr>
        <p:txBody>
          <a:bodyPr/>
          <a:lstStyle>
            <a:lvl1pPr marL="0" indent="0" algn="ctr">
              <a:buNone/>
              <a:defRPr sz="2400" baseline="0"/>
            </a:lvl1pPr>
          </a:lstStyle>
          <a:p>
            <a:r>
              <a:rPr lang="en-GB"/>
              <a:t>Click here to insert your photograph</a:t>
            </a:r>
          </a:p>
        </p:txBody>
      </p:sp>
    </p:spTree>
    <p:extLst>
      <p:ext uri="{BB962C8B-B14F-4D97-AF65-F5344CB8AC3E}">
        <p14:creationId xmlns:p14="http://schemas.microsoft.com/office/powerpoint/2010/main" val="1836787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339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121728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507624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46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025527"/>
            <a:ext cx="103632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3" name="Subtitle 2"/>
          <p:cNvSpPr>
            <a:spLocks noGrp="1"/>
          </p:cNvSpPr>
          <p:nvPr>
            <p:ph type="subTitle" idx="1" hasCustomPrompt="1"/>
          </p:nvPr>
        </p:nvSpPr>
        <p:spPr>
          <a:xfrm>
            <a:off x="609600" y="1757363"/>
            <a:ext cx="85344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609601" y="2486025"/>
            <a:ext cx="104521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679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025527"/>
            <a:ext cx="10363200" cy="679449"/>
          </a:xfrm>
          <a:prstGeom prst="rect">
            <a:avLst/>
          </a:prstGeom>
        </p:spPr>
        <p:txBody>
          <a:bodyPr/>
          <a:lstStyle>
            <a:lvl1pPr algn="l">
              <a:defRPr sz="3600" b="1">
                <a:solidFill>
                  <a:srgbClr val="A00054"/>
                </a:solidFill>
              </a:defRPr>
            </a:lvl1pPr>
          </a:lstStyle>
          <a:p>
            <a:r>
              <a:rPr lang="en-US"/>
              <a:t>Slide title – Arial, 36, Bold</a:t>
            </a:r>
          </a:p>
        </p:txBody>
      </p:sp>
      <p:sp>
        <p:nvSpPr>
          <p:cNvPr id="8" name="Subtitle 2"/>
          <p:cNvSpPr>
            <a:spLocks noGrp="1"/>
          </p:cNvSpPr>
          <p:nvPr>
            <p:ph type="subTitle" idx="1" hasCustomPrompt="1"/>
          </p:nvPr>
        </p:nvSpPr>
        <p:spPr>
          <a:xfrm>
            <a:off x="609600" y="1757363"/>
            <a:ext cx="8534400" cy="581025"/>
          </a:xfrm>
          <a:prstGeom prst="rect">
            <a:avLst/>
          </a:prstGeom>
        </p:spPr>
        <p:txBody>
          <a:bodyPr/>
          <a:lstStyle>
            <a:lvl1pPr marL="0" indent="0" algn="l">
              <a:buNone/>
              <a:defRPr sz="2800" b="1">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9" name="Text Placeholder 7"/>
          <p:cNvSpPr>
            <a:spLocks noGrp="1"/>
          </p:cNvSpPr>
          <p:nvPr>
            <p:ph type="body" sz="quarter" idx="13" hasCustomPrompt="1"/>
          </p:nvPr>
        </p:nvSpPr>
        <p:spPr>
          <a:xfrm>
            <a:off x="609601" y="2486025"/>
            <a:ext cx="6348248" cy="245745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p:cNvSpPr>
            <a:spLocks noGrp="1"/>
          </p:cNvSpPr>
          <p:nvPr>
            <p:ph type="pic" sz="quarter" idx="14" hasCustomPrompt="1"/>
          </p:nvPr>
        </p:nvSpPr>
        <p:spPr>
          <a:xfrm>
            <a:off x="7147985" y="2486025"/>
            <a:ext cx="4601633" cy="2457450"/>
          </a:xfrm>
          <a:prstGeom prst="rect">
            <a:avLst/>
          </a:prstGeom>
        </p:spPr>
        <p:txBody>
          <a:bodyPr/>
          <a:lstStyle>
            <a:lvl1pPr marL="0" indent="0" algn="ctr">
              <a:buNone/>
              <a:defRPr sz="2400" baseline="0"/>
            </a:lvl1pPr>
          </a:lstStyle>
          <a:p>
            <a:r>
              <a:rPr lang="en-GB"/>
              <a:t>Click here to insert your photograph</a:t>
            </a:r>
          </a:p>
        </p:txBody>
      </p:sp>
    </p:spTree>
    <p:extLst>
      <p:ext uri="{BB962C8B-B14F-4D97-AF65-F5344CB8AC3E}">
        <p14:creationId xmlns:p14="http://schemas.microsoft.com/office/powerpoint/2010/main" val="273923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50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8C40-FCF5-466E-9F60-ED4FF0AF1AD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D636517-F6C1-4DAB-AF29-23A88B8F257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DD435A-4C1E-4F3B-A90F-7DDED195FD33}"/>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7C4EDE9-34AC-402F-B5C4-0E9EBDFC5173}" type="datetimeFigureOut">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08/07/2020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EC4F6254-7E64-4C1B-AD6E-B0315D13B0C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D049CBC1-C7AC-4FFC-B41A-5054F7E3318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B636630-4333-41A4-A385-8877D8BAFC06}"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3712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8946A0-34FC-4505-8A8F-A2DDB1A4F39C}" type="datetimeFigureOut">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08/07/2020</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8C744FE-CA80-4599-8F16-6498C7B575AE}"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860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48ED743F-6BBB-4C6D-9D59-2A3B8D0EA629}"/>
              </a:ext>
            </a:extLst>
          </p:cNvPr>
          <p:cNvSpPr txBox="1">
            <a:spLocks noGrp="1"/>
          </p:cNvSpPr>
          <p:nvPr>
            <p:ph idx="4294967295"/>
          </p:nvPr>
        </p:nvSpPr>
        <p:spPr>
          <a:xfrm>
            <a:off x="614915" y="1343804"/>
            <a:ext cx="10316900" cy="2244129"/>
          </a:xfrm>
        </p:spPr>
        <p:txBody>
          <a:bodyPr/>
          <a:lstStyle>
            <a:lvl1pPr>
              <a:defRPr sz="1050">
                <a:latin typeface="Arial" pitchFamily="34"/>
                <a:cs typeface="Arial" pitchFamily="34"/>
              </a:defRPr>
            </a:lvl1pPr>
            <a:lvl2pPr>
              <a:defRPr sz="1050">
                <a:latin typeface="Arial" pitchFamily="34"/>
                <a:cs typeface="Arial" pitchFamily="34"/>
              </a:defRPr>
            </a:lvl2pPr>
            <a:lvl3pPr>
              <a:defRPr sz="1050">
                <a:latin typeface="Arial" pitchFamily="34"/>
                <a:cs typeface="Arial" pitchFamily="34"/>
              </a:defRPr>
            </a:lvl3pPr>
            <a:lvl4pPr>
              <a:defRPr sz="1050">
                <a:latin typeface="Arial" pitchFamily="34"/>
                <a:cs typeface="Arial" pitchFamily="34"/>
              </a:defRPr>
            </a:lvl4pPr>
            <a:lvl5pPr>
              <a:defRPr sz="1050">
                <a:latin typeface="Arial" pitchFamily="34"/>
                <a:cs typeface="Arial"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0">
            <a:extLst>
              <a:ext uri="{FF2B5EF4-FFF2-40B4-BE49-F238E27FC236}">
                <a16:creationId xmlns:a16="http://schemas.microsoft.com/office/drawing/2014/main" id="{10552504-2F91-476D-BECB-57C57D1BE2F4}"/>
              </a:ext>
            </a:extLst>
          </p:cNvPr>
          <p:cNvSpPr txBox="1">
            <a:spLocks noGrp="1"/>
          </p:cNvSpPr>
          <p:nvPr>
            <p:ph type="title"/>
          </p:nvPr>
        </p:nvSpPr>
        <p:spPr>
          <a:xfrm>
            <a:off x="609603" y="548642"/>
            <a:ext cx="10744200" cy="611651"/>
          </a:xfrm>
        </p:spPr>
        <p:txBody>
          <a:bodyPr/>
          <a:lstStyle>
            <a:lvl1pPr>
              <a:defRPr sz="2700">
                <a:solidFill>
                  <a:srgbClr val="005EB8"/>
                </a:solidFill>
                <a:latin typeface="Arial" pitchFamily="34"/>
                <a:cs typeface="Arial" pitchFamily="34"/>
              </a:defRPr>
            </a:lvl1pPr>
          </a:lstStyle>
          <a:p>
            <a:pPr lvl="0"/>
            <a:r>
              <a:rPr lang="en-US"/>
              <a:t>Click to edit Master title style</a:t>
            </a:r>
          </a:p>
        </p:txBody>
      </p:sp>
      <p:sp>
        <p:nvSpPr>
          <p:cNvPr id="4" name="TextBox 7">
            <a:extLst>
              <a:ext uri="{FF2B5EF4-FFF2-40B4-BE49-F238E27FC236}">
                <a16:creationId xmlns:a16="http://schemas.microsoft.com/office/drawing/2014/main" id="{033A4DC0-2C84-4DB1-88EE-A62E6A8C0D81}"/>
              </a:ext>
            </a:extLst>
          </p:cNvPr>
          <p:cNvSpPr txBox="1"/>
          <p:nvPr/>
        </p:nvSpPr>
        <p:spPr>
          <a:xfrm>
            <a:off x="388419" y="6372536"/>
            <a:ext cx="863147" cy="207749"/>
          </a:xfrm>
          <a:prstGeom prst="rect">
            <a:avLst/>
          </a:prstGeom>
          <a:noFill/>
          <a:ln cap="flat">
            <a:noFill/>
          </a:ln>
        </p:spPr>
        <p:txBody>
          <a:bodyPr vert="horz" wrap="square" lIns="68580" tIns="34290" rIns="68580" bIns="34290" anchor="t" anchorCtr="0" compatLnSpc="1">
            <a:spAutoFit/>
          </a:bodyPr>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A2CBC7B-962A-4956-8DB3-A7FC8E2DAC2C}" type="slidenum">
              <a:rPr kumimoji="0" lang="en-US" sz="900" b="0" i="0" u="none" strike="noStrike" kern="1200" cap="none" spc="0" normalizeH="0" baseline="0" noProof="0">
                <a:ln>
                  <a:noFill/>
                </a:ln>
                <a:solidFill>
                  <a:srgbClr val="C9C9C9"/>
                </a:solidFill>
                <a:effectLst/>
                <a:uLnTx/>
                <a:uFillTx/>
                <a:latin typeface="Arial" pitchFamily="34"/>
                <a:ea typeface="+mn-ea"/>
                <a:cs typeface="Arial" pitchFamily="34"/>
              </a:rPr>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a:t>
            </a:fld>
            <a:r>
              <a:rPr kumimoji="0" lang="en-US" sz="900" b="0" i="0" u="none" strike="noStrike" kern="1200" cap="none" spc="0" normalizeH="0" baseline="0" noProof="0">
                <a:ln>
                  <a:noFill/>
                </a:ln>
                <a:solidFill>
                  <a:srgbClr val="C9C9C9"/>
                </a:solidFill>
                <a:effectLst/>
                <a:uLnTx/>
                <a:uFillTx/>
                <a:latin typeface="Arial" pitchFamily="34"/>
                <a:ea typeface="+mn-ea"/>
                <a:cs typeface="Arial" pitchFamily="34"/>
              </a:rPr>
              <a:t> </a:t>
            </a:r>
            <a:r>
              <a:rPr kumimoji="0" lang="en-US" sz="900" b="0" i="0" u="none" strike="noStrike" kern="1200" cap="none" spc="0" normalizeH="0" baseline="0" noProof="0">
                <a:ln>
                  <a:noFill/>
                </a:ln>
                <a:solidFill>
                  <a:srgbClr val="A5A5A5"/>
                </a:solidFill>
                <a:effectLst/>
                <a:uLnTx/>
                <a:uFillTx/>
                <a:latin typeface="Arial" pitchFamily="34"/>
                <a:ea typeface="+mn-ea"/>
                <a:cs typeface="Arial" pitchFamily="34"/>
              </a:rPr>
              <a:t>  </a:t>
            </a:r>
            <a:r>
              <a:rPr kumimoji="0" lang="en-US" sz="900" b="0" i="0" u="none" strike="noStrike" kern="1200" cap="none" spc="0" normalizeH="0" baseline="0" noProof="0">
                <a:ln>
                  <a:noFill/>
                </a:ln>
                <a:solidFill>
                  <a:srgbClr val="005EB8"/>
                </a:solidFill>
                <a:effectLst/>
                <a:uLnTx/>
                <a:uFillTx/>
                <a:latin typeface="Arial" pitchFamily="34"/>
                <a:ea typeface="+mn-ea"/>
                <a:cs typeface="Arial" pitchFamily="34"/>
              </a:rPr>
              <a:t>|</a:t>
            </a:r>
            <a:endParaRPr kumimoji="0" lang="en-US" sz="900" b="0" i="0" u="none" strike="noStrike" kern="1200" cap="none" spc="0" normalizeH="0" baseline="0" noProof="0">
              <a:ln>
                <a:noFill/>
              </a:ln>
              <a:solidFill>
                <a:srgbClr val="A5A5A5"/>
              </a:solidFill>
              <a:effectLst/>
              <a:uLnTx/>
              <a:uFillTx/>
              <a:latin typeface="Arial" pitchFamily="34"/>
              <a:ea typeface="+mn-ea"/>
              <a:cs typeface="Arial" pitchFamily="34"/>
            </a:endParaRPr>
          </a:p>
        </p:txBody>
      </p:sp>
      <p:sp>
        <p:nvSpPr>
          <p:cNvPr id="5" name="Footer Placeholder 2">
            <a:extLst>
              <a:ext uri="{FF2B5EF4-FFF2-40B4-BE49-F238E27FC236}">
                <a16:creationId xmlns:a16="http://schemas.microsoft.com/office/drawing/2014/main" id="{D82D9120-B6FB-41B4-A8D4-1C2A31F08368}"/>
              </a:ext>
            </a:extLst>
          </p:cNvPr>
          <p:cNvSpPr txBox="1">
            <a:spLocks noGrp="1"/>
          </p:cNvSpPr>
          <p:nvPr>
            <p:ph type="ftr" sz="quarter" idx="9"/>
          </p:nvPr>
        </p:nvSpPr>
        <p:spPr>
          <a:xfrm>
            <a:off x="920902" y="6333438"/>
            <a:ext cx="7630887" cy="365129"/>
          </a:xfrm>
        </p:spPr>
        <p:txBody>
          <a:bodyPr anchorCtr="0"/>
          <a:lstStyle>
            <a:lvl1pPr algn="l">
              <a:defRPr lang="en-US">
                <a:solidFill>
                  <a:srgbClr val="C9C9C9"/>
                </a:solidFill>
                <a:latin typeface="Arial"/>
                <a:ea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9C9C9"/>
                </a:solidFill>
                <a:effectLst/>
                <a:uLnTx/>
                <a:uFillTx/>
                <a:latin typeface="Arial"/>
                <a:cs typeface="Arial"/>
              </a:rPr>
              <a:t>People Plan work programme – phase II</a:t>
            </a:r>
          </a:p>
        </p:txBody>
      </p:sp>
    </p:spTree>
    <p:extLst>
      <p:ext uri="{BB962C8B-B14F-4D97-AF65-F5344CB8AC3E}">
        <p14:creationId xmlns:p14="http://schemas.microsoft.com/office/powerpoint/2010/main" val="38837766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C3D4BF8C-AB41-4BC8-8139-64E3ADC65482}"/>
              </a:ext>
            </a:extLst>
          </p:cNvPr>
          <p:cNvSpPr txBox="1">
            <a:spLocks noGrp="1"/>
          </p:cNvSpPr>
          <p:nvPr>
            <p:ph idx="4294967295"/>
          </p:nvPr>
        </p:nvSpPr>
        <p:spPr>
          <a:xfrm>
            <a:off x="614915" y="1343804"/>
            <a:ext cx="10316900" cy="2244129"/>
          </a:xfrm>
        </p:spPr>
        <p:txBody>
          <a:bodyPr/>
          <a:lstStyle>
            <a:lvl1pPr>
              <a:defRPr sz="1050">
                <a:latin typeface="Arial" pitchFamily="34"/>
                <a:cs typeface="Arial" pitchFamily="34"/>
              </a:defRPr>
            </a:lvl1pPr>
            <a:lvl2pPr>
              <a:defRPr sz="1050">
                <a:latin typeface="Arial" pitchFamily="34"/>
                <a:cs typeface="Arial" pitchFamily="34"/>
              </a:defRPr>
            </a:lvl2pPr>
            <a:lvl3pPr>
              <a:defRPr sz="1050">
                <a:latin typeface="Arial" pitchFamily="34"/>
                <a:cs typeface="Arial" pitchFamily="34"/>
              </a:defRPr>
            </a:lvl3pPr>
            <a:lvl4pPr>
              <a:defRPr sz="1050">
                <a:latin typeface="Arial" pitchFamily="34"/>
                <a:cs typeface="Arial" pitchFamily="34"/>
              </a:defRPr>
            </a:lvl4pPr>
            <a:lvl5pPr>
              <a:defRPr sz="1050">
                <a:latin typeface="Arial" pitchFamily="34"/>
                <a:cs typeface="Arial"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0">
            <a:extLst>
              <a:ext uri="{FF2B5EF4-FFF2-40B4-BE49-F238E27FC236}">
                <a16:creationId xmlns:a16="http://schemas.microsoft.com/office/drawing/2014/main" id="{E4C34803-C121-49A4-A5A7-A0EB103B5F8F}"/>
              </a:ext>
            </a:extLst>
          </p:cNvPr>
          <p:cNvSpPr txBox="1">
            <a:spLocks noGrp="1"/>
          </p:cNvSpPr>
          <p:nvPr>
            <p:ph type="title"/>
          </p:nvPr>
        </p:nvSpPr>
        <p:spPr>
          <a:xfrm>
            <a:off x="609603" y="548642"/>
            <a:ext cx="10744200" cy="611651"/>
          </a:xfrm>
        </p:spPr>
        <p:txBody>
          <a:bodyPr/>
          <a:lstStyle>
            <a:lvl1pPr>
              <a:defRPr sz="2700">
                <a:solidFill>
                  <a:srgbClr val="005EB8"/>
                </a:solidFill>
                <a:latin typeface="Arial" pitchFamily="34"/>
                <a:cs typeface="Arial" pitchFamily="34"/>
              </a:defRPr>
            </a:lvl1pPr>
          </a:lstStyle>
          <a:p>
            <a:pPr lvl="0"/>
            <a:r>
              <a:rPr lang="en-US"/>
              <a:t>Click to edit Master title style</a:t>
            </a:r>
          </a:p>
        </p:txBody>
      </p:sp>
      <p:sp>
        <p:nvSpPr>
          <p:cNvPr id="4" name="TextBox 7">
            <a:extLst>
              <a:ext uri="{FF2B5EF4-FFF2-40B4-BE49-F238E27FC236}">
                <a16:creationId xmlns:a16="http://schemas.microsoft.com/office/drawing/2014/main" id="{9F362465-A73D-4030-BF9B-5338A98C150F}"/>
              </a:ext>
            </a:extLst>
          </p:cNvPr>
          <p:cNvSpPr txBox="1"/>
          <p:nvPr/>
        </p:nvSpPr>
        <p:spPr>
          <a:xfrm>
            <a:off x="388419" y="6372536"/>
            <a:ext cx="863147" cy="207749"/>
          </a:xfrm>
          <a:prstGeom prst="rect">
            <a:avLst/>
          </a:prstGeom>
          <a:noFill/>
          <a:ln cap="flat">
            <a:noFill/>
          </a:ln>
        </p:spPr>
        <p:txBody>
          <a:bodyPr vert="horz" wrap="square" lIns="68580" tIns="34290" rIns="68580" bIns="34290" anchor="t" anchorCtr="0" compatLnSpc="1">
            <a:spAutoFit/>
          </a:bodyPr>
          <a:lstStyle/>
          <a:p>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DC1915C-F4E2-4ABC-9B3F-C1A008508145}" type="slidenum">
              <a:rPr kumimoji="0" lang="en-US" sz="900" b="0" i="0" u="none" strike="noStrike" kern="1200" cap="none" spc="0" normalizeH="0" baseline="0" noProof="0">
                <a:ln>
                  <a:noFill/>
                </a:ln>
                <a:solidFill>
                  <a:srgbClr val="C9C9C9"/>
                </a:solidFill>
                <a:effectLst/>
                <a:uLnTx/>
                <a:uFillTx/>
                <a:latin typeface="Arial" pitchFamily="34"/>
                <a:ea typeface="+mn-ea"/>
                <a:cs typeface="Arial" pitchFamily="34"/>
              </a:rPr>
              <a:pPr marL="0" marR="0" lvl="0" indent="0" algn="l"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a:t>
            </a:fld>
            <a:r>
              <a:rPr kumimoji="0" lang="en-US" sz="900" b="0" i="0" u="none" strike="noStrike" kern="1200" cap="none" spc="0" normalizeH="0" baseline="0" noProof="0">
                <a:ln>
                  <a:noFill/>
                </a:ln>
                <a:solidFill>
                  <a:srgbClr val="C9C9C9"/>
                </a:solidFill>
                <a:effectLst/>
                <a:uLnTx/>
                <a:uFillTx/>
                <a:latin typeface="Arial" pitchFamily="34"/>
                <a:ea typeface="+mn-ea"/>
                <a:cs typeface="Arial" pitchFamily="34"/>
              </a:rPr>
              <a:t> </a:t>
            </a:r>
            <a:r>
              <a:rPr kumimoji="0" lang="en-US" sz="900" b="0" i="0" u="none" strike="noStrike" kern="1200" cap="none" spc="0" normalizeH="0" baseline="0" noProof="0">
                <a:ln>
                  <a:noFill/>
                </a:ln>
                <a:solidFill>
                  <a:srgbClr val="A5A5A5"/>
                </a:solidFill>
                <a:effectLst/>
                <a:uLnTx/>
                <a:uFillTx/>
                <a:latin typeface="Arial" pitchFamily="34"/>
                <a:ea typeface="+mn-ea"/>
                <a:cs typeface="Arial" pitchFamily="34"/>
              </a:rPr>
              <a:t>  </a:t>
            </a:r>
            <a:r>
              <a:rPr kumimoji="0" lang="en-US" sz="900" b="0" i="0" u="none" strike="noStrike" kern="1200" cap="none" spc="0" normalizeH="0" baseline="0" noProof="0">
                <a:ln>
                  <a:noFill/>
                </a:ln>
                <a:solidFill>
                  <a:srgbClr val="005EB8"/>
                </a:solidFill>
                <a:effectLst/>
                <a:uLnTx/>
                <a:uFillTx/>
                <a:latin typeface="Arial" pitchFamily="34"/>
                <a:ea typeface="+mn-ea"/>
                <a:cs typeface="Arial" pitchFamily="34"/>
              </a:rPr>
              <a:t>|</a:t>
            </a:r>
            <a:endParaRPr kumimoji="0" lang="en-US" sz="900" b="0" i="0" u="none" strike="noStrike" kern="1200" cap="none" spc="0" normalizeH="0" baseline="0" noProof="0">
              <a:ln>
                <a:noFill/>
              </a:ln>
              <a:solidFill>
                <a:srgbClr val="A5A5A5"/>
              </a:solidFill>
              <a:effectLst/>
              <a:uLnTx/>
              <a:uFillTx/>
              <a:latin typeface="Arial" pitchFamily="34"/>
              <a:ea typeface="+mn-ea"/>
              <a:cs typeface="Arial" pitchFamily="34"/>
            </a:endParaRPr>
          </a:p>
        </p:txBody>
      </p:sp>
      <p:sp>
        <p:nvSpPr>
          <p:cNvPr id="5" name="Footer Placeholder 2">
            <a:extLst>
              <a:ext uri="{FF2B5EF4-FFF2-40B4-BE49-F238E27FC236}">
                <a16:creationId xmlns:a16="http://schemas.microsoft.com/office/drawing/2014/main" id="{0B3CE547-8A70-4BBC-BE87-3EAF41AEC79C}"/>
              </a:ext>
            </a:extLst>
          </p:cNvPr>
          <p:cNvSpPr txBox="1">
            <a:spLocks noGrp="1"/>
          </p:cNvSpPr>
          <p:nvPr>
            <p:ph type="ftr" sz="quarter" idx="9"/>
          </p:nvPr>
        </p:nvSpPr>
        <p:spPr>
          <a:xfrm>
            <a:off x="920902" y="6333438"/>
            <a:ext cx="7630887" cy="365129"/>
          </a:xfrm>
        </p:spPr>
        <p:txBody>
          <a:bodyPr anchorCtr="0"/>
          <a:lstStyle>
            <a:lvl1pPr algn="l">
              <a:defRPr lang="en-US">
                <a:solidFill>
                  <a:srgbClr val="C9C9C9"/>
                </a:solidFill>
                <a:latin typeface="Arial"/>
                <a:ea typeface="Arial"/>
                <a:cs typeface="Aria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9C9C9"/>
                </a:solidFill>
                <a:effectLst/>
                <a:uLnTx/>
                <a:uFillTx/>
                <a:latin typeface="Arial"/>
                <a:cs typeface="Arial"/>
              </a:rPr>
              <a:t>People Plan work programme – phase II</a:t>
            </a:r>
          </a:p>
        </p:txBody>
      </p:sp>
    </p:spTree>
    <p:extLst>
      <p:ext uri="{BB962C8B-B14F-4D97-AF65-F5344CB8AC3E}">
        <p14:creationId xmlns:p14="http://schemas.microsoft.com/office/powerpoint/2010/main" val="24279304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3.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emf"/><Relationship Id="rId4" Type="http://schemas.openxmlformats.org/officeDocument/2006/relationships/slideLayout" Target="../slideLayouts/slideLayout26.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11872" y="360000"/>
            <a:ext cx="4133088" cy="615696"/>
          </a:xfrm>
          <a:prstGeom prst="rect">
            <a:avLst/>
          </a:prstGeom>
        </p:spPr>
      </p:pic>
      <p:sp>
        <p:nvSpPr>
          <p:cNvPr id="8" name="Rectangle 7"/>
          <p:cNvSpPr/>
          <p:nvPr/>
        </p:nvSpPr>
        <p:spPr>
          <a:xfrm>
            <a:off x="0" y="6227380"/>
            <a:ext cx="12192000" cy="6306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p:cNvPicPr>
            <a:picLocks noChangeAspect="1"/>
          </p:cNvPicPr>
          <p:nvPr/>
        </p:nvPicPr>
        <p:blipFill>
          <a:blip r:embed="rId12"/>
          <a:stretch>
            <a:fillRect/>
          </a:stretch>
        </p:blipFill>
        <p:spPr>
          <a:xfrm>
            <a:off x="0" y="6189288"/>
            <a:ext cx="12192000" cy="254000"/>
          </a:xfrm>
          <a:prstGeom prst="rect">
            <a:avLst/>
          </a:prstGeom>
        </p:spPr>
      </p:pic>
    </p:spTree>
    <p:extLst>
      <p:ext uri="{BB962C8B-B14F-4D97-AF65-F5344CB8AC3E}">
        <p14:creationId xmlns:p14="http://schemas.microsoft.com/office/powerpoint/2010/main" val="3078193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header-logos.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1054100"/>
          </a:xfrm>
          <a:prstGeom prst="rect">
            <a:avLst/>
          </a:prstGeom>
        </p:spPr>
      </p:pic>
    </p:spTree>
    <p:extLst>
      <p:ext uri="{BB962C8B-B14F-4D97-AF65-F5344CB8AC3E}">
        <p14:creationId xmlns:p14="http://schemas.microsoft.com/office/powerpoint/2010/main" val="315186888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611872" y="360000"/>
            <a:ext cx="4133088" cy="615696"/>
          </a:xfrm>
          <a:prstGeom prst="rect">
            <a:avLst/>
          </a:prstGeom>
        </p:spPr>
      </p:pic>
      <p:sp>
        <p:nvSpPr>
          <p:cNvPr id="8" name="Rectangle 7"/>
          <p:cNvSpPr/>
          <p:nvPr/>
        </p:nvSpPr>
        <p:spPr>
          <a:xfrm>
            <a:off x="0" y="6227380"/>
            <a:ext cx="12192000" cy="6306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a:blip r:embed="rId10" cstate="screen"/>
          <a:stretch>
            <a:fillRect/>
          </a:stretch>
        </p:blipFill>
        <p:spPr>
          <a:xfrm>
            <a:off x="0" y="6189288"/>
            <a:ext cx="12192000" cy="254000"/>
          </a:xfrm>
          <a:prstGeom prst="rect">
            <a:avLst/>
          </a:prstGeom>
        </p:spPr>
      </p:pic>
    </p:spTree>
    <p:extLst>
      <p:ext uri="{BB962C8B-B14F-4D97-AF65-F5344CB8AC3E}">
        <p14:creationId xmlns:p14="http://schemas.microsoft.com/office/powerpoint/2010/main" val="22832527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mailto:nadinep@kortext.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kfh.libraryservices.nhs.uk/wp-content/uploads/2020/06/WUTH-critical-care-research-report-Jan-2020.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kfh.libraryservices.nhs.uk/covid-19-coronavirus/for-lks-staff/literature-search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kfh.libraryservices.nhs.uk/covid-19-coronavirus/for-lks-staff/covid-19-current-awarenes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lksmanagers-north@lksnorth.nhs.uk" TargetMode="External"/><Relationship Id="rId2" Type="http://schemas.openxmlformats.org/officeDocument/2006/relationships/hyperlink" Target="mailto:lksnorth@libraryservices.nhs.uk" TargetMode="Externa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hyperlink" Target="mailto:lksmanagersengland@libraryservices.nhs.u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library.nhs.uk/coronavirus-resource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www.hee.nhs.uk/coronavirus-covid-19/coronavirus-covid-19-overview"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hyperlink" Target="mailto:dominic.gilroy@hee.nhs.uk"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E91014-6FD3-4C60-9673-51B2203ECFCE}"/>
              </a:ext>
            </a:extLst>
          </p:cNvPr>
          <p:cNvPicPr>
            <a:picLocks noChangeAspect="1"/>
          </p:cNvPicPr>
          <p:nvPr/>
        </p:nvPicPr>
        <p:blipFill>
          <a:blip r:embed="rId2"/>
          <a:stretch>
            <a:fillRect/>
          </a:stretch>
        </p:blipFill>
        <p:spPr>
          <a:xfrm>
            <a:off x="0" y="-1202046"/>
            <a:ext cx="12192000" cy="8060045"/>
          </a:xfrm>
          <a:prstGeom prst="rect">
            <a:avLst/>
          </a:prstGeom>
        </p:spPr>
      </p:pic>
      <p:sp>
        <p:nvSpPr>
          <p:cNvPr id="2" name="Title 1">
            <a:extLst>
              <a:ext uri="{FF2B5EF4-FFF2-40B4-BE49-F238E27FC236}">
                <a16:creationId xmlns:a16="http://schemas.microsoft.com/office/drawing/2014/main" id="{6365E0FC-4C8B-4CD8-823B-49E5EE7DEBE7}"/>
              </a:ext>
            </a:extLst>
          </p:cNvPr>
          <p:cNvSpPr>
            <a:spLocks noGrp="1"/>
          </p:cNvSpPr>
          <p:nvPr>
            <p:ph type="ctrTitle"/>
          </p:nvPr>
        </p:nvSpPr>
        <p:spPr>
          <a:xfrm>
            <a:off x="455487" y="738188"/>
            <a:ext cx="9144000" cy="2387600"/>
          </a:xfrm>
        </p:spPr>
        <p:txBody>
          <a:bodyPr/>
          <a:lstStyle/>
          <a:p>
            <a:pPr algn="l"/>
            <a:r>
              <a:rPr lang="en-US" b="1">
                <a:solidFill>
                  <a:schemeClr val="bg1"/>
                </a:solidFill>
              </a:rPr>
              <a:t>Library and Knowledge Services Managers</a:t>
            </a:r>
            <a:br>
              <a:rPr lang="en-US" b="1">
                <a:solidFill>
                  <a:schemeClr val="bg1"/>
                </a:solidFill>
              </a:rPr>
            </a:br>
            <a:r>
              <a:rPr lang="en-US" b="1">
                <a:solidFill>
                  <a:schemeClr val="bg1"/>
                </a:solidFill>
              </a:rPr>
              <a:t>North</a:t>
            </a:r>
            <a:endParaRPr lang="en-GB" b="1">
              <a:solidFill>
                <a:schemeClr val="bg1"/>
              </a:solidFill>
            </a:endParaRPr>
          </a:p>
        </p:txBody>
      </p:sp>
      <p:sp>
        <p:nvSpPr>
          <p:cNvPr id="3" name="Subtitle 2">
            <a:extLst>
              <a:ext uri="{FF2B5EF4-FFF2-40B4-BE49-F238E27FC236}">
                <a16:creationId xmlns:a16="http://schemas.microsoft.com/office/drawing/2014/main" id="{7CC9C8DA-39AA-411D-B32E-9EBC923D15C2}"/>
              </a:ext>
            </a:extLst>
          </p:cNvPr>
          <p:cNvSpPr>
            <a:spLocks noGrp="1"/>
          </p:cNvSpPr>
          <p:nvPr>
            <p:ph type="subTitle" idx="1"/>
          </p:nvPr>
        </p:nvSpPr>
        <p:spPr>
          <a:xfrm>
            <a:off x="455487" y="3125788"/>
            <a:ext cx="9640584" cy="1655762"/>
          </a:xfrm>
        </p:spPr>
        <p:txBody>
          <a:bodyPr/>
          <a:lstStyle/>
          <a:p>
            <a:endParaRPr lang="en-US" sz="2800">
              <a:solidFill>
                <a:srgbClr val="C00000"/>
              </a:solidFill>
            </a:endParaRPr>
          </a:p>
          <a:p>
            <a:pPr algn="l"/>
            <a:r>
              <a:rPr lang="en-US" sz="2800">
                <a:solidFill>
                  <a:schemeClr val="bg1"/>
                </a:solidFill>
              </a:rPr>
              <a:t>7</a:t>
            </a:r>
            <a:r>
              <a:rPr lang="en-US" sz="2800" baseline="30000">
                <a:solidFill>
                  <a:schemeClr val="bg1"/>
                </a:solidFill>
              </a:rPr>
              <a:t>th</a:t>
            </a:r>
            <a:r>
              <a:rPr lang="en-US" sz="2800">
                <a:solidFill>
                  <a:schemeClr val="bg1"/>
                </a:solidFill>
              </a:rPr>
              <a:t> July 2020</a:t>
            </a:r>
          </a:p>
          <a:p>
            <a:pPr algn="l"/>
            <a:r>
              <a:rPr lang="en-US" sz="2800">
                <a:solidFill>
                  <a:schemeClr val="bg1"/>
                </a:solidFill>
              </a:rPr>
              <a:t>David Stewart</a:t>
            </a:r>
            <a:endParaRPr lang="en-GB" sz="2800">
              <a:solidFill>
                <a:schemeClr val="bg1"/>
              </a:solidFill>
            </a:endParaRPr>
          </a:p>
        </p:txBody>
      </p:sp>
    </p:spTree>
    <p:extLst>
      <p:ext uri="{BB962C8B-B14F-4D97-AF65-F5344CB8AC3E}">
        <p14:creationId xmlns:p14="http://schemas.microsoft.com/office/powerpoint/2010/main" val="264489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67D67-ABD9-4140-A555-F4EA05261D06}"/>
              </a:ext>
            </a:extLst>
          </p:cNvPr>
          <p:cNvSpPr>
            <a:spLocks noGrp="1"/>
          </p:cNvSpPr>
          <p:nvPr>
            <p:ph type="ctrTitle"/>
          </p:nvPr>
        </p:nvSpPr>
        <p:spPr/>
        <p:txBody>
          <a:bodyPr/>
          <a:lstStyle/>
          <a:p>
            <a:r>
              <a:rPr lang="en-US"/>
              <a:t>Resource Discovery  - 3</a:t>
            </a:r>
            <a:endParaRPr lang="en-GB"/>
          </a:p>
        </p:txBody>
      </p:sp>
      <p:sp>
        <p:nvSpPr>
          <p:cNvPr id="5" name="Text Placeholder 4">
            <a:extLst>
              <a:ext uri="{FF2B5EF4-FFF2-40B4-BE49-F238E27FC236}">
                <a16:creationId xmlns:a16="http://schemas.microsoft.com/office/drawing/2014/main" id="{3E96ED3D-5657-4252-A658-BFAF8EC3F2C8}"/>
              </a:ext>
            </a:extLst>
          </p:cNvPr>
          <p:cNvSpPr>
            <a:spLocks noGrp="1"/>
          </p:cNvSpPr>
          <p:nvPr>
            <p:ph type="body" sz="quarter" idx="13"/>
          </p:nvPr>
        </p:nvSpPr>
        <p:spPr>
          <a:xfrm>
            <a:off x="609600" y="1954924"/>
            <a:ext cx="6159063" cy="4526088"/>
          </a:xfrm>
        </p:spPr>
        <p:txBody>
          <a:bodyPr anchor="t"/>
          <a:lstStyle/>
          <a:p>
            <a:r>
              <a:rPr lang="en-US" sz="1800" err="1"/>
              <a:t>DawsonEra</a:t>
            </a:r>
            <a:r>
              <a:rPr lang="en-US" sz="1800"/>
              <a:t> – e-book aggregator has gone into administration</a:t>
            </a:r>
          </a:p>
          <a:p>
            <a:endParaRPr lang="en-US" sz="1800"/>
          </a:p>
          <a:p>
            <a:r>
              <a:rPr lang="en-US" sz="1800" err="1"/>
              <a:t>Kortext</a:t>
            </a:r>
            <a:r>
              <a:rPr lang="en-US" sz="1800"/>
              <a:t> have offered to take your content onto their platform</a:t>
            </a:r>
            <a:endParaRPr lang="en-US" sz="1800">
              <a:cs typeface="Arial"/>
            </a:endParaRPr>
          </a:p>
          <a:p>
            <a:endParaRPr lang="en-US" sz="1800"/>
          </a:p>
          <a:p>
            <a:r>
              <a:rPr lang="en-US" sz="1800"/>
              <a:t>Contact Nadine Prowse:</a:t>
            </a:r>
            <a:endParaRPr lang="en-US" sz="1800">
              <a:cs typeface="Arial"/>
            </a:endParaRPr>
          </a:p>
          <a:p>
            <a:pPr lvl="1"/>
            <a:r>
              <a:rPr lang="en-US" sz="1800">
                <a:hlinkClick r:id="rId3"/>
              </a:rPr>
              <a:t>nadinep@kortext.com</a:t>
            </a:r>
            <a:endParaRPr lang="en-US" sz="1800"/>
          </a:p>
          <a:p>
            <a:pPr lvl="1"/>
            <a:r>
              <a:rPr lang="en-US" sz="1800"/>
              <a:t>0771 281 3877</a:t>
            </a:r>
          </a:p>
          <a:p>
            <a:pPr marL="457200" lvl="1" indent="0">
              <a:buNone/>
            </a:pPr>
            <a:endParaRPr lang="en-US" sz="1800"/>
          </a:p>
          <a:p>
            <a:pPr marL="400050"/>
            <a:r>
              <a:rPr lang="en-US" sz="1800"/>
              <a:t>HEE will provide £50,000 to create a </a:t>
            </a:r>
            <a:r>
              <a:rPr lang="en-US" sz="1800" err="1"/>
              <a:t>Kortext</a:t>
            </a:r>
            <a:r>
              <a:rPr lang="en-US" sz="1800"/>
              <a:t> collection for the north – further details will follow soon</a:t>
            </a:r>
            <a:endParaRPr lang="en-GB" sz="1800"/>
          </a:p>
        </p:txBody>
      </p:sp>
      <p:pic>
        <p:nvPicPr>
          <p:cNvPr id="4" name="Picture Placeholder 3">
            <a:extLst>
              <a:ext uri="{FF2B5EF4-FFF2-40B4-BE49-F238E27FC236}">
                <a16:creationId xmlns:a16="http://schemas.microsoft.com/office/drawing/2014/main" id="{7BE453C7-2333-4B38-9D4F-B702CEC5B104}"/>
              </a:ext>
            </a:extLst>
          </p:cNvPr>
          <p:cNvPicPr>
            <a:picLocks noGrp="1" noChangeAspect="1"/>
          </p:cNvPicPr>
          <p:nvPr>
            <p:ph type="pic" sz="quarter" idx="14"/>
          </p:nvPr>
        </p:nvPicPr>
        <p:blipFill>
          <a:blip r:embed="rId4"/>
          <a:srcRect l="72" r="72"/>
          <a:stretch>
            <a:fillRect/>
          </a:stretch>
        </p:blipFill>
        <p:spPr>
          <a:prstGeom prst="rect">
            <a:avLst/>
          </a:prstGeom>
        </p:spPr>
      </p:pic>
    </p:spTree>
    <p:extLst>
      <p:ext uri="{BB962C8B-B14F-4D97-AF65-F5344CB8AC3E}">
        <p14:creationId xmlns:p14="http://schemas.microsoft.com/office/powerpoint/2010/main" val="224324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255F-3197-4C40-9565-2BA6F36CBD9F}"/>
              </a:ext>
            </a:extLst>
          </p:cNvPr>
          <p:cNvSpPr>
            <a:spLocks noGrp="1"/>
          </p:cNvSpPr>
          <p:nvPr>
            <p:ph type="ctrTitle"/>
          </p:nvPr>
        </p:nvSpPr>
        <p:spPr/>
        <p:txBody>
          <a:bodyPr/>
          <a:lstStyle/>
          <a:p>
            <a:r>
              <a:rPr lang="en-US"/>
              <a:t>Health Literacy and Patient Information</a:t>
            </a:r>
            <a:endParaRPr lang="en-GB"/>
          </a:p>
        </p:txBody>
      </p:sp>
      <p:sp>
        <p:nvSpPr>
          <p:cNvPr id="3" name="Text Placeholder 2">
            <a:extLst>
              <a:ext uri="{FF2B5EF4-FFF2-40B4-BE49-F238E27FC236}">
                <a16:creationId xmlns:a16="http://schemas.microsoft.com/office/drawing/2014/main" id="{2EA84370-84A4-4C5B-8DEC-FBE3DE1A9547}"/>
              </a:ext>
            </a:extLst>
          </p:cNvPr>
          <p:cNvSpPr>
            <a:spLocks noGrp="1"/>
          </p:cNvSpPr>
          <p:nvPr>
            <p:ph type="body" sz="quarter" idx="13"/>
          </p:nvPr>
        </p:nvSpPr>
        <p:spPr>
          <a:xfrm>
            <a:off x="609600" y="1954924"/>
            <a:ext cx="6482963" cy="3720662"/>
          </a:xfrm>
        </p:spPr>
        <p:txBody>
          <a:bodyPr/>
          <a:lstStyle/>
          <a:p>
            <a:r>
              <a:rPr lang="en-US"/>
              <a:t>Health Information Week: 6 – 12 July 2020</a:t>
            </a:r>
          </a:p>
          <a:p>
            <a:r>
              <a:rPr lang="en-US"/>
              <a:t>BMJ BP and HEE delivered a session on Health Literacy and Patient Information</a:t>
            </a:r>
          </a:p>
          <a:p>
            <a:r>
              <a:rPr lang="en-US"/>
              <a:t>The new COVID-19  patients’ site will publish:</a:t>
            </a:r>
          </a:p>
          <a:p>
            <a:pPr marL="0" indent="0">
              <a:buNone/>
            </a:pPr>
            <a:r>
              <a:rPr lang="en-US"/>
              <a:t>	Looking after Yourself</a:t>
            </a:r>
          </a:p>
          <a:p>
            <a:pPr marL="0" indent="0">
              <a:buNone/>
            </a:pPr>
            <a:r>
              <a:rPr lang="en-US"/>
              <a:t>	</a:t>
            </a:r>
            <a:r>
              <a:rPr lang="en-US" err="1"/>
              <a:t>Carers</a:t>
            </a:r>
            <a:endParaRPr lang="en-US"/>
          </a:p>
          <a:p>
            <a:endParaRPr lang="en-GB"/>
          </a:p>
        </p:txBody>
      </p:sp>
      <p:pic>
        <p:nvPicPr>
          <p:cNvPr id="6" name="Picture Placeholder 5" descr="A close up of a sign&#10;&#10;Description automatically generated">
            <a:extLst>
              <a:ext uri="{FF2B5EF4-FFF2-40B4-BE49-F238E27FC236}">
                <a16:creationId xmlns:a16="http://schemas.microsoft.com/office/drawing/2014/main" id="{BA1EC87E-0BBA-452C-A668-EB2941151A9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498" r="3498"/>
          <a:stretch>
            <a:fillRect/>
          </a:stretch>
        </p:blipFill>
        <p:spPr/>
      </p:pic>
    </p:spTree>
    <p:extLst>
      <p:ext uri="{BB962C8B-B14F-4D97-AF65-F5344CB8AC3E}">
        <p14:creationId xmlns:p14="http://schemas.microsoft.com/office/powerpoint/2010/main" val="2902776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FB5F-DEED-41BB-A96F-D3F3CC847534}"/>
              </a:ext>
            </a:extLst>
          </p:cNvPr>
          <p:cNvSpPr>
            <a:spLocks noGrp="1"/>
          </p:cNvSpPr>
          <p:nvPr>
            <p:ph type="ctrTitle"/>
          </p:nvPr>
        </p:nvSpPr>
        <p:spPr>
          <a:xfrm>
            <a:off x="609600" y="1046076"/>
            <a:ext cx="10363200" cy="679449"/>
          </a:xfrm>
        </p:spPr>
        <p:txBody>
          <a:bodyPr/>
          <a:lstStyle/>
          <a:p>
            <a:r>
              <a:rPr lang="en-US"/>
              <a:t>Workforce Planning and Development - 1</a:t>
            </a:r>
            <a:endParaRPr lang="en-GB"/>
          </a:p>
        </p:txBody>
      </p:sp>
      <p:sp>
        <p:nvSpPr>
          <p:cNvPr id="5" name="Text Placeholder 4">
            <a:extLst>
              <a:ext uri="{FF2B5EF4-FFF2-40B4-BE49-F238E27FC236}">
                <a16:creationId xmlns:a16="http://schemas.microsoft.com/office/drawing/2014/main" id="{716AD59A-62AE-4C2B-B769-3BC9EB956990}"/>
              </a:ext>
            </a:extLst>
          </p:cNvPr>
          <p:cNvSpPr>
            <a:spLocks noGrp="1"/>
          </p:cNvSpPr>
          <p:nvPr>
            <p:ph type="body" sz="quarter" idx="13"/>
          </p:nvPr>
        </p:nvSpPr>
        <p:spPr>
          <a:xfrm>
            <a:off x="5791200" y="1831634"/>
            <a:ext cx="6159063" cy="3720662"/>
          </a:xfrm>
        </p:spPr>
        <p:txBody>
          <a:bodyPr/>
          <a:lstStyle/>
          <a:p>
            <a:r>
              <a:rPr lang="en-US" sz="2800"/>
              <a:t>Working with CILIP on:</a:t>
            </a:r>
          </a:p>
          <a:p>
            <a:pPr lvl="1"/>
            <a:r>
              <a:rPr lang="en-US" sz="2800"/>
              <a:t>Options appraisal for a HEE led Learning Academy</a:t>
            </a:r>
          </a:p>
          <a:p>
            <a:pPr lvl="1"/>
            <a:r>
              <a:rPr lang="en-US" sz="2800"/>
              <a:t>Revised PKSB and guidance note for staff in health libraries</a:t>
            </a:r>
          </a:p>
          <a:p>
            <a:pPr lvl="1"/>
            <a:r>
              <a:rPr lang="en-US" sz="2800"/>
              <a:t>CILIP review of the impact of technology on our profession – due April 2021</a:t>
            </a:r>
            <a:endParaRPr lang="en-GB" sz="2800"/>
          </a:p>
          <a:p>
            <a:endParaRPr lang="en-GB"/>
          </a:p>
        </p:txBody>
      </p:sp>
      <p:pic>
        <p:nvPicPr>
          <p:cNvPr id="18" name="Picture Placeholder 17" descr="A picture containing drawing&#10;&#10;Description automatically generated">
            <a:extLst>
              <a:ext uri="{FF2B5EF4-FFF2-40B4-BE49-F238E27FC236}">
                <a16:creationId xmlns:a16="http://schemas.microsoft.com/office/drawing/2014/main" id="{86D2C16E-55B5-4D11-9D54-7A605F9FBD4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010" b="12010"/>
          <a:stretch>
            <a:fillRect/>
          </a:stretch>
        </p:blipFill>
        <p:spPr>
          <a:xfrm>
            <a:off x="517133" y="1916757"/>
            <a:ext cx="4897967" cy="3721100"/>
          </a:xfrm>
        </p:spPr>
      </p:pic>
    </p:spTree>
    <p:extLst>
      <p:ext uri="{BB962C8B-B14F-4D97-AF65-F5344CB8AC3E}">
        <p14:creationId xmlns:p14="http://schemas.microsoft.com/office/powerpoint/2010/main" val="3252412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1CB3-5320-4C3F-88CF-55164E0FBB31}"/>
              </a:ext>
            </a:extLst>
          </p:cNvPr>
          <p:cNvSpPr>
            <a:spLocks noGrp="1"/>
          </p:cNvSpPr>
          <p:nvPr>
            <p:ph type="ctrTitle"/>
          </p:nvPr>
        </p:nvSpPr>
        <p:spPr/>
        <p:txBody>
          <a:bodyPr/>
          <a:lstStyle/>
          <a:p>
            <a:r>
              <a:rPr lang="en-US"/>
              <a:t>Workforce Planning and Development - 2</a:t>
            </a:r>
            <a:endParaRPr lang="en-GB"/>
          </a:p>
        </p:txBody>
      </p:sp>
      <p:sp>
        <p:nvSpPr>
          <p:cNvPr id="3" name="Text Placeholder 2">
            <a:extLst>
              <a:ext uri="{FF2B5EF4-FFF2-40B4-BE49-F238E27FC236}">
                <a16:creationId xmlns:a16="http://schemas.microsoft.com/office/drawing/2014/main" id="{59204C3C-38E1-4A83-97CC-AE5C0DE4CC4E}"/>
              </a:ext>
            </a:extLst>
          </p:cNvPr>
          <p:cNvSpPr>
            <a:spLocks noGrp="1"/>
          </p:cNvSpPr>
          <p:nvPr>
            <p:ph type="body" sz="quarter" idx="13"/>
          </p:nvPr>
        </p:nvSpPr>
        <p:spPr>
          <a:xfrm>
            <a:off x="609600" y="1568669"/>
            <a:ext cx="7383694" cy="3720662"/>
          </a:xfrm>
        </p:spPr>
        <p:txBody>
          <a:bodyPr/>
          <a:lstStyle/>
          <a:p>
            <a:r>
              <a:rPr lang="en-US" sz="2600"/>
              <a:t>CPD: </a:t>
            </a:r>
          </a:p>
          <a:p>
            <a:pPr lvl="1"/>
            <a:r>
              <a:rPr lang="en-US" sz="2600"/>
              <a:t>Virtual offer - currently offering courses on critical appraisal, facilitating meetings and training, and resilience</a:t>
            </a:r>
          </a:p>
          <a:p>
            <a:pPr lvl="1"/>
            <a:r>
              <a:rPr lang="en-US" sz="2600"/>
              <a:t>Library Carpentry proposal</a:t>
            </a:r>
          </a:p>
          <a:p>
            <a:pPr lvl="1"/>
            <a:r>
              <a:rPr lang="en-US" sz="2600"/>
              <a:t>CPD group planning future events</a:t>
            </a:r>
          </a:p>
          <a:p>
            <a:r>
              <a:rPr lang="en-US" sz="2600"/>
              <a:t>Costing Training</a:t>
            </a:r>
          </a:p>
          <a:p>
            <a:pPr marL="0" indent="0">
              <a:buNone/>
            </a:pPr>
            <a:r>
              <a:rPr lang="en-US" sz="2600"/>
              <a:t>	- Introduction to Costing &amp; Hourly Rate 			  Calculator Sessions available now</a:t>
            </a:r>
          </a:p>
          <a:p>
            <a:pPr marL="0" indent="0">
              <a:buNone/>
            </a:pPr>
            <a:r>
              <a:rPr lang="en-US" sz="2600"/>
              <a:t>     - Process Costing Session available soon</a:t>
            </a:r>
            <a:endParaRPr lang="en-US"/>
          </a:p>
          <a:p>
            <a:endParaRPr lang="en-GB"/>
          </a:p>
        </p:txBody>
      </p:sp>
      <p:pic>
        <p:nvPicPr>
          <p:cNvPr id="5" name="Picture 4" descr="A black cat sitting on a desk&#10;&#10;Description automatically generated">
            <a:extLst>
              <a:ext uri="{FF2B5EF4-FFF2-40B4-BE49-F238E27FC236}">
                <a16:creationId xmlns:a16="http://schemas.microsoft.com/office/drawing/2014/main" id="{B0CE26AC-2582-4A0E-886C-B3CB491D46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74091" y="2209783"/>
            <a:ext cx="4038454" cy="3028840"/>
          </a:xfrm>
          <a:prstGeom prst="rect">
            <a:avLst/>
          </a:prstGeom>
        </p:spPr>
      </p:pic>
    </p:spTree>
    <p:extLst>
      <p:ext uri="{BB962C8B-B14F-4D97-AF65-F5344CB8AC3E}">
        <p14:creationId xmlns:p14="http://schemas.microsoft.com/office/powerpoint/2010/main" val="139707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647ED-7C02-4679-8BB2-FFB9C6DE8875}"/>
              </a:ext>
            </a:extLst>
          </p:cNvPr>
          <p:cNvSpPr>
            <a:spLocks noGrp="1"/>
          </p:cNvSpPr>
          <p:nvPr>
            <p:ph type="ctrTitle"/>
          </p:nvPr>
        </p:nvSpPr>
        <p:spPr/>
        <p:txBody>
          <a:bodyPr/>
          <a:lstStyle/>
          <a:p>
            <a:r>
              <a:rPr lang="en-US"/>
              <a:t>Workforce Planning and Development - 3</a:t>
            </a:r>
            <a:endParaRPr lang="en-GB"/>
          </a:p>
        </p:txBody>
      </p:sp>
      <p:sp>
        <p:nvSpPr>
          <p:cNvPr id="3" name="Text Placeholder 2">
            <a:extLst>
              <a:ext uri="{FF2B5EF4-FFF2-40B4-BE49-F238E27FC236}">
                <a16:creationId xmlns:a16="http://schemas.microsoft.com/office/drawing/2014/main" id="{EF87929A-0DE7-4C05-9480-A9FF819AAE7E}"/>
              </a:ext>
            </a:extLst>
          </p:cNvPr>
          <p:cNvSpPr>
            <a:spLocks noGrp="1"/>
          </p:cNvSpPr>
          <p:nvPr>
            <p:ph type="body" sz="quarter" idx="13"/>
          </p:nvPr>
        </p:nvSpPr>
        <p:spPr/>
        <p:txBody>
          <a:bodyPr/>
          <a:lstStyle/>
          <a:p>
            <a:r>
              <a:rPr lang="en-US"/>
              <a:t>Early days:</a:t>
            </a:r>
          </a:p>
          <a:p>
            <a:pPr lvl="1"/>
            <a:r>
              <a:rPr lang="en-US"/>
              <a:t>Working with the HEE Health Science School and Manchester University on digital skills modules and possibly certificate</a:t>
            </a:r>
          </a:p>
          <a:p>
            <a:pPr lvl="1"/>
            <a:r>
              <a:rPr lang="en-US"/>
              <a:t>New careers pages on NHS careers that help young people understand opportunities in our profession</a:t>
            </a:r>
          </a:p>
          <a:p>
            <a:pPr lvl="1"/>
            <a:endParaRPr lang="en-GB"/>
          </a:p>
        </p:txBody>
      </p:sp>
      <p:pic>
        <p:nvPicPr>
          <p:cNvPr id="6" name="Picture Placeholder 5">
            <a:extLst>
              <a:ext uri="{FF2B5EF4-FFF2-40B4-BE49-F238E27FC236}">
                <a16:creationId xmlns:a16="http://schemas.microsoft.com/office/drawing/2014/main" id="{A6DEB586-3EA0-491B-BEAF-5B747B7F3CB9}"/>
              </a:ext>
            </a:extLst>
          </p:cNvPr>
          <p:cNvPicPr>
            <a:picLocks noGrp="1" noChangeAspect="1"/>
          </p:cNvPicPr>
          <p:nvPr>
            <p:ph type="pic" sz="quarter" idx="14"/>
          </p:nvPr>
        </p:nvPicPr>
        <p:blipFill>
          <a:blip r:embed="rId2"/>
          <a:srcRect t="12010" b="12010"/>
          <a:stretch>
            <a:fillRect/>
          </a:stretch>
        </p:blipFill>
        <p:spPr>
          <a:prstGeom prst="rect">
            <a:avLst/>
          </a:prstGeom>
        </p:spPr>
      </p:pic>
    </p:spTree>
    <p:extLst>
      <p:ext uri="{BB962C8B-B14F-4D97-AF65-F5344CB8AC3E}">
        <p14:creationId xmlns:p14="http://schemas.microsoft.com/office/powerpoint/2010/main" val="1873172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AAE1-F3CD-429A-8C21-0E6D1E49CF38}"/>
              </a:ext>
            </a:extLst>
          </p:cNvPr>
          <p:cNvSpPr>
            <a:spLocks noGrp="1"/>
          </p:cNvSpPr>
          <p:nvPr>
            <p:ph type="ctrTitle"/>
          </p:nvPr>
        </p:nvSpPr>
        <p:spPr/>
        <p:txBody>
          <a:bodyPr/>
          <a:lstStyle/>
          <a:p>
            <a:r>
              <a:rPr lang="en-US" dirty="0"/>
              <a:t>Will a robot take our jobs?</a:t>
            </a:r>
            <a:endParaRPr lang="en-GB" dirty="0"/>
          </a:p>
        </p:txBody>
      </p:sp>
      <p:sp>
        <p:nvSpPr>
          <p:cNvPr id="3" name="Text Placeholder 2">
            <a:extLst>
              <a:ext uri="{FF2B5EF4-FFF2-40B4-BE49-F238E27FC236}">
                <a16:creationId xmlns:a16="http://schemas.microsoft.com/office/drawing/2014/main" id="{C805EFC3-CF79-4E13-88AD-E5BB8B3CF305}"/>
              </a:ext>
            </a:extLst>
          </p:cNvPr>
          <p:cNvSpPr>
            <a:spLocks noGrp="1"/>
          </p:cNvSpPr>
          <p:nvPr>
            <p:ph type="body" sz="quarter" idx="13"/>
          </p:nvPr>
        </p:nvSpPr>
        <p:spPr>
          <a:xfrm>
            <a:off x="609601" y="1954924"/>
            <a:ext cx="5486400" cy="3720662"/>
          </a:xfrm>
        </p:spPr>
        <p:txBody>
          <a:bodyPr/>
          <a:lstStyle/>
          <a:p>
            <a:pPr marL="0" indent="0">
              <a:buNone/>
            </a:pPr>
            <a:endParaRPr lang="en-GB" dirty="0"/>
          </a:p>
          <a:p>
            <a:pPr marL="0" indent="0">
              <a:buNone/>
            </a:pPr>
            <a:endParaRPr lang="en-GB" dirty="0"/>
          </a:p>
        </p:txBody>
      </p:sp>
      <p:pic>
        <p:nvPicPr>
          <p:cNvPr id="4" name="Picture 16" descr="C:\Users\kim.wilshaw\AppData\Local\Microsoft\Windows\Temporary Internet Files\Content.Word\Colour_LKS.JPG">
            <a:extLst>
              <a:ext uri="{FF2B5EF4-FFF2-40B4-BE49-F238E27FC236}">
                <a16:creationId xmlns:a16="http://schemas.microsoft.com/office/drawing/2014/main" id="{062A25D7-2F04-457C-9406-2CCDA5A4D006}"/>
              </a:ext>
            </a:extLst>
          </p:cNvPr>
          <p:cNvPicPr>
            <a:picLocks noChangeAspect="1" noChangeArrowheads="1"/>
          </p:cNvPicPr>
          <p:nvPr/>
        </p:nvPicPr>
        <p:blipFill>
          <a:blip r:embed="rId3"/>
          <a:srcRect/>
          <a:stretch>
            <a:fillRect/>
          </a:stretch>
        </p:blipFill>
        <p:spPr bwMode="auto">
          <a:xfrm>
            <a:off x="743845" y="336111"/>
            <a:ext cx="2087563" cy="533400"/>
          </a:xfrm>
          <a:prstGeom prst="rect">
            <a:avLst/>
          </a:prstGeom>
          <a:noFill/>
          <a:ln w="9525">
            <a:noFill/>
            <a:miter lim="800000"/>
            <a:headEnd/>
            <a:tailEnd/>
          </a:ln>
        </p:spPr>
      </p:pic>
      <p:pic>
        <p:nvPicPr>
          <p:cNvPr id="9" name="Picture 2">
            <a:extLst>
              <a:ext uri="{FF2B5EF4-FFF2-40B4-BE49-F238E27FC236}">
                <a16:creationId xmlns:a16="http://schemas.microsoft.com/office/drawing/2014/main" id="{3AB7ABB1-F904-45E3-9132-5C58890D7A53}"/>
              </a:ext>
            </a:extLst>
          </p:cNvPr>
          <p:cNvPicPr>
            <a:picLocks noChangeAspect="1" noChangeArrowheads="1"/>
          </p:cNvPicPr>
          <p:nvPr/>
        </p:nvPicPr>
        <p:blipFill>
          <a:blip r:embed="rId4"/>
          <a:srcRect b="17294"/>
          <a:stretch>
            <a:fillRect/>
          </a:stretch>
        </p:blipFill>
        <p:spPr bwMode="auto">
          <a:xfrm>
            <a:off x="609600" y="1860991"/>
            <a:ext cx="4211782" cy="3858927"/>
          </a:xfrm>
          <a:prstGeom prst="rect">
            <a:avLst/>
          </a:prstGeom>
          <a:noFill/>
          <a:ln w="9525">
            <a:noFill/>
            <a:miter lim="800000"/>
            <a:headEnd/>
            <a:tailEnd/>
          </a:ln>
        </p:spPr>
      </p:pic>
      <p:pic>
        <p:nvPicPr>
          <p:cNvPr id="10" name="Picture 4">
            <a:extLst>
              <a:ext uri="{FF2B5EF4-FFF2-40B4-BE49-F238E27FC236}">
                <a16:creationId xmlns:a16="http://schemas.microsoft.com/office/drawing/2014/main" id="{3E4FCCE4-E5CF-4E4A-A3D6-66B2CF329EFA}"/>
              </a:ext>
            </a:extLst>
          </p:cNvPr>
          <p:cNvPicPr>
            <a:picLocks noChangeAspect="1" noChangeArrowheads="1"/>
          </p:cNvPicPr>
          <p:nvPr/>
        </p:nvPicPr>
        <p:blipFill>
          <a:blip r:embed="rId5"/>
          <a:srcRect/>
          <a:stretch>
            <a:fillRect/>
          </a:stretch>
        </p:blipFill>
        <p:spPr bwMode="auto">
          <a:xfrm>
            <a:off x="7668677" y="1365251"/>
            <a:ext cx="4211782" cy="4189138"/>
          </a:xfrm>
          <a:prstGeom prst="rect">
            <a:avLst/>
          </a:prstGeom>
          <a:noFill/>
          <a:ln w="9525">
            <a:noFill/>
            <a:miter lim="800000"/>
            <a:headEnd/>
            <a:tailEnd/>
          </a:ln>
        </p:spPr>
      </p:pic>
    </p:spTree>
    <p:extLst>
      <p:ext uri="{BB962C8B-B14F-4D97-AF65-F5344CB8AC3E}">
        <p14:creationId xmlns:p14="http://schemas.microsoft.com/office/powerpoint/2010/main" val="1299622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AAE1-F3CD-429A-8C21-0E6D1E49CF38}"/>
              </a:ext>
            </a:extLst>
          </p:cNvPr>
          <p:cNvSpPr>
            <a:spLocks noGrp="1"/>
          </p:cNvSpPr>
          <p:nvPr>
            <p:ph type="ctrTitle"/>
          </p:nvPr>
        </p:nvSpPr>
        <p:spPr>
          <a:xfrm>
            <a:off x="609600" y="1025527"/>
            <a:ext cx="11150930" cy="679449"/>
          </a:xfrm>
        </p:spPr>
        <p:txBody>
          <a:bodyPr/>
          <a:lstStyle/>
          <a:p>
            <a:r>
              <a:rPr lang="en-GB" altLang="en-US" dirty="0">
                <a:ea typeface="Frutiga"/>
              </a:rPr>
              <a:t>Paraprofessional Role Development </a:t>
            </a:r>
            <a:endParaRPr lang="en-GB" dirty="0"/>
          </a:p>
        </p:txBody>
      </p:sp>
      <p:pic>
        <p:nvPicPr>
          <p:cNvPr id="4" name="Picture 16" descr="C:\Users\kim.wilshaw\AppData\Local\Microsoft\Windows\Temporary Internet Files\Content.Word\Colour_LKS.JPG">
            <a:extLst>
              <a:ext uri="{FF2B5EF4-FFF2-40B4-BE49-F238E27FC236}">
                <a16:creationId xmlns:a16="http://schemas.microsoft.com/office/drawing/2014/main" id="{062A25D7-2F04-457C-9406-2CCDA5A4D006}"/>
              </a:ext>
            </a:extLst>
          </p:cNvPr>
          <p:cNvPicPr>
            <a:picLocks noChangeAspect="1" noChangeArrowheads="1"/>
          </p:cNvPicPr>
          <p:nvPr/>
        </p:nvPicPr>
        <p:blipFill>
          <a:blip r:embed="rId3"/>
          <a:srcRect/>
          <a:stretch>
            <a:fillRect/>
          </a:stretch>
        </p:blipFill>
        <p:spPr bwMode="auto">
          <a:xfrm>
            <a:off x="743845" y="336111"/>
            <a:ext cx="2087563" cy="533400"/>
          </a:xfrm>
          <a:prstGeom prst="rect">
            <a:avLst/>
          </a:prstGeom>
          <a:noFill/>
          <a:ln w="9525">
            <a:noFill/>
            <a:miter lim="800000"/>
            <a:headEnd/>
            <a:tailEnd/>
          </a:ln>
        </p:spPr>
      </p:pic>
      <p:sp>
        <p:nvSpPr>
          <p:cNvPr id="8" name="Footer Placeholder 16">
            <a:extLst>
              <a:ext uri="{FF2B5EF4-FFF2-40B4-BE49-F238E27FC236}">
                <a16:creationId xmlns:a16="http://schemas.microsoft.com/office/drawing/2014/main" id="{B7A7A89A-687E-4B93-A2A5-6A3E45D580AC}"/>
              </a:ext>
            </a:extLst>
          </p:cNvPr>
          <p:cNvSpPr txBox="1">
            <a:spLocks/>
          </p:cNvSpPr>
          <p:nvPr/>
        </p:nvSpPr>
        <p:spPr bwMode="auto">
          <a:xfrm>
            <a:off x="684213" y="6399963"/>
            <a:ext cx="5337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Pyramid, Egypt, Ancient, Egyptian, Architecture, Yellow">
            <a:extLst>
              <a:ext uri="{FF2B5EF4-FFF2-40B4-BE49-F238E27FC236}">
                <a16:creationId xmlns:a16="http://schemas.microsoft.com/office/drawing/2014/main" id="{E08162F2-C2FD-49FD-853D-D04EBCB42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2555875"/>
            <a:ext cx="5475111" cy="3079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mond, Jewel, Gem, Stone, Luxury, Jewelry, Brilliant">
            <a:extLst>
              <a:ext uri="{FF2B5EF4-FFF2-40B4-BE49-F238E27FC236}">
                <a16:creationId xmlns:a16="http://schemas.microsoft.com/office/drawing/2014/main" id="{3EF09916-3D87-49DC-A16A-F36754B3D8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807"/>
          <a:stretch/>
        </p:blipFill>
        <p:spPr bwMode="auto">
          <a:xfrm>
            <a:off x="7273761" y="3717483"/>
            <a:ext cx="4095294" cy="2114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iamond, Jewel, Gem, Stone, Luxury, Jewelry, Brilliant">
            <a:extLst>
              <a:ext uri="{FF2B5EF4-FFF2-40B4-BE49-F238E27FC236}">
                <a16:creationId xmlns:a16="http://schemas.microsoft.com/office/drawing/2014/main" id="{CA6E0AEB-0ADD-4057-A794-425B69805C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807"/>
          <a:stretch/>
        </p:blipFill>
        <p:spPr bwMode="auto">
          <a:xfrm rot="10800000">
            <a:off x="7273761" y="1602494"/>
            <a:ext cx="4095294" cy="211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71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B9A25-3A6C-4E92-9D29-6DB588695730}"/>
              </a:ext>
            </a:extLst>
          </p:cNvPr>
          <p:cNvSpPr>
            <a:spLocks noGrp="1"/>
          </p:cNvSpPr>
          <p:nvPr>
            <p:ph type="ctrTitle"/>
          </p:nvPr>
        </p:nvSpPr>
        <p:spPr/>
        <p:txBody>
          <a:bodyPr/>
          <a:lstStyle/>
          <a:p>
            <a:r>
              <a:rPr lang="en-US"/>
              <a:t>LKS Tariff</a:t>
            </a:r>
            <a:endParaRPr lang="en-GB"/>
          </a:p>
        </p:txBody>
      </p:sp>
      <p:sp>
        <p:nvSpPr>
          <p:cNvPr id="3" name="Text Placeholder 2">
            <a:extLst>
              <a:ext uri="{FF2B5EF4-FFF2-40B4-BE49-F238E27FC236}">
                <a16:creationId xmlns:a16="http://schemas.microsoft.com/office/drawing/2014/main" id="{3CFF6798-27C3-4E7F-926B-CA8933341472}"/>
              </a:ext>
            </a:extLst>
          </p:cNvPr>
          <p:cNvSpPr>
            <a:spLocks noGrp="1"/>
          </p:cNvSpPr>
          <p:nvPr>
            <p:ph type="body" sz="quarter" idx="13"/>
          </p:nvPr>
        </p:nvSpPr>
        <p:spPr/>
        <p:txBody>
          <a:bodyPr/>
          <a:lstStyle/>
          <a:p>
            <a:r>
              <a:rPr lang="en-US"/>
              <a:t>We are still working on this!</a:t>
            </a:r>
          </a:p>
          <a:p>
            <a:endParaRPr lang="en-US"/>
          </a:p>
          <a:p>
            <a:r>
              <a:rPr lang="en-US"/>
              <a:t>Revised paper to be considered later this year</a:t>
            </a:r>
          </a:p>
          <a:p>
            <a:endParaRPr lang="en-US"/>
          </a:p>
          <a:p>
            <a:r>
              <a:rPr lang="en-US"/>
              <a:t>New Primary Care Tariff: an opportunity to  see if we can get a percentage of this to support LKS</a:t>
            </a:r>
          </a:p>
          <a:p>
            <a:pPr marL="0" indent="0">
              <a:buNone/>
            </a:pPr>
            <a:endParaRPr lang="en-GB"/>
          </a:p>
        </p:txBody>
      </p:sp>
      <p:sp>
        <p:nvSpPr>
          <p:cNvPr id="4" name="Picture Placeholder 3">
            <a:extLst>
              <a:ext uri="{FF2B5EF4-FFF2-40B4-BE49-F238E27FC236}">
                <a16:creationId xmlns:a16="http://schemas.microsoft.com/office/drawing/2014/main" id="{4EBBD053-8C8C-46FE-929F-B0557A40398C}"/>
              </a:ext>
            </a:extLst>
          </p:cNvPr>
          <p:cNvSpPr>
            <a:spLocks noGrp="1"/>
          </p:cNvSpPr>
          <p:nvPr>
            <p:ph type="pic" sz="quarter" idx="14"/>
          </p:nvPr>
        </p:nvSpPr>
        <p:spPr/>
      </p:sp>
      <p:pic>
        <p:nvPicPr>
          <p:cNvPr id="5" name="Picture 4">
            <a:extLst>
              <a:ext uri="{FF2B5EF4-FFF2-40B4-BE49-F238E27FC236}">
                <a16:creationId xmlns:a16="http://schemas.microsoft.com/office/drawing/2014/main" id="{74CC8F3D-2802-43F9-BB9E-BE5A6F8BBD1C}"/>
              </a:ext>
            </a:extLst>
          </p:cNvPr>
          <p:cNvPicPr>
            <a:picLocks noChangeAspect="1"/>
          </p:cNvPicPr>
          <p:nvPr/>
        </p:nvPicPr>
        <p:blipFill>
          <a:blip r:embed="rId2"/>
          <a:stretch>
            <a:fillRect/>
          </a:stretch>
        </p:blipFill>
        <p:spPr>
          <a:xfrm>
            <a:off x="6913032" y="1954213"/>
            <a:ext cx="5076910" cy="3720662"/>
          </a:xfrm>
          <a:prstGeom prst="rect">
            <a:avLst/>
          </a:prstGeom>
        </p:spPr>
      </p:pic>
    </p:spTree>
    <p:extLst>
      <p:ext uri="{BB962C8B-B14F-4D97-AF65-F5344CB8AC3E}">
        <p14:creationId xmlns:p14="http://schemas.microsoft.com/office/powerpoint/2010/main" val="1427943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2879-9878-48F0-9E5B-AB0837AD4F1E}"/>
              </a:ext>
            </a:extLst>
          </p:cNvPr>
          <p:cNvSpPr>
            <a:spLocks noGrp="1"/>
          </p:cNvSpPr>
          <p:nvPr>
            <p:ph type="ctrTitle"/>
          </p:nvPr>
        </p:nvSpPr>
        <p:spPr/>
        <p:txBody>
          <a:bodyPr/>
          <a:lstStyle/>
          <a:p>
            <a:r>
              <a:rPr lang="en-US"/>
              <a:t>Quality and impact</a:t>
            </a:r>
            <a:endParaRPr lang="en-GB"/>
          </a:p>
        </p:txBody>
      </p:sp>
      <p:sp>
        <p:nvSpPr>
          <p:cNvPr id="3" name="Text Placeholder 2">
            <a:extLst>
              <a:ext uri="{FF2B5EF4-FFF2-40B4-BE49-F238E27FC236}">
                <a16:creationId xmlns:a16="http://schemas.microsoft.com/office/drawing/2014/main" id="{B9307AAB-5AA8-474A-9DA9-74499E4FF492}"/>
              </a:ext>
            </a:extLst>
          </p:cNvPr>
          <p:cNvSpPr>
            <a:spLocks noGrp="1"/>
          </p:cNvSpPr>
          <p:nvPr>
            <p:ph type="body" sz="quarter" idx="13"/>
          </p:nvPr>
        </p:nvSpPr>
        <p:spPr/>
        <p:txBody>
          <a:bodyPr/>
          <a:lstStyle/>
          <a:p>
            <a:r>
              <a:rPr lang="en-US"/>
              <a:t>Part one statistics – 100% return for the North – thankyou</a:t>
            </a:r>
          </a:p>
          <a:p>
            <a:endParaRPr lang="en-US"/>
          </a:p>
          <a:p>
            <a:r>
              <a:rPr lang="en-US"/>
              <a:t>Part two statistics  – Due for collection with deadline of October 30</a:t>
            </a:r>
            <a:r>
              <a:rPr lang="en-US" baseline="30000"/>
              <a:t>th</a:t>
            </a:r>
            <a:r>
              <a:rPr lang="en-US"/>
              <a:t> 2020</a:t>
            </a:r>
          </a:p>
          <a:p>
            <a:endParaRPr lang="en-US"/>
          </a:p>
          <a:p>
            <a:r>
              <a:rPr lang="en-US"/>
              <a:t>Library Quality and Improvement Outcomes Framework – new date for the baseline assessment return is 30 June 2021</a:t>
            </a:r>
            <a:endParaRPr lang="en-GB"/>
          </a:p>
        </p:txBody>
      </p:sp>
    </p:spTree>
    <p:extLst>
      <p:ext uri="{BB962C8B-B14F-4D97-AF65-F5344CB8AC3E}">
        <p14:creationId xmlns:p14="http://schemas.microsoft.com/office/powerpoint/2010/main" val="441999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4FB9A-3D87-4017-969E-2036BB17F63F}"/>
              </a:ext>
            </a:extLst>
          </p:cNvPr>
          <p:cNvPicPr>
            <a:picLocks noChangeAspect="1"/>
          </p:cNvPicPr>
          <p:nvPr/>
        </p:nvPicPr>
        <p:blipFill>
          <a:blip r:embed="rId3"/>
          <a:stretch>
            <a:fillRect/>
          </a:stretch>
        </p:blipFill>
        <p:spPr>
          <a:xfrm>
            <a:off x="6227645" y="2434974"/>
            <a:ext cx="5532699" cy="3609411"/>
          </a:xfrm>
          <a:prstGeom prst="rect">
            <a:avLst/>
          </a:prstGeom>
        </p:spPr>
      </p:pic>
      <p:sp>
        <p:nvSpPr>
          <p:cNvPr id="2" name="Title 1">
            <a:extLst>
              <a:ext uri="{FF2B5EF4-FFF2-40B4-BE49-F238E27FC236}">
                <a16:creationId xmlns:a16="http://schemas.microsoft.com/office/drawing/2014/main" id="{E8335A19-5220-458E-822F-B0EAE1A62466}"/>
              </a:ext>
            </a:extLst>
          </p:cNvPr>
          <p:cNvSpPr>
            <a:spLocks noGrp="1"/>
          </p:cNvSpPr>
          <p:nvPr>
            <p:ph type="ctrTitle"/>
          </p:nvPr>
        </p:nvSpPr>
        <p:spPr/>
        <p:txBody>
          <a:bodyPr/>
          <a:lstStyle/>
          <a:p>
            <a:r>
              <a:rPr lang="en-US"/>
              <a:t>Impact of embedded librarians</a:t>
            </a:r>
            <a:endParaRPr lang="en-GB"/>
          </a:p>
        </p:txBody>
      </p:sp>
      <p:sp>
        <p:nvSpPr>
          <p:cNvPr id="3" name="Text Placeholder 2">
            <a:extLst>
              <a:ext uri="{FF2B5EF4-FFF2-40B4-BE49-F238E27FC236}">
                <a16:creationId xmlns:a16="http://schemas.microsoft.com/office/drawing/2014/main" id="{35A39334-403D-4E0C-8E6F-47355FEDDBD6}"/>
              </a:ext>
            </a:extLst>
          </p:cNvPr>
          <p:cNvSpPr>
            <a:spLocks noGrp="1"/>
          </p:cNvSpPr>
          <p:nvPr>
            <p:ph type="body" sz="quarter" idx="13"/>
          </p:nvPr>
        </p:nvSpPr>
        <p:spPr>
          <a:xfrm>
            <a:off x="321925" y="1568669"/>
            <a:ext cx="10452100" cy="3720662"/>
          </a:xfrm>
        </p:spPr>
        <p:txBody>
          <a:bodyPr/>
          <a:lstStyle/>
          <a:p>
            <a:endParaRPr lang="en-US">
              <a:solidFill>
                <a:srgbClr val="C00000"/>
              </a:solidFill>
            </a:endParaRPr>
          </a:p>
          <a:p>
            <a:r>
              <a:rPr lang="en-US"/>
              <a:t>Research from the Wirral published</a:t>
            </a:r>
          </a:p>
          <a:p>
            <a:endParaRPr lang="en-US"/>
          </a:p>
          <a:p>
            <a:r>
              <a:rPr lang="en-US"/>
              <a:t>Impact of an embedded librarian in </a:t>
            </a:r>
          </a:p>
          <a:p>
            <a:pPr marL="0" indent="0">
              <a:buNone/>
            </a:pPr>
            <a:r>
              <a:rPr lang="en-US"/>
              <a:t>    critical care</a:t>
            </a:r>
          </a:p>
          <a:p>
            <a:endParaRPr lang="en-US"/>
          </a:p>
          <a:p>
            <a:r>
              <a:rPr lang="en-US"/>
              <a:t>Return on investment</a:t>
            </a:r>
          </a:p>
          <a:p>
            <a:endParaRPr lang="en-US"/>
          </a:p>
          <a:p>
            <a:pPr marL="0" indent="0">
              <a:buNone/>
            </a:pPr>
            <a:endParaRPr lang="en-US"/>
          </a:p>
          <a:p>
            <a:endParaRPr lang="en-US"/>
          </a:p>
          <a:p>
            <a:endParaRPr lang="en-GB"/>
          </a:p>
        </p:txBody>
      </p:sp>
      <p:sp>
        <p:nvSpPr>
          <p:cNvPr id="6" name="TextBox 5">
            <a:extLst>
              <a:ext uri="{FF2B5EF4-FFF2-40B4-BE49-F238E27FC236}">
                <a16:creationId xmlns:a16="http://schemas.microsoft.com/office/drawing/2014/main" id="{54CC32F2-9B17-459B-BF2C-41807409C9AF}"/>
              </a:ext>
            </a:extLst>
          </p:cNvPr>
          <p:cNvSpPr txBox="1"/>
          <p:nvPr/>
        </p:nvSpPr>
        <p:spPr>
          <a:xfrm>
            <a:off x="462337" y="6211669"/>
            <a:ext cx="11537879" cy="369332"/>
          </a:xfrm>
          <a:prstGeom prst="rect">
            <a:avLst/>
          </a:prstGeom>
          <a:noFill/>
        </p:spPr>
        <p:txBody>
          <a:bodyPr wrap="square">
            <a:spAutoFit/>
          </a:bodyPr>
          <a:lstStyle/>
          <a:p>
            <a:r>
              <a:rPr lang="en-GB">
                <a:hlinkClick r:id="rId4"/>
              </a:rPr>
              <a:t>https://kfh.libraryservices.nhs.uk/wp-content/uploads/2020/06/WUTH-critical-care-research-report-Jan-2020.pdf</a:t>
            </a:r>
            <a:endParaRPr lang="en-GB"/>
          </a:p>
        </p:txBody>
      </p:sp>
    </p:spTree>
    <p:extLst>
      <p:ext uri="{BB962C8B-B14F-4D97-AF65-F5344CB8AC3E}">
        <p14:creationId xmlns:p14="http://schemas.microsoft.com/office/powerpoint/2010/main" val="576558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AEC9-4910-4D4D-9DDE-173226D89C0F}"/>
              </a:ext>
            </a:extLst>
          </p:cNvPr>
          <p:cNvSpPr>
            <a:spLocks noGrp="1"/>
          </p:cNvSpPr>
          <p:nvPr>
            <p:ph type="ctrTitle"/>
          </p:nvPr>
        </p:nvSpPr>
        <p:spPr/>
        <p:txBody>
          <a:bodyPr anchor="t"/>
          <a:lstStyle/>
          <a:p>
            <a:r>
              <a:rPr lang="en-GB" err="1"/>
              <a:t>Covid</a:t>
            </a:r>
            <a:r>
              <a:rPr lang="en-GB"/>
              <a:t>: supporting LKS teams </a:t>
            </a:r>
          </a:p>
        </p:txBody>
      </p:sp>
      <p:sp>
        <p:nvSpPr>
          <p:cNvPr id="8" name="Text Placeholder 7">
            <a:extLst>
              <a:ext uri="{FF2B5EF4-FFF2-40B4-BE49-F238E27FC236}">
                <a16:creationId xmlns:a16="http://schemas.microsoft.com/office/drawing/2014/main" id="{EA60F3DF-D4FD-4FA1-8F46-4AC55AFE906C}"/>
              </a:ext>
            </a:extLst>
          </p:cNvPr>
          <p:cNvSpPr>
            <a:spLocks noGrp="1"/>
          </p:cNvSpPr>
          <p:nvPr>
            <p:ph type="body" sz="quarter" idx="13"/>
          </p:nvPr>
        </p:nvSpPr>
        <p:spPr>
          <a:xfrm>
            <a:off x="701749" y="1954924"/>
            <a:ext cx="5394252" cy="3669699"/>
          </a:xfrm>
        </p:spPr>
        <p:txBody>
          <a:bodyPr anchor="t"/>
          <a:lstStyle/>
          <a:p>
            <a:pPr marL="0" indent="0">
              <a:buNone/>
            </a:pPr>
            <a:r>
              <a:rPr lang="en-GB" err="1"/>
              <a:t>KfH</a:t>
            </a:r>
            <a:r>
              <a:rPr lang="en-GB"/>
              <a:t> blog</a:t>
            </a:r>
          </a:p>
          <a:p>
            <a:r>
              <a:rPr lang="en-GB"/>
              <a:t>Covid-19 search bank</a:t>
            </a:r>
            <a:endParaRPr lang="en-GB">
              <a:cs typeface="Arial"/>
            </a:endParaRPr>
          </a:p>
          <a:p>
            <a:pPr marL="400050" lvl="1" indent="0">
              <a:buNone/>
            </a:pPr>
            <a:r>
              <a:rPr lang="en-GB" sz="1800">
                <a:ea typeface="+mn-lt"/>
                <a:cs typeface="+mn-lt"/>
                <a:hlinkClick r:id="rId3"/>
              </a:rPr>
              <a:t>https://kfh.libraryservices.nhs.uk/covid-19-coronavirus/for-lks-staff/literature-searches/</a:t>
            </a:r>
            <a:endParaRPr lang="en-GB" sz="1800">
              <a:ea typeface="+mn-lt"/>
              <a:cs typeface="+mn-lt"/>
            </a:endParaRPr>
          </a:p>
          <a:p>
            <a:r>
              <a:rPr lang="en-GB"/>
              <a:t>Covid-19 bulletins collaboration</a:t>
            </a:r>
            <a:endParaRPr lang="en-GB">
              <a:cs typeface="Arial"/>
            </a:endParaRPr>
          </a:p>
          <a:p>
            <a:pPr marL="400050" lvl="1" indent="0">
              <a:buNone/>
            </a:pPr>
            <a:r>
              <a:rPr lang="en-GB" sz="1800">
                <a:ea typeface="+mn-lt"/>
                <a:cs typeface="+mn-lt"/>
                <a:hlinkClick r:id="rId4"/>
              </a:rPr>
              <a:t>https://kfh.libraryservices.nhs.uk/covid-19-coronavirus/for-lks-staff/covid-19-current-awareness/</a:t>
            </a:r>
            <a:endParaRPr lang="en-GB" sz="1800">
              <a:cs typeface="Arial"/>
            </a:endParaRPr>
          </a:p>
          <a:p>
            <a:r>
              <a:rPr lang="en-GB"/>
              <a:t>E-resources</a:t>
            </a:r>
            <a:endParaRPr lang="en-GB">
              <a:cs typeface="Arial"/>
            </a:endParaRPr>
          </a:p>
        </p:txBody>
      </p:sp>
      <p:sp>
        <p:nvSpPr>
          <p:cNvPr id="11" name="TextBox 10">
            <a:extLst>
              <a:ext uri="{FF2B5EF4-FFF2-40B4-BE49-F238E27FC236}">
                <a16:creationId xmlns:a16="http://schemas.microsoft.com/office/drawing/2014/main" id="{8357990F-AEC7-42D6-A6A0-2441F281516E}"/>
              </a:ext>
            </a:extLst>
          </p:cNvPr>
          <p:cNvSpPr txBox="1"/>
          <p:nvPr/>
        </p:nvSpPr>
        <p:spPr>
          <a:xfrm>
            <a:off x="6096000" y="2071882"/>
            <a:ext cx="5394252" cy="3046988"/>
          </a:xfrm>
          <a:prstGeom prst="rect">
            <a:avLst/>
          </a:prstGeom>
          <a:noFill/>
        </p:spPr>
        <p:txBody>
          <a:bodyPr wrap="square" rtlCol="0" anchor="t">
            <a:spAutoFit/>
          </a:bodyPr>
          <a:lstStyle/>
          <a:p>
            <a:r>
              <a:rPr lang="en-GB" sz="2400"/>
              <a:t>CPD</a:t>
            </a:r>
          </a:p>
          <a:p>
            <a:pPr marL="342900" indent="-342900">
              <a:buFont typeface="Arial" panose="020B0604020202020204" pitchFamily="34" charset="0"/>
              <a:buChar char="•"/>
            </a:pPr>
            <a:r>
              <a:rPr lang="en-GB" sz="2400"/>
              <a:t>Resilience training</a:t>
            </a:r>
            <a:endParaRPr lang="en-GB" sz="2400">
              <a:cs typeface="Arial"/>
            </a:endParaRPr>
          </a:p>
          <a:p>
            <a:pPr marL="342900" indent="-342900">
              <a:buFont typeface="Arial" panose="020B0604020202020204" pitchFamily="34" charset="0"/>
              <a:buChar char="•"/>
            </a:pPr>
            <a:r>
              <a:rPr lang="en-GB" sz="2400">
                <a:cs typeface="Arial"/>
              </a:rPr>
              <a:t>Facilitating virtual meetings training</a:t>
            </a:r>
          </a:p>
          <a:p>
            <a:pPr marL="342900" indent="-342900">
              <a:buFont typeface="Arial" panose="020B0604020202020204" pitchFamily="34" charset="0"/>
              <a:buChar char="•"/>
            </a:pPr>
            <a:r>
              <a:rPr lang="en-GB" sz="2400">
                <a:cs typeface="Arial"/>
              </a:rPr>
              <a:t>Action Learning Sets</a:t>
            </a:r>
          </a:p>
          <a:p>
            <a:endParaRPr lang="en-GB" sz="2400">
              <a:cs typeface="Arial"/>
            </a:endParaRPr>
          </a:p>
          <a:p>
            <a:r>
              <a:rPr lang="en-GB" sz="2400"/>
              <a:t>Planned activities</a:t>
            </a:r>
            <a:endParaRPr lang="en-GB" sz="2400">
              <a:cs typeface="Arial"/>
            </a:endParaRPr>
          </a:p>
          <a:p>
            <a:pPr marL="742950" lvl="1" indent="-285750">
              <a:buFont typeface="Arial" panose="020B0604020202020204" pitchFamily="34" charset="0"/>
              <a:buChar char="•"/>
            </a:pPr>
            <a:r>
              <a:rPr lang="en-GB" sz="2400"/>
              <a:t>Social distancing posters</a:t>
            </a:r>
            <a:endParaRPr lang="en-GB" sz="2400">
              <a:cs typeface="Arial"/>
            </a:endParaRPr>
          </a:p>
          <a:p>
            <a:pPr marL="742950" lvl="1" indent="-285750">
              <a:buFont typeface="Arial" panose="020B0604020202020204" pitchFamily="34" charset="0"/>
              <a:buChar char="•"/>
            </a:pPr>
            <a:r>
              <a:rPr lang="en-GB" sz="2400">
                <a:cs typeface="Arial"/>
              </a:rPr>
              <a:t>Space policy</a:t>
            </a:r>
          </a:p>
        </p:txBody>
      </p:sp>
    </p:spTree>
    <p:extLst>
      <p:ext uri="{BB962C8B-B14F-4D97-AF65-F5344CB8AC3E}">
        <p14:creationId xmlns:p14="http://schemas.microsoft.com/office/powerpoint/2010/main" val="112316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A856-E6A9-4A1A-B4FC-6E1A584C1B56}"/>
              </a:ext>
            </a:extLst>
          </p:cNvPr>
          <p:cNvSpPr>
            <a:spLocks noGrp="1"/>
          </p:cNvSpPr>
          <p:nvPr>
            <p:ph type="ctrTitle"/>
          </p:nvPr>
        </p:nvSpPr>
        <p:spPr/>
        <p:txBody>
          <a:bodyPr/>
          <a:lstStyle/>
          <a:p>
            <a:r>
              <a:rPr lang="en-US" dirty="0"/>
              <a:t>Stay in touch</a:t>
            </a:r>
            <a:endParaRPr lang="en-GB" dirty="0"/>
          </a:p>
        </p:txBody>
      </p:sp>
      <p:pic>
        <p:nvPicPr>
          <p:cNvPr id="5" name="Picture 4">
            <a:extLst>
              <a:ext uri="{FF2B5EF4-FFF2-40B4-BE49-F238E27FC236}">
                <a16:creationId xmlns:a16="http://schemas.microsoft.com/office/drawing/2014/main" id="{85E94075-D39D-4BBC-9691-1E033548A120}"/>
              </a:ext>
            </a:extLst>
          </p:cNvPr>
          <p:cNvPicPr>
            <a:picLocks noChangeAspect="1"/>
          </p:cNvPicPr>
          <p:nvPr/>
        </p:nvPicPr>
        <p:blipFill>
          <a:blip r:embed="rId2"/>
          <a:stretch>
            <a:fillRect/>
          </a:stretch>
        </p:blipFill>
        <p:spPr>
          <a:xfrm>
            <a:off x="5659561" y="1025527"/>
            <a:ext cx="4861176" cy="4914391"/>
          </a:xfrm>
          <a:prstGeom prst="rect">
            <a:avLst/>
          </a:prstGeom>
        </p:spPr>
      </p:pic>
      <p:sp>
        <p:nvSpPr>
          <p:cNvPr id="3" name="Text Placeholder 2">
            <a:extLst>
              <a:ext uri="{FF2B5EF4-FFF2-40B4-BE49-F238E27FC236}">
                <a16:creationId xmlns:a16="http://schemas.microsoft.com/office/drawing/2014/main" id="{48E331E5-A895-4D89-BF2F-4B721B288C3E}"/>
              </a:ext>
            </a:extLst>
          </p:cNvPr>
          <p:cNvSpPr>
            <a:spLocks noGrp="1"/>
          </p:cNvSpPr>
          <p:nvPr>
            <p:ph type="body" sz="quarter" idx="13"/>
          </p:nvPr>
        </p:nvSpPr>
        <p:spPr/>
        <p:txBody>
          <a:bodyPr/>
          <a:lstStyle/>
          <a:p>
            <a:endParaRPr lang="en-US" dirty="0"/>
          </a:p>
          <a:p>
            <a:r>
              <a:rPr lang="en-GB" dirty="0"/>
              <a:t>Let us know if you have:</a:t>
            </a:r>
          </a:p>
          <a:p>
            <a:endParaRPr lang="en-GB" dirty="0"/>
          </a:p>
          <a:p>
            <a:r>
              <a:rPr lang="en-GB" dirty="0"/>
              <a:t>New staff in post</a:t>
            </a:r>
          </a:p>
          <a:p>
            <a:endParaRPr lang="en-GB" dirty="0"/>
          </a:p>
          <a:p>
            <a:r>
              <a:rPr lang="en-GB" dirty="0"/>
              <a:t>Staff leaving</a:t>
            </a:r>
          </a:p>
        </p:txBody>
      </p:sp>
    </p:spTree>
    <p:extLst>
      <p:ext uri="{BB962C8B-B14F-4D97-AF65-F5344CB8AC3E}">
        <p14:creationId xmlns:p14="http://schemas.microsoft.com/office/powerpoint/2010/main" val="2419740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A856-E6A9-4A1A-B4FC-6E1A584C1B56}"/>
              </a:ext>
            </a:extLst>
          </p:cNvPr>
          <p:cNvSpPr>
            <a:spLocks noGrp="1"/>
          </p:cNvSpPr>
          <p:nvPr>
            <p:ph type="ctrTitle"/>
          </p:nvPr>
        </p:nvSpPr>
        <p:spPr/>
        <p:txBody>
          <a:bodyPr anchor="t"/>
          <a:lstStyle/>
          <a:p>
            <a:r>
              <a:rPr lang="en-US"/>
              <a:t>Communications</a:t>
            </a:r>
            <a:endParaRPr lang="en-GB"/>
          </a:p>
        </p:txBody>
      </p:sp>
      <p:sp>
        <p:nvSpPr>
          <p:cNvPr id="3" name="Text Placeholder 2">
            <a:extLst>
              <a:ext uri="{FF2B5EF4-FFF2-40B4-BE49-F238E27FC236}">
                <a16:creationId xmlns:a16="http://schemas.microsoft.com/office/drawing/2014/main" id="{48E331E5-A895-4D89-BF2F-4B721B288C3E}"/>
              </a:ext>
            </a:extLst>
          </p:cNvPr>
          <p:cNvSpPr>
            <a:spLocks noGrp="1"/>
          </p:cNvSpPr>
          <p:nvPr>
            <p:ph type="body" sz="quarter" idx="13"/>
          </p:nvPr>
        </p:nvSpPr>
        <p:spPr/>
        <p:txBody>
          <a:bodyPr anchor="t"/>
          <a:lstStyle/>
          <a:p>
            <a:r>
              <a:rPr lang="en-GB" err="1"/>
              <a:t>KfH</a:t>
            </a:r>
            <a:r>
              <a:rPr lang="en-GB"/>
              <a:t> Briefings</a:t>
            </a:r>
            <a:endParaRPr lang="en-GB">
              <a:cs typeface="Arial"/>
            </a:endParaRPr>
          </a:p>
          <a:p>
            <a:endParaRPr lang="en-GB"/>
          </a:p>
          <a:p>
            <a:r>
              <a:rPr lang="en-GB"/>
              <a:t>Monthly manager meeting updates</a:t>
            </a:r>
            <a:endParaRPr lang="en-GB">
              <a:cs typeface="Arial"/>
            </a:endParaRPr>
          </a:p>
          <a:p>
            <a:endParaRPr lang="en-GB"/>
          </a:p>
          <a:p>
            <a:r>
              <a:rPr lang="en-GB">
                <a:cs typeface="Arial"/>
              </a:rPr>
              <a:t>E-mail Lists</a:t>
            </a:r>
          </a:p>
          <a:p>
            <a:pPr marL="1257300" lvl="3" indent="0">
              <a:buNone/>
            </a:pPr>
            <a:r>
              <a:rPr lang="en-GB">
                <a:cs typeface="Arial"/>
              </a:rPr>
              <a:t>- </a:t>
            </a:r>
            <a:r>
              <a:rPr lang="en-GB">
                <a:cs typeface="Arial"/>
                <a:hlinkClick r:id="rId2"/>
              </a:rPr>
              <a:t>northlks@lksnorth.nhs.uk</a:t>
            </a:r>
            <a:endParaRPr lang="en-GB">
              <a:cs typeface="Arial"/>
            </a:endParaRPr>
          </a:p>
          <a:p>
            <a:pPr marL="1257300" lvl="3" indent="0">
              <a:buNone/>
            </a:pPr>
            <a:r>
              <a:rPr lang="en-GB">
                <a:cs typeface="Arial"/>
              </a:rPr>
              <a:t>- </a:t>
            </a:r>
            <a:r>
              <a:rPr lang="en-GB">
                <a:cs typeface="Arial"/>
                <a:hlinkClick r:id="rId3"/>
              </a:rPr>
              <a:t>lksmanagers-north@lksnorth.nhs.uk</a:t>
            </a:r>
            <a:endParaRPr lang="en-GB">
              <a:cs typeface="Arial"/>
            </a:endParaRPr>
          </a:p>
          <a:p>
            <a:pPr marL="1257300" lvl="3" indent="0">
              <a:buNone/>
            </a:pPr>
            <a:r>
              <a:rPr lang="en-GB">
                <a:cs typeface="Arial"/>
              </a:rPr>
              <a:t>- </a:t>
            </a:r>
            <a:r>
              <a:rPr lang="en-GB">
                <a:cs typeface="Arial"/>
                <a:hlinkClick r:id="rId4"/>
              </a:rPr>
              <a:t>lksmanagersengland@libraryservices.nhs.uk</a:t>
            </a:r>
            <a:endParaRPr lang="en-GB">
              <a:cs typeface="Arial"/>
            </a:endParaRPr>
          </a:p>
          <a:p>
            <a:pPr marL="1257300" lvl="3" indent="0">
              <a:buNone/>
            </a:pPr>
            <a:endParaRPr lang="en-GB">
              <a:cs typeface="Arial"/>
            </a:endParaRPr>
          </a:p>
        </p:txBody>
      </p:sp>
      <p:pic>
        <p:nvPicPr>
          <p:cNvPr id="4" name="Picture 5" descr="A close up of sunglasses&#10;&#10;Description automatically generated">
            <a:extLst>
              <a:ext uri="{FF2B5EF4-FFF2-40B4-BE49-F238E27FC236}">
                <a16:creationId xmlns:a16="http://schemas.microsoft.com/office/drawing/2014/main" id="{D7638E38-C3C6-435E-96BA-E2522C3E6127}"/>
              </a:ext>
            </a:extLst>
          </p:cNvPr>
          <p:cNvPicPr>
            <a:picLocks noChangeAspect="1"/>
          </p:cNvPicPr>
          <p:nvPr/>
        </p:nvPicPr>
        <p:blipFill>
          <a:blip r:embed="rId5"/>
          <a:stretch>
            <a:fillRect/>
          </a:stretch>
        </p:blipFill>
        <p:spPr>
          <a:xfrm>
            <a:off x="7226060" y="1447281"/>
            <a:ext cx="4310332" cy="4236607"/>
          </a:xfrm>
          <a:prstGeom prst="rect">
            <a:avLst/>
          </a:prstGeom>
        </p:spPr>
      </p:pic>
    </p:spTree>
    <p:extLst>
      <p:ext uri="{BB962C8B-B14F-4D97-AF65-F5344CB8AC3E}">
        <p14:creationId xmlns:p14="http://schemas.microsoft.com/office/powerpoint/2010/main" val="923002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y Questions? - Business Cat | Make a Meme">
            <a:extLst>
              <a:ext uri="{FF2B5EF4-FFF2-40B4-BE49-F238E27FC236}">
                <a16:creationId xmlns:a16="http://schemas.microsoft.com/office/drawing/2014/main" id="{41540240-F9E7-4AC7-8822-28C2BD11C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3" y="1602100"/>
            <a:ext cx="3626778" cy="36267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ny Questions? - Business Cat | Make a Meme">
            <a:extLst>
              <a:ext uri="{FF2B5EF4-FFF2-40B4-BE49-F238E27FC236}">
                <a16:creationId xmlns:a16="http://schemas.microsoft.com/office/drawing/2014/main" id="{6ED40D4F-C1FA-41FD-AEC7-AEB26A503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982" y="1615611"/>
            <a:ext cx="3626778" cy="36267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y Questions? - Business Cat | Make a Meme">
            <a:extLst>
              <a:ext uri="{FF2B5EF4-FFF2-40B4-BE49-F238E27FC236}">
                <a16:creationId xmlns:a16="http://schemas.microsoft.com/office/drawing/2014/main" id="{0DEA6D3E-C313-4FBC-B183-0FD0F734A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191" y="1602100"/>
            <a:ext cx="3626778" cy="362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7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D2E5-4F95-43D3-A024-74A93F86C21E}"/>
              </a:ext>
            </a:extLst>
          </p:cNvPr>
          <p:cNvSpPr>
            <a:spLocks noGrp="1"/>
          </p:cNvSpPr>
          <p:nvPr>
            <p:ph type="ctrTitle"/>
          </p:nvPr>
        </p:nvSpPr>
        <p:spPr/>
        <p:txBody>
          <a:bodyPr/>
          <a:lstStyle/>
          <a:p>
            <a:r>
              <a:rPr lang="en-GB" err="1"/>
              <a:t>Covid</a:t>
            </a:r>
            <a:r>
              <a:rPr lang="en-GB"/>
              <a:t>: supporting patients and the public</a:t>
            </a:r>
            <a:r>
              <a:rPr lang="en-US" b="0"/>
              <a:t>​</a:t>
            </a:r>
            <a:br>
              <a:rPr lang="en-US" b="0"/>
            </a:br>
            <a:endParaRPr lang="en-GB"/>
          </a:p>
        </p:txBody>
      </p:sp>
      <p:sp>
        <p:nvSpPr>
          <p:cNvPr id="3" name="Text Placeholder 2">
            <a:extLst>
              <a:ext uri="{FF2B5EF4-FFF2-40B4-BE49-F238E27FC236}">
                <a16:creationId xmlns:a16="http://schemas.microsoft.com/office/drawing/2014/main" id="{0E856CC1-D040-4B6D-907B-B5698C01B871}"/>
              </a:ext>
            </a:extLst>
          </p:cNvPr>
          <p:cNvSpPr>
            <a:spLocks noGrp="1"/>
          </p:cNvSpPr>
          <p:nvPr>
            <p:ph type="body" sz="quarter" idx="13"/>
          </p:nvPr>
        </p:nvSpPr>
        <p:spPr>
          <a:xfrm>
            <a:off x="609601" y="1954924"/>
            <a:ext cx="6624870" cy="3720662"/>
          </a:xfrm>
        </p:spPr>
        <p:txBody>
          <a:bodyPr anchor="t"/>
          <a:lstStyle/>
          <a:p>
            <a:pPr fontAlgn="base"/>
            <a:r>
              <a:rPr lang="en-GB" b="1">
                <a:cs typeface="Arial"/>
              </a:rPr>
              <a:t>New content added:</a:t>
            </a:r>
          </a:p>
          <a:p>
            <a:pPr lvl="1"/>
            <a:r>
              <a:rPr lang="en-GB" b="1">
                <a:cs typeface="Arial"/>
              </a:rPr>
              <a:t>Mental Wellbeing</a:t>
            </a:r>
          </a:p>
          <a:p>
            <a:pPr lvl="1"/>
            <a:r>
              <a:rPr lang="en-GB" b="1">
                <a:cs typeface="Arial"/>
              </a:rPr>
              <a:t>Long Term Conditions</a:t>
            </a:r>
          </a:p>
          <a:p>
            <a:r>
              <a:rPr lang="en-GB" b="1">
                <a:cs typeface="Arial"/>
              </a:rPr>
              <a:t>Coming soon:</a:t>
            </a:r>
          </a:p>
          <a:p>
            <a:pPr lvl="1"/>
            <a:r>
              <a:rPr lang="en-GB" b="1">
                <a:cs typeface="Arial"/>
              </a:rPr>
              <a:t>Carers</a:t>
            </a:r>
          </a:p>
          <a:p>
            <a:pPr lvl="1"/>
            <a:r>
              <a:rPr lang="en-GB" b="1">
                <a:cs typeface="Arial"/>
              </a:rPr>
              <a:t>Looking After Yourself</a:t>
            </a:r>
          </a:p>
          <a:p>
            <a:r>
              <a:rPr lang="en-GB" b="1"/>
              <a:t>Signposting trusted information </a:t>
            </a:r>
            <a:r>
              <a:rPr lang="en-GB"/>
              <a:t>for patient/public groups, and in accessible formats</a:t>
            </a:r>
            <a:r>
              <a:rPr lang="en-US"/>
              <a:t>​</a:t>
            </a:r>
          </a:p>
          <a:p>
            <a:pPr fontAlgn="base"/>
            <a:r>
              <a:rPr lang="en-GB" u="sng">
                <a:hlinkClick r:id="rId3"/>
              </a:rPr>
              <a:t>https://library.nhs.uk/coronavirus-resources/</a:t>
            </a:r>
            <a:endParaRPr lang="en-GB"/>
          </a:p>
        </p:txBody>
      </p:sp>
      <p:pic>
        <p:nvPicPr>
          <p:cNvPr id="5" name="Picture 5" descr="A screenshot of a social media post&#10;&#10;Description automatically generated">
            <a:extLst>
              <a:ext uri="{FF2B5EF4-FFF2-40B4-BE49-F238E27FC236}">
                <a16:creationId xmlns:a16="http://schemas.microsoft.com/office/drawing/2014/main" id="{40568F6F-E742-401D-9FA6-D20DE044A3B0}"/>
              </a:ext>
            </a:extLst>
          </p:cNvPr>
          <p:cNvPicPr>
            <a:picLocks noChangeAspect="1"/>
          </p:cNvPicPr>
          <p:nvPr/>
        </p:nvPicPr>
        <p:blipFill>
          <a:blip r:embed="rId4"/>
          <a:stretch>
            <a:fillRect/>
          </a:stretch>
        </p:blipFill>
        <p:spPr>
          <a:xfrm>
            <a:off x="8054622" y="1960055"/>
            <a:ext cx="3166533" cy="4236112"/>
          </a:xfrm>
          <a:prstGeom prst="rect">
            <a:avLst/>
          </a:prstGeom>
        </p:spPr>
      </p:pic>
    </p:spTree>
    <p:extLst>
      <p:ext uri="{BB962C8B-B14F-4D97-AF65-F5344CB8AC3E}">
        <p14:creationId xmlns:p14="http://schemas.microsoft.com/office/powerpoint/2010/main" val="2754435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1F6D-192F-4409-9C24-4DE5F5B8D3F1}"/>
              </a:ext>
            </a:extLst>
          </p:cNvPr>
          <p:cNvSpPr>
            <a:spLocks noGrp="1"/>
          </p:cNvSpPr>
          <p:nvPr>
            <p:ph type="ctrTitle"/>
          </p:nvPr>
        </p:nvSpPr>
        <p:spPr/>
        <p:txBody>
          <a:bodyPr anchor="t"/>
          <a:lstStyle/>
          <a:p>
            <a:r>
              <a:rPr lang="en-US" err="1">
                <a:cs typeface="Arial"/>
              </a:rPr>
              <a:t>Covid</a:t>
            </a:r>
            <a:r>
              <a:rPr lang="en-US">
                <a:cs typeface="Arial"/>
              </a:rPr>
              <a:t>: supporting the Nightingale Hospitals</a:t>
            </a:r>
            <a:endParaRPr lang="en-US"/>
          </a:p>
        </p:txBody>
      </p:sp>
      <p:sp>
        <p:nvSpPr>
          <p:cNvPr id="3" name="Text Placeholder 2">
            <a:extLst>
              <a:ext uri="{FF2B5EF4-FFF2-40B4-BE49-F238E27FC236}">
                <a16:creationId xmlns:a16="http://schemas.microsoft.com/office/drawing/2014/main" id="{90F0318C-149F-4380-B586-D71409FAEDEE}"/>
              </a:ext>
            </a:extLst>
          </p:cNvPr>
          <p:cNvSpPr>
            <a:spLocks noGrp="1"/>
          </p:cNvSpPr>
          <p:nvPr>
            <p:ph type="body" sz="quarter" idx="13"/>
          </p:nvPr>
        </p:nvSpPr>
        <p:spPr/>
        <p:txBody>
          <a:bodyPr anchor="t"/>
          <a:lstStyle/>
          <a:p>
            <a:r>
              <a:rPr lang="en-US">
                <a:cs typeface="Arial"/>
              </a:rPr>
              <a:t>Library and Knowledge Services have been involved in delivering evidence and resources to staff at the regional Nightingale Hospitals</a:t>
            </a:r>
          </a:p>
          <a:p>
            <a:endParaRPr lang="en-US">
              <a:cs typeface="Arial"/>
            </a:endParaRPr>
          </a:p>
          <a:p>
            <a:r>
              <a:rPr lang="en-US">
                <a:cs typeface="Arial"/>
              </a:rPr>
              <a:t>Formed a community of practice with weekly – now monthly - online meetings to share experiences and provide mutual support</a:t>
            </a:r>
          </a:p>
          <a:p>
            <a:pPr lvl="1"/>
            <a:r>
              <a:rPr lang="en-US">
                <a:cs typeface="Arial"/>
              </a:rPr>
              <a:t>Able to work at speed to respond to the situation</a:t>
            </a:r>
          </a:p>
          <a:p>
            <a:pPr lvl="1"/>
            <a:r>
              <a:rPr lang="en-US">
                <a:cs typeface="Arial"/>
              </a:rPr>
              <a:t>Make the most of shared knowledge: what works, what to avoid</a:t>
            </a:r>
          </a:p>
          <a:p>
            <a:endParaRPr lang="en-US">
              <a:cs typeface="Arial"/>
            </a:endParaRPr>
          </a:p>
          <a:p>
            <a:r>
              <a:rPr lang="en-US">
                <a:cs typeface="Arial"/>
              </a:rPr>
              <a:t>Participants will be capturing and sharing highlights of the experience through vlogs</a:t>
            </a:r>
          </a:p>
        </p:txBody>
      </p:sp>
    </p:spTree>
    <p:extLst>
      <p:ext uri="{BB962C8B-B14F-4D97-AF65-F5344CB8AC3E}">
        <p14:creationId xmlns:p14="http://schemas.microsoft.com/office/powerpoint/2010/main" val="4956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erson posing for the camera&#10;&#10;Description automatically generated">
            <a:extLst>
              <a:ext uri="{FF2B5EF4-FFF2-40B4-BE49-F238E27FC236}">
                <a16:creationId xmlns:a16="http://schemas.microsoft.com/office/drawing/2014/main" id="{DA01F876-AB5F-488D-A71B-7733E88F9C48}"/>
              </a:ext>
            </a:extLst>
          </p:cNvPr>
          <p:cNvPicPr>
            <a:picLocks noChangeAspect="1"/>
          </p:cNvPicPr>
          <p:nvPr/>
        </p:nvPicPr>
        <p:blipFill>
          <a:blip r:embed="rId3"/>
          <a:stretch>
            <a:fillRect/>
          </a:stretch>
        </p:blipFill>
        <p:spPr>
          <a:xfrm>
            <a:off x="970845" y="473979"/>
            <a:ext cx="6101644" cy="4244931"/>
          </a:xfrm>
          <a:prstGeom prst="rect">
            <a:avLst/>
          </a:prstGeom>
        </p:spPr>
      </p:pic>
      <p:pic>
        <p:nvPicPr>
          <p:cNvPr id="2" name="Picture 3" descr="A screenshot of a cell phone&#10;&#10;Description automatically generated">
            <a:extLst>
              <a:ext uri="{FF2B5EF4-FFF2-40B4-BE49-F238E27FC236}">
                <a16:creationId xmlns:a16="http://schemas.microsoft.com/office/drawing/2014/main" id="{A3CCE437-E8B9-44FC-B272-770727169837}"/>
              </a:ext>
            </a:extLst>
          </p:cNvPr>
          <p:cNvPicPr>
            <a:picLocks noChangeAspect="1"/>
          </p:cNvPicPr>
          <p:nvPr/>
        </p:nvPicPr>
        <p:blipFill>
          <a:blip r:embed="rId4"/>
          <a:stretch>
            <a:fillRect/>
          </a:stretch>
        </p:blipFill>
        <p:spPr>
          <a:xfrm>
            <a:off x="7998177" y="1202167"/>
            <a:ext cx="3476977" cy="4848777"/>
          </a:xfrm>
          <a:prstGeom prst="rect">
            <a:avLst/>
          </a:prstGeom>
          <a:ln>
            <a:solidFill>
              <a:schemeClr val="tx1"/>
            </a:solidFill>
          </a:ln>
        </p:spPr>
      </p:pic>
      <p:sp>
        <p:nvSpPr>
          <p:cNvPr id="5" name="TextBox 4">
            <a:extLst>
              <a:ext uri="{FF2B5EF4-FFF2-40B4-BE49-F238E27FC236}">
                <a16:creationId xmlns:a16="http://schemas.microsoft.com/office/drawing/2014/main" id="{2D1B7E15-ED6A-4F5F-8272-C3CE089353D6}"/>
              </a:ext>
            </a:extLst>
          </p:cNvPr>
          <p:cNvSpPr txBox="1"/>
          <p:nvPr/>
        </p:nvSpPr>
        <p:spPr>
          <a:xfrm>
            <a:off x="972608" y="4980163"/>
            <a:ext cx="63556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a:t>
            </a:r>
            <a:r>
              <a:rPr lang="en-US">
                <a:ea typeface="+mn-lt"/>
                <a:cs typeface="+mn-lt"/>
                <a:hlinkClick r:id="rId5"/>
              </a:rPr>
              <a:t>://www.hee.nhs.uk/coronavirus-covid-19/coronavirus-covid-19-overview</a:t>
            </a:r>
            <a:endParaRPr lang="en-US">
              <a:cs typeface="Arial"/>
            </a:endParaRPr>
          </a:p>
        </p:txBody>
      </p:sp>
    </p:spTree>
    <p:extLst>
      <p:ext uri="{BB962C8B-B14F-4D97-AF65-F5344CB8AC3E}">
        <p14:creationId xmlns:p14="http://schemas.microsoft.com/office/powerpoint/2010/main" val="4213564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CE83-A1FB-4942-AA16-CA2AE17C0C84}"/>
              </a:ext>
            </a:extLst>
          </p:cNvPr>
          <p:cNvSpPr>
            <a:spLocks noGrp="1"/>
          </p:cNvSpPr>
          <p:nvPr>
            <p:ph type="ctrTitle"/>
          </p:nvPr>
        </p:nvSpPr>
        <p:spPr/>
        <p:txBody>
          <a:bodyPr/>
          <a:lstStyle/>
          <a:p>
            <a:r>
              <a:rPr lang="en-US" err="1"/>
              <a:t>Covid</a:t>
            </a:r>
            <a:r>
              <a:rPr lang="en-US"/>
              <a:t>: impact on our services and staff</a:t>
            </a:r>
            <a:endParaRPr lang="en-GB"/>
          </a:p>
        </p:txBody>
      </p:sp>
      <p:sp>
        <p:nvSpPr>
          <p:cNvPr id="3" name="Text Placeholder 2">
            <a:extLst>
              <a:ext uri="{FF2B5EF4-FFF2-40B4-BE49-F238E27FC236}">
                <a16:creationId xmlns:a16="http://schemas.microsoft.com/office/drawing/2014/main" id="{90BB1B64-E5B6-4530-B7DA-B7BA35E5565F}"/>
              </a:ext>
            </a:extLst>
          </p:cNvPr>
          <p:cNvSpPr>
            <a:spLocks noGrp="1"/>
          </p:cNvSpPr>
          <p:nvPr>
            <p:ph type="body" sz="quarter" idx="13"/>
          </p:nvPr>
        </p:nvSpPr>
        <p:spPr/>
        <p:txBody>
          <a:bodyPr anchor="t"/>
          <a:lstStyle/>
          <a:p>
            <a:r>
              <a:rPr lang="en-GB">
                <a:latin typeface="Arial"/>
                <a:ea typeface="Calibri" panose="020F0502020204030204" pitchFamily="34" charset="0"/>
                <a:cs typeface="Calibri"/>
              </a:rPr>
              <a:t>Have you impacted on your Trust's Covid-19 Response through:</a:t>
            </a:r>
            <a:endParaRPr lang="en-GB">
              <a:latin typeface="Arial"/>
              <a:ea typeface="Calibri" panose="020F0502020204030204" pitchFamily="34" charset="0"/>
              <a:cs typeface="Calibri" panose="020F0502020204030204" pitchFamily="34" charset="0"/>
            </a:endParaRPr>
          </a:p>
          <a:p>
            <a:pPr marL="1028700" lvl="1"/>
            <a:r>
              <a:rPr lang="en-GB">
                <a:ea typeface="+mn-lt"/>
                <a:cs typeface="+mn-lt"/>
              </a:rPr>
              <a:t>Evidence searches</a:t>
            </a:r>
          </a:p>
          <a:p>
            <a:pPr marL="1028700" lvl="1"/>
            <a:r>
              <a:rPr lang="en-GB">
                <a:ea typeface="+mn-lt"/>
                <a:cs typeface="+mn-lt"/>
              </a:rPr>
              <a:t>Bulletins, etc.</a:t>
            </a:r>
            <a:endParaRPr lang="en-GB">
              <a:cs typeface="Arial"/>
            </a:endParaRPr>
          </a:p>
          <a:p>
            <a:pPr marL="1257300" lvl="3" indent="0">
              <a:buNone/>
            </a:pPr>
            <a:r>
              <a:rPr lang="en-GB" sz="1800">
                <a:ea typeface="+mn-lt"/>
                <a:cs typeface="+mn-lt"/>
              </a:rPr>
              <a:t>Please Contact: </a:t>
            </a:r>
            <a:r>
              <a:rPr lang="en-GB" sz="2800">
                <a:ea typeface="+mn-lt"/>
                <a:cs typeface="+mn-lt"/>
              </a:rPr>
              <a:t>   </a:t>
            </a:r>
            <a:r>
              <a:rPr lang="en-GB" sz="2000" u="sng">
                <a:solidFill>
                  <a:srgbClr val="457CA3"/>
                </a:solidFill>
                <a:latin typeface="Montserrat"/>
                <a:ea typeface="Calibri" panose="020F0502020204030204" pitchFamily="34" charset="0"/>
                <a:cs typeface="Arial"/>
                <a:hlinkClick r:id="rId2"/>
              </a:rPr>
              <a:t>dominic</a:t>
            </a:r>
            <a:r>
              <a:rPr lang="en-GB" sz="2000" u="sng">
                <a:solidFill>
                  <a:srgbClr val="457CA3"/>
                </a:solidFill>
                <a:effectLst/>
                <a:latin typeface="Montserrat"/>
                <a:ea typeface="Calibri" panose="020F0502020204030204" pitchFamily="34" charset="0"/>
                <a:hlinkClick r:id="rId2"/>
              </a:rPr>
              <a:t>.gilroy@hee.nhs.uk</a:t>
            </a:r>
            <a:endParaRPr lang="en-GB" sz="2000">
              <a:effectLst/>
              <a:latin typeface="Calibri"/>
              <a:ea typeface="Calibri" panose="020F0502020204030204" pitchFamily="34" charset="0"/>
              <a:cs typeface="Calibri"/>
            </a:endParaRPr>
          </a:p>
          <a:p>
            <a:pPr marL="1257300" lvl="3" indent="0">
              <a:buNone/>
            </a:pPr>
            <a:endParaRPr lang="en-GB" sz="1800" u="sng">
              <a:solidFill>
                <a:srgbClr val="457CA3"/>
              </a:solidFill>
              <a:latin typeface="Montserrat"/>
            </a:endParaRPr>
          </a:p>
          <a:p>
            <a:r>
              <a:rPr lang="en-GB"/>
              <a:t>We are planning to ask you about your skills: </a:t>
            </a:r>
            <a:endParaRPr lang="en-GB">
              <a:cs typeface="Arial"/>
            </a:endParaRPr>
          </a:p>
          <a:p>
            <a:pPr lvl="1"/>
            <a:r>
              <a:rPr lang="en-GB"/>
              <a:t>how have they be useful in any temporary roles?</a:t>
            </a:r>
          </a:p>
          <a:p>
            <a:pPr lvl="1"/>
            <a:r>
              <a:rPr lang="en-GB"/>
              <a:t>What new skills have you learned?</a:t>
            </a:r>
          </a:p>
        </p:txBody>
      </p:sp>
    </p:spTree>
    <p:extLst>
      <p:ext uri="{BB962C8B-B14F-4D97-AF65-F5344CB8AC3E}">
        <p14:creationId xmlns:p14="http://schemas.microsoft.com/office/powerpoint/2010/main" val="395395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automatically generated">
            <a:extLst>
              <a:ext uri="{FF2B5EF4-FFF2-40B4-BE49-F238E27FC236}">
                <a16:creationId xmlns:a16="http://schemas.microsoft.com/office/drawing/2014/main" id="{37ACC1B7-AD79-4B3F-B5D7-F2B35AB4A99E}"/>
              </a:ext>
            </a:extLst>
          </p:cNvPr>
          <p:cNvPicPr>
            <a:picLocks noChangeAspect="1"/>
          </p:cNvPicPr>
          <p:nvPr/>
        </p:nvPicPr>
        <p:blipFill>
          <a:blip r:embed="rId3"/>
          <a:stretch>
            <a:fillRect/>
          </a:stretch>
        </p:blipFill>
        <p:spPr>
          <a:xfrm>
            <a:off x="2254956" y="1702543"/>
            <a:ext cx="8091310" cy="4511247"/>
          </a:xfrm>
          <a:prstGeom prst="rect">
            <a:avLst/>
          </a:prstGeom>
        </p:spPr>
      </p:pic>
      <p:sp>
        <p:nvSpPr>
          <p:cNvPr id="5" name="Title 4">
            <a:extLst>
              <a:ext uri="{FF2B5EF4-FFF2-40B4-BE49-F238E27FC236}">
                <a16:creationId xmlns:a16="http://schemas.microsoft.com/office/drawing/2014/main" id="{A7F6959A-F09D-4DEF-B3AC-95B69EB7243C}"/>
              </a:ext>
            </a:extLst>
          </p:cNvPr>
          <p:cNvSpPr>
            <a:spLocks noGrp="1"/>
          </p:cNvSpPr>
          <p:nvPr>
            <p:ph type="ctrTitle"/>
          </p:nvPr>
        </p:nvSpPr>
        <p:spPr/>
        <p:txBody>
          <a:bodyPr anchor="t"/>
          <a:lstStyle/>
          <a:p>
            <a:r>
              <a:rPr lang="en-US" sz="3200">
                <a:cs typeface="Arial"/>
              </a:rPr>
              <a:t>HEE Policy on library space – coming this year</a:t>
            </a:r>
            <a:endParaRPr lang="en-US" sz="3200"/>
          </a:p>
        </p:txBody>
      </p:sp>
      <p:sp>
        <p:nvSpPr>
          <p:cNvPr id="2" name="Rectangle 1">
            <a:extLst>
              <a:ext uri="{FF2B5EF4-FFF2-40B4-BE49-F238E27FC236}">
                <a16:creationId xmlns:a16="http://schemas.microsoft.com/office/drawing/2014/main" id="{58DCD757-814C-4DAB-9A83-8C39FB8A8F0F}"/>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Rectangle 2">
            <a:extLst>
              <a:ext uri="{FF2B5EF4-FFF2-40B4-BE49-F238E27FC236}">
                <a16:creationId xmlns:a16="http://schemas.microsoft.com/office/drawing/2014/main" id="{D1453FEF-3D98-4F61-B6B3-3AC5A52BBA48}"/>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BB6F91D1-2A00-43EF-94A0-2ACFB49C2755}"/>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176562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0066-B3D4-4A02-9AC9-09B1385034B2}"/>
              </a:ext>
            </a:extLst>
          </p:cNvPr>
          <p:cNvSpPr>
            <a:spLocks noGrp="1"/>
          </p:cNvSpPr>
          <p:nvPr>
            <p:ph type="title"/>
          </p:nvPr>
        </p:nvSpPr>
        <p:spPr/>
        <p:txBody>
          <a:bodyPr anchor="t"/>
          <a:lstStyle/>
          <a:p>
            <a:r>
              <a:rPr lang="en-US"/>
              <a:t>Resource Discovery 1 – National Discovery System</a:t>
            </a:r>
          </a:p>
        </p:txBody>
      </p:sp>
      <p:sp>
        <p:nvSpPr>
          <p:cNvPr id="3" name="Content Placeholder 2">
            <a:extLst>
              <a:ext uri="{FF2B5EF4-FFF2-40B4-BE49-F238E27FC236}">
                <a16:creationId xmlns:a16="http://schemas.microsoft.com/office/drawing/2014/main" id="{58FBA0D0-723E-4F76-B2E6-B7FA50F928C2}"/>
              </a:ext>
            </a:extLst>
          </p:cNvPr>
          <p:cNvSpPr>
            <a:spLocks noGrp="1"/>
          </p:cNvSpPr>
          <p:nvPr>
            <p:ph idx="1"/>
          </p:nvPr>
        </p:nvSpPr>
        <p:spPr>
          <a:xfrm>
            <a:off x="609601" y="2269048"/>
            <a:ext cx="4891617" cy="3141152"/>
          </a:xfrm>
        </p:spPr>
        <p:txBody>
          <a:bodyPr vert="horz" lIns="91440" tIns="45720" rIns="91440" bIns="45720" rtlCol="0" anchor="t">
            <a:normAutofit fontScale="85000" lnSpcReduction="10000"/>
          </a:bodyPr>
          <a:lstStyle/>
          <a:p>
            <a:r>
              <a:rPr lang="en-US"/>
              <a:t>Procurement started June 2020</a:t>
            </a:r>
          </a:p>
          <a:p>
            <a:r>
              <a:rPr lang="en-US"/>
              <a:t>Implementation starts November 2020</a:t>
            </a:r>
          </a:p>
          <a:p>
            <a:r>
              <a:rPr lang="en-US"/>
              <a:t>Roll out starts September 2021</a:t>
            </a:r>
          </a:p>
          <a:p>
            <a:r>
              <a:rPr lang="en-US"/>
              <a:t>Phased over 3-5 years</a:t>
            </a:r>
          </a:p>
          <a:p>
            <a:pPr lvl="1"/>
            <a:r>
              <a:rPr lang="en-US"/>
              <a:t>Core functionality for all users to existing e-resources</a:t>
            </a:r>
          </a:p>
          <a:p>
            <a:pPr lvl="1"/>
            <a:r>
              <a:rPr lang="en-US"/>
              <a:t>Phased integration with library management systems and repositories</a:t>
            </a:r>
          </a:p>
          <a:p>
            <a:r>
              <a:rPr lang="en-US"/>
              <a:t>Engagement with you and end-users throughout</a:t>
            </a:r>
          </a:p>
        </p:txBody>
      </p:sp>
      <p:pic>
        <p:nvPicPr>
          <p:cNvPr id="10" name="Content Placeholder 9" descr="A close up of a tree&#10;&#10;Description automatically generated">
            <a:extLst>
              <a:ext uri="{FF2B5EF4-FFF2-40B4-BE49-F238E27FC236}">
                <a16:creationId xmlns:a16="http://schemas.microsoft.com/office/drawing/2014/main" id="{B0CE08A2-C4C5-452A-AA75-B52ACDDBEE48}"/>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6508190" y="2268538"/>
            <a:ext cx="4707033" cy="3141152"/>
          </a:xfrm>
        </p:spPr>
      </p:pic>
    </p:spTree>
    <p:extLst>
      <p:ext uri="{BB962C8B-B14F-4D97-AF65-F5344CB8AC3E}">
        <p14:creationId xmlns:p14="http://schemas.microsoft.com/office/powerpoint/2010/main" val="2632574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DDB5-9DCE-4031-B05E-69FFC235C2C0}"/>
              </a:ext>
            </a:extLst>
          </p:cNvPr>
          <p:cNvSpPr>
            <a:spLocks noGrp="1"/>
          </p:cNvSpPr>
          <p:nvPr>
            <p:ph type="ctrTitle"/>
          </p:nvPr>
        </p:nvSpPr>
        <p:spPr/>
        <p:txBody>
          <a:bodyPr/>
          <a:lstStyle/>
          <a:p>
            <a:r>
              <a:rPr lang="en-US"/>
              <a:t>Resource Discovery - 2</a:t>
            </a:r>
            <a:endParaRPr lang="en-GB"/>
          </a:p>
        </p:txBody>
      </p:sp>
      <p:sp>
        <p:nvSpPr>
          <p:cNvPr id="3" name="Text Placeholder 2">
            <a:extLst>
              <a:ext uri="{FF2B5EF4-FFF2-40B4-BE49-F238E27FC236}">
                <a16:creationId xmlns:a16="http://schemas.microsoft.com/office/drawing/2014/main" id="{2CE8732E-3B6A-41D6-A833-8651B40ECEF0}"/>
              </a:ext>
            </a:extLst>
          </p:cNvPr>
          <p:cNvSpPr>
            <a:spLocks noGrp="1"/>
          </p:cNvSpPr>
          <p:nvPr>
            <p:ph type="body" sz="quarter" idx="13"/>
          </p:nvPr>
        </p:nvSpPr>
        <p:spPr>
          <a:xfrm>
            <a:off x="609600" y="1954924"/>
            <a:ext cx="6159063" cy="4128876"/>
          </a:xfrm>
        </p:spPr>
        <p:txBody>
          <a:bodyPr anchor="t"/>
          <a:lstStyle/>
          <a:p>
            <a:pPr marL="0" indent="0">
              <a:buNone/>
            </a:pPr>
            <a:endParaRPr lang="en-US"/>
          </a:p>
          <a:p>
            <a:r>
              <a:rPr lang="en-US" dirty="0"/>
              <a:t>Library Management Systems – plan is to have two in the North:</a:t>
            </a:r>
            <a:endParaRPr lang="en-US" dirty="0">
              <a:cs typeface="Arial"/>
            </a:endParaRPr>
          </a:p>
          <a:p>
            <a:pPr lvl="1"/>
            <a:r>
              <a:rPr lang="en-US" dirty="0"/>
              <a:t>Capital and revenue costs paid for by HEE</a:t>
            </a:r>
            <a:endParaRPr lang="en-US" dirty="0">
              <a:cs typeface="Arial"/>
            </a:endParaRPr>
          </a:p>
          <a:p>
            <a:pPr lvl="1"/>
            <a:r>
              <a:rPr lang="en-US" dirty="0"/>
              <a:t>Plus system admin costs via SLA with Trusts</a:t>
            </a:r>
            <a:endParaRPr lang="en-US" dirty="0">
              <a:cs typeface="Arial"/>
            </a:endParaRPr>
          </a:p>
          <a:p>
            <a:pPr marL="457200" lvl="1" indent="0">
              <a:buNone/>
            </a:pPr>
            <a:endParaRPr lang="en-GB"/>
          </a:p>
          <a:p>
            <a:pPr marL="400050"/>
            <a:r>
              <a:rPr lang="en-GB" dirty="0"/>
              <a:t>HDAS – </a:t>
            </a:r>
            <a:r>
              <a:rPr lang="en-GB" dirty="0">
                <a:ea typeface="+mn-lt"/>
                <a:cs typeface="+mn-lt"/>
              </a:rPr>
              <a:t>feedback currently being evaluated for further discussion</a:t>
            </a:r>
            <a:endParaRPr lang="en-US" dirty="0"/>
          </a:p>
        </p:txBody>
      </p:sp>
      <p:pic>
        <p:nvPicPr>
          <p:cNvPr id="8" name="Picture Placeholder 7">
            <a:extLst>
              <a:ext uri="{FF2B5EF4-FFF2-40B4-BE49-F238E27FC236}">
                <a16:creationId xmlns:a16="http://schemas.microsoft.com/office/drawing/2014/main" id="{40AC2DB7-8627-4C78-99EA-EAFB0E266516}"/>
              </a:ext>
            </a:extLst>
          </p:cNvPr>
          <p:cNvPicPr>
            <a:picLocks noGrp="1" noChangeAspect="1"/>
          </p:cNvPicPr>
          <p:nvPr>
            <p:ph type="pic" sz="quarter" idx="14"/>
          </p:nvPr>
        </p:nvPicPr>
        <p:blipFill>
          <a:blip r:embed="rId3"/>
          <a:srcRect l="8418" r="8418"/>
          <a:stretch>
            <a:fillRect/>
          </a:stretch>
        </p:blipFill>
        <p:spPr>
          <a:prstGeom prst="rect">
            <a:avLst/>
          </a:prstGeom>
        </p:spPr>
      </p:pic>
    </p:spTree>
    <p:extLst>
      <p:ext uri="{BB962C8B-B14F-4D97-AF65-F5344CB8AC3E}">
        <p14:creationId xmlns:p14="http://schemas.microsoft.com/office/powerpoint/2010/main" val="3226206262"/>
      </p:ext>
    </p:extLst>
  </p:cSld>
  <p:clrMapOvr>
    <a:masterClrMapping/>
  </p:clrMapOvr>
</p:sld>
</file>

<file path=ppt/theme/theme1.xml><?xml version="1.0" encoding="utf-8"?>
<a:theme xmlns:a="http://schemas.openxmlformats.org/drawingml/2006/main" name="HEE PPT - Master slide de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EE PPT - Master slide deck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15AFDFB6E93E45BFC402B213C6F140" ma:contentTypeVersion="16" ma:contentTypeDescription="Create a new document." ma:contentTypeScope="" ma:versionID="59ee1208a23fb5248fedbad90e53a671">
  <xsd:schema xmlns:xsd="http://www.w3.org/2001/XMLSchema" xmlns:xs="http://www.w3.org/2001/XMLSchema" xmlns:p="http://schemas.microsoft.com/office/2006/metadata/properties" xmlns:ns1="http://schemas.microsoft.com/sharepoint/v3" xmlns:ns2="ebf161c3-fedc-47ee-8643-379e35a76429" xmlns:ns3="d2389ad0-4628-4ca4-babd-a5e1ca1fc43d" targetNamespace="http://schemas.microsoft.com/office/2006/metadata/properties" ma:root="true" ma:fieldsID="30767672b5f009ef4e4672d49ee5ef73" ns1:_="" ns2:_="" ns3:_="">
    <xsd:import namespace="http://schemas.microsoft.com/sharepoint/v3"/>
    <xsd:import namespace="ebf161c3-fedc-47ee-8643-379e35a76429"/>
    <xsd:import namespace="d2389ad0-4628-4ca4-babd-a5e1ca1fc4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161c3-fedc-47ee-8643-379e35a76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389ad0-4628-4ca4-babd-a5e1ca1fc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BEEF5AF-B021-4B54-A4E3-9633549377D8}">
  <ds:schemaRefs>
    <ds:schemaRef ds:uri="d2389ad0-4628-4ca4-babd-a5e1ca1fc43d"/>
    <ds:schemaRef ds:uri="ebf161c3-fedc-47ee-8643-379e35a764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CF382D-2EDF-482B-B43D-68CA89B4147D}">
  <ds:schemaRefs>
    <ds:schemaRef ds:uri="http://schemas.microsoft.com/sharepoint/v3/contenttype/forms"/>
  </ds:schemaRefs>
</ds:datastoreItem>
</file>

<file path=customXml/itemProps3.xml><?xml version="1.0" encoding="utf-8"?>
<ds:datastoreItem xmlns:ds="http://schemas.openxmlformats.org/officeDocument/2006/customXml" ds:itemID="{C14C89B5-4FF5-4B87-8857-78CAA27DCC33}">
  <ds:schemaRefs>
    <ds:schemaRef ds:uri="d2389ad0-4628-4ca4-babd-a5e1ca1fc43d"/>
    <ds:schemaRef ds:uri="ebf161c3-fedc-47ee-8643-379e35a764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2024</Words>
  <Application>Microsoft Office PowerPoint</Application>
  <PresentationFormat>Widescreen</PresentationFormat>
  <Paragraphs>235</Paragraphs>
  <Slides>22</Slides>
  <Notes>12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Bitter</vt:lpstr>
      <vt:lpstr>Calibri</vt:lpstr>
      <vt:lpstr>Montserrat</vt:lpstr>
      <vt:lpstr>Times New Roman</vt:lpstr>
      <vt:lpstr>HEE PPT - Master slide deck</vt:lpstr>
      <vt:lpstr>Office Theme</vt:lpstr>
      <vt:lpstr>HEE PPT - Master slide deck_1</vt:lpstr>
      <vt:lpstr>Library and Knowledge Services Managers North</vt:lpstr>
      <vt:lpstr>Covid: supporting LKS teams </vt:lpstr>
      <vt:lpstr>Covid: supporting patients and the public​ </vt:lpstr>
      <vt:lpstr>Covid: supporting the Nightingale Hospitals</vt:lpstr>
      <vt:lpstr>PowerPoint Presentation</vt:lpstr>
      <vt:lpstr>Covid: impact on our services and staff</vt:lpstr>
      <vt:lpstr>HEE Policy on library space – coming this year</vt:lpstr>
      <vt:lpstr>Resource Discovery 1 – National Discovery System</vt:lpstr>
      <vt:lpstr>Resource Discovery - 2</vt:lpstr>
      <vt:lpstr>Resource Discovery  - 3</vt:lpstr>
      <vt:lpstr>Health Literacy and Patient Information</vt:lpstr>
      <vt:lpstr>Workforce Planning and Development - 1</vt:lpstr>
      <vt:lpstr>Workforce Planning and Development - 2</vt:lpstr>
      <vt:lpstr>Workforce Planning and Development - 3</vt:lpstr>
      <vt:lpstr>Will a robot take our jobs?</vt:lpstr>
      <vt:lpstr>Paraprofessional Role Development </vt:lpstr>
      <vt:lpstr>LKS Tariff</vt:lpstr>
      <vt:lpstr>Quality and impact</vt:lpstr>
      <vt:lpstr>Impact of embedded librarians</vt:lpstr>
      <vt:lpstr>Stay in touch</vt:lpstr>
      <vt:lpstr>Communications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Casewyatt</dc:creator>
  <cp:lastModifiedBy>David Stewart</cp:lastModifiedBy>
  <cp:revision>10</cp:revision>
  <dcterms:created xsi:type="dcterms:W3CDTF">2020-03-30T10:14:11Z</dcterms:created>
  <dcterms:modified xsi:type="dcterms:W3CDTF">2020-07-08T11:47:04Z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0x0101008915AFDFB6E93E45BFC402B213C6F140</vt:lpwstr>
  </property>
</Properties>
</file>