
<file path=[Content_Types].xml><?xml version="1.0" encoding="utf-8"?>
<Types xmlns="http://schemas.openxmlformats.org/package/2006/content-types">
  <Default Extension="docx" ContentType="application/vnd.openxmlformats-officedocument.wordprocessingml.documen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36"/>
  </p:notesMasterIdLst>
  <p:handoutMasterIdLst>
    <p:handoutMasterId r:id="rId37"/>
  </p:handoutMasterIdLst>
  <p:sldIdLst>
    <p:sldId id="256" r:id="rId6"/>
    <p:sldId id="322" r:id="rId7"/>
    <p:sldId id="327" r:id="rId8"/>
    <p:sldId id="323" r:id="rId9"/>
    <p:sldId id="337" r:id="rId10"/>
    <p:sldId id="342" r:id="rId11"/>
    <p:sldId id="328" r:id="rId12"/>
    <p:sldId id="345" r:id="rId13"/>
    <p:sldId id="344" r:id="rId14"/>
    <p:sldId id="346" r:id="rId15"/>
    <p:sldId id="347" r:id="rId16"/>
    <p:sldId id="348" r:id="rId17"/>
    <p:sldId id="299" r:id="rId18"/>
    <p:sldId id="300" r:id="rId19"/>
    <p:sldId id="297" r:id="rId20"/>
    <p:sldId id="298" r:id="rId21"/>
    <p:sldId id="301" r:id="rId22"/>
    <p:sldId id="302" r:id="rId23"/>
    <p:sldId id="304" r:id="rId24"/>
    <p:sldId id="303" r:id="rId25"/>
    <p:sldId id="305" r:id="rId26"/>
    <p:sldId id="296" r:id="rId27"/>
    <p:sldId id="306" r:id="rId28"/>
    <p:sldId id="307" r:id="rId29"/>
    <p:sldId id="315" r:id="rId30"/>
    <p:sldId id="308" r:id="rId31"/>
    <p:sldId id="309" r:id="rId32"/>
    <p:sldId id="311" r:id="rId33"/>
    <p:sldId id="282" r:id="rId34"/>
    <p:sldId id="266" r:id="rId35"/>
  </p:sldIdLst>
  <p:sldSz cx="9144000" cy="6858000" type="screen4x3"/>
  <p:notesSz cx="6735763" cy="9866313"/>
  <p:defaultTextStyle>
    <a:defPPr>
      <a:defRPr lang="en-GB"/>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0053"/>
    <a:srgbClr val="A00054"/>
    <a:srgbClr val="25763E"/>
    <a:srgbClr val="D7DBD8"/>
    <a:srgbClr val="333333"/>
    <a:srgbClr val="0F2E18"/>
    <a:srgbClr val="000080"/>
    <a:srgbClr val="ACCDFE"/>
    <a:srgbClr val="ABE9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94057" autoAdjust="0"/>
  </p:normalViewPr>
  <p:slideViewPr>
    <p:cSldViewPr snapToGrid="0">
      <p:cViewPr varScale="1">
        <p:scale>
          <a:sx n="119" d="100"/>
          <a:sy n="119" d="100"/>
        </p:scale>
        <p:origin x="166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D6DEFB-BF80-43F2-A8D2-7872120A9432}" type="doc">
      <dgm:prSet loTypeId="urn:microsoft.com/office/officeart/2005/8/layout/radial1" loCatId="relationship" qsTypeId="urn:microsoft.com/office/officeart/2005/8/quickstyle/simple1" qsCatId="simple" csTypeId="urn:microsoft.com/office/officeart/2005/8/colors/accent1_2" csCatId="accent1" phldr="1"/>
      <dgm:spPr/>
    </dgm:pt>
    <dgm:pt modelId="{DEE5AC7C-265B-4505-9D97-4293C5AB23B1}">
      <dgm:prSet/>
      <dgm:spPr>
        <a:solidFill>
          <a:srgbClr val="D7DBD8"/>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a:ln>
                <a:noFill/>
              </a:ln>
              <a:solidFill>
                <a:schemeClr val="tx1"/>
              </a:solidFill>
              <a:effectLst/>
              <a:latin typeface="Arial" charset="0"/>
            </a:rPr>
            <a:t>Member</a:t>
          </a:r>
        </a:p>
      </dgm:t>
    </dgm:pt>
    <dgm:pt modelId="{982C0038-C73F-4117-A048-8BCE35E5A106}" type="parTrans" cxnId="{7B9BF15F-8FFF-494C-9A42-23C4A20F1F09}">
      <dgm:prSet/>
      <dgm:spPr/>
      <dgm:t>
        <a:bodyPr/>
        <a:lstStyle/>
        <a:p>
          <a:endParaRPr lang="en-GB"/>
        </a:p>
      </dgm:t>
    </dgm:pt>
    <dgm:pt modelId="{ABEE3AAF-78C1-4669-AED2-D1F7F92E789D}" type="sibTrans" cxnId="{7B9BF15F-8FFF-494C-9A42-23C4A20F1F09}">
      <dgm:prSet/>
      <dgm:spPr/>
      <dgm:t>
        <a:bodyPr/>
        <a:lstStyle/>
        <a:p>
          <a:endParaRPr lang="en-GB"/>
        </a:p>
      </dgm:t>
    </dgm:pt>
    <dgm:pt modelId="{DACF2881-2EF8-4C92-8B1A-8162FA7D6E5B}">
      <dgm:prSet/>
      <dgm:spPr>
        <a:solidFill>
          <a:srgbClr val="D7DBD8"/>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a:ln>
                <a:noFill/>
              </a:ln>
              <a:solidFill>
                <a:schemeClr val="tx1"/>
              </a:solidFill>
              <a:effectLst/>
              <a:latin typeface="Arial" charset="0"/>
            </a:rPr>
            <a:t>Contact Details</a:t>
          </a:r>
        </a:p>
      </dgm:t>
    </dgm:pt>
    <dgm:pt modelId="{5367D870-20FF-47A6-8A0A-4AAC6BA1F669}" type="parTrans" cxnId="{1F1846CE-A55E-4FBD-A830-19F34A20816D}">
      <dgm:prSet/>
      <dgm:spPr/>
      <dgm:t>
        <a:bodyPr/>
        <a:lstStyle/>
        <a:p>
          <a:endParaRPr lang="en-GB"/>
        </a:p>
      </dgm:t>
    </dgm:pt>
    <dgm:pt modelId="{6163FC4F-0A30-4B04-8F4E-5D94EA1024F1}" type="sibTrans" cxnId="{1F1846CE-A55E-4FBD-A830-19F34A20816D}">
      <dgm:prSet/>
      <dgm:spPr/>
      <dgm:t>
        <a:bodyPr/>
        <a:lstStyle/>
        <a:p>
          <a:endParaRPr lang="en-GB"/>
        </a:p>
      </dgm:t>
    </dgm:pt>
    <dgm:pt modelId="{DCC9272C-8094-4D00-B87B-1FDCE52BB617}">
      <dgm:prSet/>
      <dgm:spPr>
        <a:solidFill>
          <a:srgbClr val="D7DBD8"/>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a:ln>
                <a:noFill/>
              </a:ln>
              <a:solidFill>
                <a:schemeClr val="tx1"/>
              </a:solidFill>
              <a:effectLst/>
              <a:latin typeface="Arial" charset="0"/>
            </a:rPr>
            <a:t>Information Skills Teaching</a:t>
          </a:r>
        </a:p>
      </dgm:t>
    </dgm:pt>
    <dgm:pt modelId="{37E1E737-3B25-4810-96C7-EC758464A0D4}" type="parTrans" cxnId="{3F3F10BD-3638-4027-91DE-662518988F0D}">
      <dgm:prSet/>
      <dgm:spPr/>
      <dgm:t>
        <a:bodyPr/>
        <a:lstStyle/>
        <a:p>
          <a:endParaRPr lang="en-GB"/>
        </a:p>
      </dgm:t>
    </dgm:pt>
    <dgm:pt modelId="{6C695CBE-DDEE-42C7-9468-7AD5DD132A71}" type="sibTrans" cxnId="{3F3F10BD-3638-4027-91DE-662518988F0D}">
      <dgm:prSet/>
      <dgm:spPr/>
      <dgm:t>
        <a:bodyPr/>
        <a:lstStyle/>
        <a:p>
          <a:endParaRPr lang="en-GB"/>
        </a:p>
      </dgm:t>
    </dgm:pt>
    <dgm:pt modelId="{FE54F426-A595-4330-A1E3-EA501AB78F92}">
      <dgm:prSet/>
      <dgm:spPr>
        <a:solidFill>
          <a:srgbClr val="D7DBD8"/>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a:ln>
                <a:noFill/>
              </a:ln>
              <a:solidFill>
                <a:schemeClr val="tx1"/>
              </a:solidFill>
              <a:effectLst/>
              <a:latin typeface="Arial" charset="0"/>
            </a:rPr>
            <a:t>Interests for Evidence Updates</a:t>
          </a:r>
        </a:p>
      </dgm:t>
    </dgm:pt>
    <dgm:pt modelId="{AC2285DC-82C2-4675-9DBA-87762565BAF7}" type="parTrans" cxnId="{32DDFA62-3B73-443D-9A5D-5E3A581E76D1}">
      <dgm:prSet/>
      <dgm:spPr/>
      <dgm:t>
        <a:bodyPr/>
        <a:lstStyle/>
        <a:p>
          <a:endParaRPr lang="en-GB"/>
        </a:p>
      </dgm:t>
    </dgm:pt>
    <dgm:pt modelId="{836B51C3-E605-4F21-93A3-85031645FC3A}" type="sibTrans" cxnId="{32DDFA62-3B73-443D-9A5D-5E3A581E76D1}">
      <dgm:prSet/>
      <dgm:spPr/>
      <dgm:t>
        <a:bodyPr/>
        <a:lstStyle/>
        <a:p>
          <a:endParaRPr lang="en-GB"/>
        </a:p>
      </dgm:t>
    </dgm:pt>
    <dgm:pt modelId="{6E73FAE7-C374-40A1-8F3E-4F71CDEF6F59}">
      <dgm:prSet/>
      <dgm:spPr>
        <a:solidFill>
          <a:srgbClr val="D7DBD8"/>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a:ln>
                <a:noFill/>
              </a:ln>
              <a:solidFill>
                <a:schemeClr val="tx1"/>
              </a:solidFill>
              <a:effectLst/>
              <a:latin typeface="Arial" charset="0"/>
            </a:rPr>
            <a:t>Evidence Searches</a:t>
          </a:r>
        </a:p>
      </dgm:t>
    </dgm:pt>
    <dgm:pt modelId="{9A7D69E7-1448-4C6A-B26E-719B2793AC47}" type="parTrans" cxnId="{D71E92A7-E573-4D1B-AC4C-82CCD0A6E5DA}">
      <dgm:prSet/>
      <dgm:spPr/>
      <dgm:t>
        <a:bodyPr/>
        <a:lstStyle/>
        <a:p>
          <a:endParaRPr lang="en-GB"/>
        </a:p>
      </dgm:t>
    </dgm:pt>
    <dgm:pt modelId="{31C0C81B-51CE-430C-B6B7-C20F9F0AE03C}" type="sibTrans" cxnId="{D71E92A7-E573-4D1B-AC4C-82CCD0A6E5DA}">
      <dgm:prSet/>
      <dgm:spPr/>
      <dgm:t>
        <a:bodyPr/>
        <a:lstStyle/>
        <a:p>
          <a:endParaRPr lang="en-GB"/>
        </a:p>
      </dgm:t>
    </dgm:pt>
    <dgm:pt modelId="{36F49B1E-49E7-40CC-BE69-292FA19B8623}" type="pres">
      <dgm:prSet presAssocID="{16D6DEFB-BF80-43F2-A8D2-7872120A9432}" presName="cycle" presStyleCnt="0">
        <dgm:presLayoutVars>
          <dgm:chMax val="1"/>
          <dgm:dir/>
          <dgm:animLvl val="ctr"/>
          <dgm:resizeHandles val="exact"/>
        </dgm:presLayoutVars>
      </dgm:prSet>
      <dgm:spPr/>
    </dgm:pt>
    <dgm:pt modelId="{B00BE72C-19D0-4C09-B7AB-2524EC35D49B}" type="pres">
      <dgm:prSet presAssocID="{DEE5AC7C-265B-4505-9D97-4293C5AB23B1}" presName="centerShape" presStyleLbl="node0" presStyleIdx="0" presStyleCnt="1"/>
      <dgm:spPr/>
    </dgm:pt>
    <dgm:pt modelId="{ED4E3030-FE47-430F-921B-7A5C688A9DC0}" type="pres">
      <dgm:prSet presAssocID="{5367D870-20FF-47A6-8A0A-4AAC6BA1F669}" presName="Name9" presStyleLbl="parChTrans1D2" presStyleIdx="0" presStyleCnt="4"/>
      <dgm:spPr/>
    </dgm:pt>
    <dgm:pt modelId="{8170DCD7-8701-403E-A196-0B46AD0BC81A}" type="pres">
      <dgm:prSet presAssocID="{5367D870-20FF-47A6-8A0A-4AAC6BA1F669}" presName="connTx" presStyleLbl="parChTrans1D2" presStyleIdx="0" presStyleCnt="4"/>
      <dgm:spPr/>
    </dgm:pt>
    <dgm:pt modelId="{EEE7C760-BD36-4239-BFE4-CD265BFF51F9}" type="pres">
      <dgm:prSet presAssocID="{DACF2881-2EF8-4C92-8B1A-8162FA7D6E5B}" presName="node" presStyleLbl="node1" presStyleIdx="0" presStyleCnt="4">
        <dgm:presLayoutVars>
          <dgm:bulletEnabled val="1"/>
        </dgm:presLayoutVars>
      </dgm:prSet>
      <dgm:spPr/>
    </dgm:pt>
    <dgm:pt modelId="{7B219854-A48B-4E1F-8A81-6697CEA8A3CF}" type="pres">
      <dgm:prSet presAssocID="{37E1E737-3B25-4810-96C7-EC758464A0D4}" presName="Name9" presStyleLbl="parChTrans1D2" presStyleIdx="1" presStyleCnt="4"/>
      <dgm:spPr/>
    </dgm:pt>
    <dgm:pt modelId="{D90FF83C-9948-4C8C-9148-C72EAB37BFE7}" type="pres">
      <dgm:prSet presAssocID="{37E1E737-3B25-4810-96C7-EC758464A0D4}" presName="connTx" presStyleLbl="parChTrans1D2" presStyleIdx="1" presStyleCnt="4"/>
      <dgm:spPr/>
    </dgm:pt>
    <dgm:pt modelId="{A66AB211-6F8D-4B71-AB39-FAF6AA7D1FFC}" type="pres">
      <dgm:prSet presAssocID="{DCC9272C-8094-4D00-B87B-1FDCE52BB617}" presName="node" presStyleLbl="node1" presStyleIdx="1" presStyleCnt="4">
        <dgm:presLayoutVars>
          <dgm:bulletEnabled val="1"/>
        </dgm:presLayoutVars>
      </dgm:prSet>
      <dgm:spPr/>
    </dgm:pt>
    <dgm:pt modelId="{23B61018-57FF-4FBE-9E52-1A0C178AFB43}" type="pres">
      <dgm:prSet presAssocID="{AC2285DC-82C2-4675-9DBA-87762565BAF7}" presName="Name9" presStyleLbl="parChTrans1D2" presStyleIdx="2" presStyleCnt="4"/>
      <dgm:spPr/>
    </dgm:pt>
    <dgm:pt modelId="{DD157917-632C-45CC-8650-0A2C5517D865}" type="pres">
      <dgm:prSet presAssocID="{AC2285DC-82C2-4675-9DBA-87762565BAF7}" presName="connTx" presStyleLbl="parChTrans1D2" presStyleIdx="2" presStyleCnt="4"/>
      <dgm:spPr/>
    </dgm:pt>
    <dgm:pt modelId="{6583AD9A-18DE-46FE-989F-95C72AFBF6B1}" type="pres">
      <dgm:prSet presAssocID="{FE54F426-A595-4330-A1E3-EA501AB78F92}" presName="node" presStyleLbl="node1" presStyleIdx="2" presStyleCnt="4">
        <dgm:presLayoutVars>
          <dgm:bulletEnabled val="1"/>
        </dgm:presLayoutVars>
      </dgm:prSet>
      <dgm:spPr/>
    </dgm:pt>
    <dgm:pt modelId="{3944FCFF-E94A-4DE7-8930-7102CC3776DD}" type="pres">
      <dgm:prSet presAssocID="{9A7D69E7-1448-4C6A-B26E-719B2793AC47}" presName="Name9" presStyleLbl="parChTrans1D2" presStyleIdx="3" presStyleCnt="4"/>
      <dgm:spPr/>
    </dgm:pt>
    <dgm:pt modelId="{EE23CDA6-1539-4092-B1A3-6565AD1D3F42}" type="pres">
      <dgm:prSet presAssocID="{9A7D69E7-1448-4C6A-B26E-719B2793AC47}" presName="connTx" presStyleLbl="parChTrans1D2" presStyleIdx="3" presStyleCnt="4"/>
      <dgm:spPr/>
    </dgm:pt>
    <dgm:pt modelId="{352AC1A3-FC6E-4928-8897-BA0529060252}" type="pres">
      <dgm:prSet presAssocID="{6E73FAE7-C374-40A1-8F3E-4F71CDEF6F59}" presName="node" presStyleLbl="node1" presStyleIdx="3" presStyleCnt="4">
        <dgm:presLayoutVars>
          <dgm:bulletEnabled val="1"/>
        </dgm:presLayoutVars>
      </dgm:prSet>
      <dgm:spPr/>
    </dgm:pt>
  </dgm:ptLst>
  <dgm:cxnLst>
    <dgm:cxn modelId="{EB120706-9962-46EF-B769-BE33AF4C7FE3}" type="presOf" srcId="{16D6DEFB-BF80-43F2-A8D2-7872120A9432}" destId="{36F49B1E-49E7-40CC-BE69-292FA19B8623}" srcOrd="0" destOrd="0" presId="urn:microsoft.com/office/officeart/2005/8/layout/radial1"/>
    <dgm:cxn modelId="{76081321-E99D-467E-80EE-49244C7D5075}" type="presOf" srcId="{9A7D69E7-1448-4C6A-B26E-719B2793AC47}" destId="{EE23CDA6-1539-4092-B1A3-6565AD1D3F42}" srcOrd="1" destOrd="0" presId="urn:microsoft.com/office/officeart/2005/8/layout/radial1"/>
    <dgm:cxn modelId="{0AB7AE23-1A5D-4B00-8D8C-742D1892C8E6}" type="presOf" srcId="{AC2285DC-82C2-4675-9DBA-87762565BAF7}" destId="{DD157917-632C-45CC-8650-0A2C5517D865}" srcOrd="1" destOrd="0" presId="urn:microsoft.com/office/officeart/2005/8/layout/radial1"/>
    <dgm:cxn modelId="{A4DE085C-0334-4A6B-933D-7BC53FCD0D34}" type="presOf" srcId="{37E1E737-3B25-4810-96C7-EC758464A0D4}" destId="{7B219854-A48B-4E1F-8A81-6697CEA8A3CF}" srcOrd="0" destOrd="0" presId="urn:microsoft.com/office/officeart/2005/8/layout/radial1"/>
    <dgm:cxn modelId="{7B9BF15F-8FFF-494C-9A42-23C4A20F1F09}" srcId="{16D6DEFB-BF80-43F2-A8D2-7872120A9432}" destId="{DEE5AC7C-265B-4505-9D97-4293C5AB23B1}" srcOrd="0" destOrd="0" parTransId="{982C0038-C73F-4117-A048-8BCE35E5A106}" sibTransId="{ABEE3AAF-78C1-4669-AED2-D1F7F92E789D}"/>
    <dgm:cxn modelId="{32DDFA62-3B73-443D-9A5D-5E3A581E76D1}" srcId="{DEE5AC7C-265B-4505-9D97-4293C5AB23B1}" destId="{FE54F426-A595-4330-A1E3-EA501AB78F92}" srcOrd="2" destOrd="0" parTransId="{AC2285DC-82C2-4675-9DBA-87762565BAF7}" sibTransId="{836B51C3-E605-4F21-93A3-85031645FC3A}"/>
    <dgm:cxn modelId="{EA8EEB65-4C44-4065-B020-ED03592D02A7}" type="presOf" srcId="{5367D870-20FF-47A6-8A0A-4AAC6BA1F669}" destId="{ED4E3030-FE47-430F-921B-7A5C688A9DC0}" srcOrd="0" destOrd="0" presId="urn:microsoft.com/office/officeart/2005/8/layout/radial1"/>
    <dgm:cxn modelId="{10574548-0ADB-43F3-85A1-C4F7E0608BBE}" type="presOf" srcId="{DACF2881-2EF8-4C92-8B1A-8162FA7D6E5B}" destId="{EEE7C760-BD36-4239-BFE4-CD265BFF51F9}" srcOrd="0" destOrd="0" presId="urn:microsoft.com/office/officeart/2005/8/layout/radial1"/>
    <dgm:cxn modelId="{749F8D8A-92F2-4624-81E5-1FC9C101FE15}" type="presOf" srcId="{9A7D69E7-1448-4C6A-B26E-719B2793AC47}" destId="{3944FCFF-E94A-4DE7-8930-7102CC3776DD}" srcOrd="0" destOrd="0" presId="urn:microsoft.com/office/officeart/2005/8/layout/radial1"/>
    <dgm:cxn modelId="{C9DCA79D-F104-40B8-B18E-D36C15C8D022}" type="presOf" srcId="{AC2285DC-82C2-4675-9DBA-87762565BAF7}" destId="{23B61018-57FF-4FBE-9E52-1A0C178AFB43}" srcOrd="0" destOrd="0" presId="urn:microsoft.com/office/officeart/2005/8/layout/radial1"/>
    <dgm:cxn modelId="{52C5AFA2-9020-48FD-836F-9E833F6FA448}" type="presOf" srcId="{5367D870-20FF-47A6-8A0A-4AAC6BA1F669}" destId="{8170DCD7-8701-403E-A196-0B46AD0BC81A}" srcOrd="1" destOrd="0" presId="urn:microsoft.com/office/officeart/2005/8/layout/radial1"/>
    <dgm:cxn modelId="{D71E92A7-E573-4D1B-AC4C-82CCD0A6E5DA}" srcId="{DEE5AC7C-265B-4505-9D97-4293C5AB23B1}" destId="{6E73FAE7-C374-40A1-8F3E-4F71CDEF6F59}" srcOrd="3" destOrd="0" parTransId="{9A7D69E7-1448-4C6A-B26E-719B2793AC47}" sibTransId="{31C0C81B-51CE-430C-B6B7-C20F9F0AE03C}"/>
    <dgm:cxn modelId="{D08A49AC-123D-410F-9F8A-4BA4F392727E}" type="presOf" srcId="{DEE5AC7C-265B-4505-9D97-4293C5AB23B1}" destId="{B00BE72C-19D0-4C09-B7AB-2524EC35D49B}" srcOrd="0" destOrd="0" presId="urn:microsoft.com/office/officeart/2005/8/layout/radial1"/>
    <dgm:cxn modelId="{A2C5A1B0-506D-43AB-A40B-E927A87462D0}" type="presOf" srcId="{FE54F426-A595-4330-A1E3-EA501AB78F92}" destId="{6583AD9A-18DE-46FE-989F-95C72AFBF6B1}" srcOrd="0" destOrd="0" presId="urn:microsoft.com/office/officeart/2005/8/layout/radial1"/>
    <dgm:cxn modelId="{3F3F10BD-3638-4027-91DE-662518988F0D}" srcId="{DEE5AC7C-265B-4505-9D97-4293C5AB23B1}" destId="{DCC9272C-8094-4D00-B87B-1FDCE52BB617}" srcOrd="1" destOrd="0" parTransId="{37E1E737-3B25-4810-96C7-EC758464A0D4}" sibTransId="{6C695CBE-DDEE-42C7-9468-7AD5DD132A71}"/>
    <dgm:cxn modelId="{1F1846CE-A55E-4FBD-A830-19F34A20816D}" srcId="{DEE5AC7C-265B-4505-9D97-4293C5AB23B1}" destId="{DACF2881-2EF8-4C92-8B1A-8162FA7D6E5B}" srcOrd="0" destOrd="0" parTransId="{5367D870-20FF-47A6-8A0A-4AAC6BA1F669}" sibTransId="{6163FC4F-0A30-4B04-8F4E-5D94EA1024F1}"/>
    <dgm:cxn modelId="{2ABB7CDE-F7F7-4E86-A467-C996C6B2D94A}" type="presOf" srcId="{6E73FAE7-C374-40A1-8F3E-4F71CDEF6F59}" destId="{352AC1A3-FC6E-4928-8897-BA0529060252}" srcOrd="0" destOrd="0" presId="urn:microsoft.com/office/officeart/2005/8/layout/radial1"/>
    <dgm:cxn modelId="{2EAD02F1-EE2B-433F-BEFA-6E6158B3889C}" type="presOf" srcId="{37E1E737-3B25-4810-96C7-EC758464A0D4}" destId="{D90FF83C-9948-4C8C-9148-C72EAB37BFE7}" srcOrd="1" destOrd="0" presId="urn:microsoft.com/office/officeart/2005/8/layout/radial1"/>
    <dgm:cxn modelId="{484E2BFD-70C4-4FD3-9D01-8C5636277A84}" type="presOf" srcId="{DCC9272C-8094-4D00-B87B-1FDCE52BB617}" destId="{A66AB211-6F8D-4B71-AB39-FAF6AA7D1FFC}" srcOrd="0" destOrd="0" presId="urn:microsoft.com/office/officeart/2005/8/layout/radial1"/>
    <dgm:cxn modelId="{4F5FE91E-8139-497C-86D7-F80D0F92658A}" type="presParOf" srcId="{36F49B1E-49E7-40CC-BE69-292FA19B8623}" destId="{B00BE72C-19D0-4C09-B7AB-2524EC35D49B}" srcOrd="0" destOrd="0" presId="urn:microsoft.com/office/officeart/2005/8/layout/radial1"/>
    <dgm:cxn modelId="{7BB67EE7-5994-42B9-A116-BBBF7C78366F}" type="presParOf" srcId="{36F49B1E-49E7-40CC-BE69-292FA19B8623}" destId="{ED4E3030-FE47-430F-921B-7A5C688A9DC0}" srcOrd="1" destOrd="0" presId="urn:microsoft.com/office/officeart/2005/8/layout/radial1"/>
    <dgm:cxn modelId="{1DF0F15F-E7A6-4363-A611-30FD7750683B}" type="presParOf" srcId="{ED4E3030-FE47-430F-921B-7A5C688A9DC0}" destId="{8170DCD7-8701-403E-A196-0B46AD0BC81A}" srcOrd="0" destOrd="0" presId="urn:microsoft.com/office/officeart/2005/8/layout/radial1"/>
    <dgm:cxn modelId="{1EC52024-72E7-4A5F-9722-F779DA3E3C3F}" type="presParOf" srcId="{36F49B1E-49E7-40CC-BE69-292FA19B8623}" destId="{EEE7C760-BD36-4239-BFE4-CD265BFF51F9}" srcOrd="2" destOrd="0" presId="urn:microsoft.com/office/officeart/2005/8/layout/radial1"/>
    <dgm:cxn modelId="{3CB613DF-6088-4ADE-AE3A-9CB3EB7FC864}" type="presParOf" srcId="{36F49B1E-49E7-40CC-BE69-292FA19B8623}" destId="{7B219854-A48B-4E1F-8A81-6697CEA8A3CF}" srcOrd="3" destOrd="0" presId="urn:microsoft.com/office/officeart/2005/8/layout/radial1"/>
    <dgm:cxn modelId="{75A64921-151F-4D52-B5DA-9C87C8ADE4B3}" type="presParOf" srcId="{7B219854-A48B-4E1F-8A81-6697CEA8A3CF}" destId="{D90FF83C-9948-4C8C-9148-C72EAB37BFE7}" srcOrd="0" destOrd="0" presId="urn:microsoft.com/office/officeart/2005/8/layout/radial1"/>
    <dgm:cxn modelId="{00D46B20-AC6D-417F-804A-F136272CABB4}" type="presParOf" srcId="{36F49B1E-49E7-40CC-BE69-292FA19B8623}" destId="{A66AB211-6F8D-4B71-AB39-FAF6AA7D1FFC}" srcOrd="4" destOrd="0" presId="urn:microsoft.com/office/officeart/2005/8/layout/radial1"/>
    <dgm:cxn modelId="{2184FBCE-1FD0-4422-82E4-3A311C748681}" type="presParOf" srcId="{36F49B1E-49E7-40CC-BE69-292FA19B8623}" destId="{23B61018-57FF-4FBE-9E52-1A0C178AFB43}" srcOrd="5" destOrd="0" presId="urn:microsoft.com/office/officeart/2005/8/layout/radial1"/>
    <dgm:cxn modelId="{D5D293F5-5056-4A2C-B2AC-84F5E7553FE3}" type="presParOf" srcId="{23B61018-57FF-4FBE-9E52-1A0C178AFB43}" destId="{DD157917-632C-45CC-8650-0A2C5517D865}" srcOrd="0" destOrd="0" presId="urn:microsoft.com/office/officeart/2005/8/layout/radial1"/>
    <dgm:cxn modelId="{2FD9B22C-16E7-4B0C-8ACC-729A22D9A0F3}" type="presParOf" srcId="{36F49B1E-49E7-40CC-BE69-292FA19B8623}" destId="{6583AD9A-18DE-46FE-989F-95C72AFBF6B1}" srcOrd="6" destOrd="0" presId="urn:microsoft.com/office/officeart/2005/8/layout/radial1"/>
    <dgm:cxn modelId="{1955909A-6E4C-475A-B904-8061CEDB8A87}" type="presParOf" srcId="{36F49B1E-49E7-40CC-BE69-292FA19B8623}" destId="{3944FCFF-E94A-4DE7-8930-7102CC3776DD}" srcOrd="7" destOrd="0" presId="urn:microsoft.com/office/officeart/2005/8/layout/radial1"/>
    <dgm:cxn modelId="{AA181A55-2A47-4D14-8847-DFE97B8E5BA5}" type="presParOf" srcId="{3944FCFF-E94A-4DE7-8930-7102CC3776DD}" destId="{EE23CDA6-1539-4092-B1A3-6565AD1D3F42}" srcOrd="0" destOrd="0" presId="urn:microsoft.com/office/officeart/2005/8/layout/radial1"/>
    <dgm:cxn modelId="{8C34B0EE-3DAE-4A0B-9DE4-EF5153A2D7FE}" type="presParOf" srcId="{36F49B1E-49E7-40CC-BE69-292FA19B8623}" destId="{352AC1A3-FC6E-4928-8897-BA0529060252}"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0BE72C-19D0-4C09-B7AB-2524EC35D49B}">
      <dsp:nvSpPr>
        <dsp:cNvPr id="0" name=""/>
        <dsp:cNvSpPr/>
      </dsp:nvSpPr>
      <dsp:spPr>
        <a:xfrm>
          <a:off x="2027080" y="1777842"/>
          <a:ext cx="1351277" cy="1351277"/>
        </a:xfrm>
        <a:prstGeom prst="ellipse">
          <a:avLst/>
        </a:prstGeom>
        <a:solidFill>
          <a:srgbClr val="D7DBD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900" b="1" i="0" u="none" strike="noStrike" kern="1200" cap="none" normalizeH="0" baseline="0">
              <a:ln>
                <a:noFill/>
              </a:ln>
              <a:solidFill>
                <a:schemeClr val="tx1"/>
              </a:solidFill>
              <a:effectLst/>
              <a:latin typeface="Arial" charset="0"/>
            </a:rPr>
            <a:t>Member</a:t>
          </a:r>
        </a:p>
      </dsp:txBody>
      <dsp:txXfrm>
        <a:off x="2224970" y="1975732"/>
        <a:ext cx="955497" cy="955497"/>
      </dsp:txXfrm>
    </dsp:sp>
    <dsp:sp modelId="{ED4E3030-FE47-430F-921B-7A5C688A9DC0}">
      <dsp:nvSpPr>
        <dsp:cNvPr id="0" name=""/>
        <dsp:cNvSpPr/>
      </dsp:nvSpPr>
      <dsp:spPr>
        <a:xfrm rot="16200000">
          <a:off x="2498420" y="1551045"/>
          <a:ext cx="408597" cy="44997"/>
        </a:xfrm>
        <a:custGeom>
          <a:avLst/>
          <a:gdLst/>
          <a:ahLst/>
          <a:cxnLst/>
          <a:rect l="0" t="0" r="0" b="0"/>
          <a:pathLst>
            <a:path>
              <a:moveTo>
                <a:pt x="0" y="22498"/>
              </a:moveTo>
              <a:lnTo>
                <a:pt x="408597" y="224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692504" y="1563328"/>
        <a:ext cx="20429" cy="20429"/>
      </dsp:txXfrm>
    </dsp:sp>
    <dsp:sp modelId="{EEE7C760-BD36-4239-BFE4-CD265BFF51F9}">
      <dsp:nvSpPr>
        <dsp:cNvPr id="0" name=""/>
        <dsp:cNvSpPr/>
      </dsp:nvSpPr>
      <dsp:spPr>
        <a:xfrm>
          <a:off x="2027080" y="17968"/>
          <a:ext cx="1351277" cy="1351277"/>
        </a:xfrm>
        <a:prstGeom prst="ellipse">
          <a:avLst/>
        </a:prstGeom>
        <a:solidFill>
          <a:srgbClr val="D7DBD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300" b="1" i="0" u="none" strike="noStrike" kern="1200" cap="none" normalizeH="0" baseline="0">
              <a:ln>
                <a:noFill/>
              </a:ln>
              <a:solidFill>
                <a:schemeClr val="tx1"/>
              </a:solidFill>
              <a:effectLst/>
              <a:latin typeface="Arial" charset="0"/>
            </a:rPr>
            <a:t>Contact Details</a:t>
          </a:r>
        </a:p>
      </dsp:txBody>
      <dsp:txXfrm>
        <a:off x="2224970" y="215858"/>
        <a:ext cx="955497" cy="955497"/>
      </dsp:txXfrm>
    </dsp:sp>
    <dsp:sp modelId="{7B219854-A48B-4E1F-8A81-6697CEA8A3CF}">
      <dsp:nvSpPr>
        <dsp:cNvPr id="0" name=""/>
        <dsp:cNvSpPr/>
      </dsp:nvSpPr>
      <dsp:spPr>
        <a:xfrm>
          <a:off x="3378357" y="2430982"/>
          <a:ext cx="408597" cy="44997"/>
        </a:xfrm>
        <a:custGeom>
          <a:avLst/>
          <a:gdLst/>
          <a:ahLst/>
          <a:cxnLst/>
          <a:rect l="0" t="0" r="0" b="0"/>
          <a:pathLst>
            <a:path>
              <a:moveTo>
                <a:pt x="0" y="22498"/>
              </a:moveTo>
              <a:lnTo>
                <a:pt x="408597" y="224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572441" y="2443266"/>
        <a:ext cx="20429" cy="20429"/>
      </dsp:txXfrm>
    </dsp:sp>
    <dsp:sp modelId="{A66AB211-6F8D-4B71-AB39-FAF6AA7D1FFC}">
      <dsp:nvSpPr>
        <dsp:cNvPr id="0" name=""/>
        <dsp:cNvSpPr/>
      </dsp:nvSpPr>
      <dsp:spPr>
        <a:xfrm>
          <a:off x="3786954" y="1777842"/>
          <a:ext cx="1351277" cy="1351277"/>
        </a:xfrm>
        <a:prstGeom prst="ellipse">
          <a:avLst/>
        </a:prstGeom>
        <a:solidFill>
          <a:srgbClr val="D7DBD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300" b="1" i="0" u="none" strike="noStrike" kern="1200" cap="none" normalizeH="0" baseline="0" dirty="0">
              <a:ln>
                <a:noFill/>
              </a:ln>
              <a:solidFill>
                <a:schemeClr val="tx1"/>
              </a:solidFill>
              <a:effectLst/>
              <a:latin typeface="Arial" charset="0"/>
            </a:rPr>
            <a:t>Information Skills Teaching</a:t>
          </a:r>
        </a:p>
      </dsp:txBody>
      <dsp:txXfrm>
        <a:off x="3984844" y="1975732"/>
        <a:ext cx="955497" cy="955497"/>
      </dsp:txXfrm>
    </dsp:sp>
    <dsp:sp modelId="{23B61018-57FF-4FBE-9E52-1A0C178AFB43}">
      <dsp:nvSpPr>
        <dsp:cNvPr id="0" name=""/>
        <dsp:cNvSpPr/>
      </dsp:nvSpPr>
      <dsp:spPr>
        <a:xfrm rot="5400000">
          <a:off x="2498420" y="3310919"/>
          <a:ext cx="408597" cy="44997"/>
        </a:xfrm>
        <a:custGeom>
          <a:avLst/>
          <a:gdLst/>
          <a:ahLst/>
          <a:cxnLst/>
          <a:rect l="0" t="0" r="0" b="0"/>
          <a:pathLst>
            <a:path>
              <a:moveTo>
                <a:pt x="0" y="22498"/>
              </a:moveTo>
              <a:lnTo>
                <a:pt x="408597" y="224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692504" y="3323203"/>
        <a:ext cx="20429" cy="20429"/>
      </dsp:txXfrm>
    </dsp:sp>
    <dsp:sp modelId="{6583AD9A-18DE-46FE-989F-95C72AFBF6B1}">
      <dsp:nvSpPr>
        <dsp:cNvPr id="0" name=""/>
        <dsp:cNvSpPr/>
      </dsp:nvSpPr>
      <dsp:spPr>
        <a:xfrm>
          <a:off x="2027080" y="3537716"/>
          <a:ext cx="1351277" cy="1351277"/>
        </a:xfrm>
        <a:prstGeom prst="ellipse">
          <a:avLst/>
        </a:prstGeom>
        <a:solidFill>
          <a:srgbClr val="D7DBD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300" b="1" i="0" u="none" strike="noStrike" kern="1200" cap="none" normalizeH="0" baseline="0" dirty="0">
              <a:ln>
                <a:noFill/>
              </a:ln>
              <a:solidFill>
                <a:schemeClr val="tx1"/>
              </a:solidFill>
              <a:effectLst/>
              <a:latin typeface="Arial" charset="0"/>
            </a:rPr>
            <a:t>Interests for Evidence Updates</a:t>
          </a:r>
        </a:p>
      </dsp:txBody>
      <dsp:txXfrm>
        <a:off x="2224970" y="3735606"/>
        <a:ext cx="955497" cy="955497"/>
      </dsp:txXfrm>
    </dsp:sp>
    <dsp:sp modelId="{3944FCFF-E94A-4DE7-8930-7102CC3776DD}">
      <dsp:nvSpPr>
        <dsp:cNvPr id="0" name=""/>
        <dsp:cNvSpPr/>
      </dsp:nvSpPr>
      <dsp:spPr>
        <a:xfrm rot="10800000">
          <a:off x="1618483" y="2430982"/>
          <a:ext cx="408597" cy="44997"/>
        </a:xfrm>
        <a:custGeom>
          <a:avLst/>
          <a:gdLst/>
          <a:ahLst/>
          <a:cxnLst/>
          <a:rect l="0" t="0" r="0" b="0"/>
          <a:pathLst>
            <a:path>
              <a:moveTo>
                <a:pt x="0" y="22498"/>
              </a:moveTo>
              <a:lnTo>
                <a:pt x="408597" y="224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812566" y="2443266"/>
        <a:ext cx="20429" cy="20429"/>
      </dsp:txXfrm>
    </dsp:sp>
    <dsp:sp modelId="{352AC1A3-FC6E-4928-8897-BA0529060252}">
      <dsp:nvSpPr>
        <dsp:cNvPr id="0" name=""/>
        <dsp:cNvSpPr/>
      </dsp:nvSpPr>
      <dsp:spPr>
        <a:xfrm>
          <a:off x="267206" y="1777842"/>
          <a:ext cx="1351277" cy="1351277"/>
        </a:xfrm>
        <a:prstGeom prst="ellipse">
          <a:avLst/>
        </a:prstGeom>
        <a:solidFill>
          <a:srgbClr val="D7DBD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300" b="1" i="0" u="none" strike="noStrike" kern="1200" cap="none" normalizeH="0" baseline="0" dirty="0">
              <a:ln>
                <a:noFill/>
              </a:ln>
              <a:solidFill>
                <a:schemeClr val="tx1"/>
              </a:solidFill>
              <a:effectLst/>
              <a:latin typeface="Arial" charset="0"/>
            </a:rPr>
            <a:t>Evidence Searches</a:t>
          </a:r>
        </a:p>
      </dsp:txBody>
      <dsp:txXfrm>
        <a:off x="465096" y="1975732"/>
        <a:ext cx="955497" cy="95549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29699" name="Rectangle 3"/>
          <p:cNvSpPr>
            <a:spLocks noGrp="1" noChangeArrowheads="1"/>
          </p:cNvSpPr>
          <p:nvPr>
            <p:ph type="dt" sz="quarter" idx="1"/>
          </p:nvPr>
        </p:nvSpPr>
        <p:spPr bwMode="auto">
          <a:xfrm>
            <a:off x="3814763" y="0"/>
            <a:ext cx="2919412"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29700" name="Rectangle 4"/>
          <p:cNvSpPr>
            <a:spLocks noGrp="1" noChangeArrowheads="1"/>
          </p:cNvSpPr>
          <p:nvPr>
            <p:ph type="ftr" sz="quarter" idx="2"/>
          </p:nvPr>
        </p:nvSpPr>
        <p:spPr bwMode="auto">
          <a:xfrm>
            <a:off x="0" y="9371013"/>
            <a:ext cx="2919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29701" name="Rectangle 5"/>
          <p:cNvSpPr>
            <a:spLocks noGrp="1" noChangeArrowheads="1"/>
          </p:cNvSpPr>
          <p:nvPr>
            <p:ph type="sldNum" sz="quarter" idx="3"/>
          </p:nvPr>
        </p:nvSpPr>
        <p:spPr bwMode="auto">
          <a:xfrm>
            <a:off x="3814763" y="9371013"/>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5A3DEE3-AEF7-4D0E-8EF0-1C5DA6920583}" type="slidenum">
              <a:rPr lang="en-GB"/>
              <a:pPr/>
              <a:t>‹#›</a:t>
            </a:fld>
            <a:endParaRPr lang="en-GB"/>
          </a:p>
        </p:txBody>
      </p:sp>
    </p:spTree>
    <p:extLst>
      <p:ext uri="{BB962C8B-B14F-4D97-AF65-F5344CB8AC3E}">
        <p14:creationId xmlns:p14="http://schemas.microsoft.com/office/powerpoint/2010/main" val="27142146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0"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93187" name="Rectangle 3"/>
          <p:cNvSpPr>
            <a:spLocks noGrp="1" noChangeArrowheads="1"/>
          </p:cNvSpPr>
          <p:nvPr>
            <p:ph type="dt" idx="1"/>
          </p:nvPr>
        </p:nvSpPr>
        <p:spPr bwMode="auto">
          <a:xfrm>
            <a:off x="3814763" y="0"/>
            <a:ext cx="2919412"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93188"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3189" name="Rectangle 5"/>
          <p:cNvSpPr>
            <a:spLocks noGrp="1" noChangeArrowheads="1"/>
          </p:cNvSpPr>
          <p:nvPr>
            <p:ph type="body" sz="quarter" idx="3"/>
          </p:nvPr>
        </p:nvSpPr>
        <p:spPr bwMode="auto">
          <a:xfrm>
            <a:off x="673100" y="4686300"/>
            <a:ext cx="5389563" cy="444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3190" name="Rectangle 6"/>
          <p:cNvSpPr>
            <a:spLocks noGrp="1" noChangeArrowheads="1"/>
          </p:cNvSpPr>
          <p:nvPr>
            <p:ph type="ftr" sz="quarter" idx="4"/>
          </p:nvPr>
        </p:nvSpPr>
        <p:spPr bwMode="auto">
          <a:xfrm>
            <a:off x="0" y="9371013"/>
            <a:ext cx="2919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93191" name="Rectangle 7"/>
          <p:cNvSpPr>
            <a:spLocks noGrp="1" noChangeArrowheads="1"/>
          </p:cNvSpPr>
          <p:nvPr>
            <p:ph type="sldNum" sz="quarter" idx="5"/>
          </p:nvPr>
        </p:nvSpPr>
        <p:spPr bwMode="auto">
          <a:xfrm>
            <a:off x="3814763" y="9371013"/>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3D9AC53-DDC3-40D9-841F-47A3542FC079}" type="slidenum">
              <a:rPr lang="en-GB"/>
              <a:pPr/>
              <a:t>‹#›</a:t>
            </a:fld>
            <a:endParaRPr lang="en-GB"/>
          </a:p>
        </p:txBody>
      </p:sp>
    </p:spTree>
    <p:extLst>
      <p:ext uri="{BB962C8B-B14F-4D97-AF65-F5344CB8AC3E}">
        <p14:creationId xmlns:p14="http://schemas.microsoft.com/office/powerpoint/2010/main" val="12408256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6582CD-C30A-4AC2-86FA-6788A200C2B5}" type="slidenum">
              <a:rPr lang="en-GB"/>
              <a:pPr/>
              <a:t>3</a:t>
            </a:fld>
            <a:endParaRPr lang="en-GB"/>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pPr>
              <a:lnSpc>
                <a:spcPct val="80000"/>
              </a:lnSpc>
              <a:buFontTx/>
              <a:buChar char="•"/>
            </a:pPr>
            <a:r>
              <a:rPr lang="en-GB" sz="1000"/>
              <a:t>As the same time as we were developing KnowledgeShare we also developed separate systems for literature searching and teaching.</a:t>
            </a:r>
          </a:p>
          <a:p>
            <a:pPr>
              <a:lnSpc>
                <a:spcPct val="80000"/>
              </a:lnSpc>
              <a:buFontTx/>
              <a:buChar char="•"/>
            </a:pPr>
            <a:r>
              <a:rPr lang="en-GB" sz="1000"/>
              <a:t>The literature search database allows us to log a search request including information on what is needed, assign the search to a librarian, record what was done to satisfy the request, generate a standard report and finally record evaluation of the search and report on activity.</a:t>
            </a:r>
          </a:p>
          <a:p>
            <a:pPr>
              <a:lnSpc>
                <a:spcPct val="80000"/>
              </a:lnSpc>
              <a:buFontTx/>
              <a:buChar char="•"/>
            </a:pPr>
            <a:r>
              <a:rPr lang="en-GB" sz="1000"/>
              <a:t>The teaching database allows us to set up a teaching session, book people on, communicate with participants, manage a waiting-list, generate certificates of attendance, record evaluation and report.</a:t>
            </a:r>
          </a:p>
          <a:p>
            <a:pPr>
              <a:lnSpc>
                <a:spcPct val="80000"/>
              </a:lnSpc>
              <a:buFontTx/>
              <a:buChar char="•"/>
            </a:pPr>
            <a:r>
              <a:rPr lang="en-GB" sz="1000"/>
              <a:t>Eventually we realised that we should bring these systems together! The result was that I can now call up a particular consultant and see at a glance what their interests are, what current awareness we’ve sent, what searches they’ve requested and what teaching they have been on.</a:t>
            </a:r>
          </a:p>
          <a:p>
            <a:pPr>
              <a:lnSpc>
                <a:spcPct val="80000"/>
              </a:lnSpc>
              <a:buFontTx/>
              <a:buChar char="•"/>
            </a:pPr>
            <a:endParaRPr lang="en-GB" sz="1000"/>
          </a:p>
          <a:p>
            <a:pPr>
              <a:lnSpc>
                <a:spcPct val="80000"/>
              </a:lnSpc>
              <a:buFontTx/>
              <a:buChar char="•"/>
            </a:pPr>
            <a:r>
              <a:rPr lang="en-GB" sz="1000"/>
              <a:t>The final step was to turn this into an online system.</a:t>
            </a:r>
          </a:p>
          <a:p>
            <a:pPr>
              <a:lnSpc>
                <a:spcPct val="80000"/>
              </a:lnSpc>
              <a:buFontTx/>
              <a:buChar char="•"/>
            </a:pPr>
            <a:r>
              <a:rPr lang="en-GB" sz="1000"/>
              <a:t>One advantage of this is that different LKS teams can license it and collaborate through it.  You add your library members but we continue to add the resources and so your members benefit from the work we are doing.  They still appear to receive the email notification from you, so the personal contact is maintained.</a:t>
            </a:r>
          </a:p>
          <a:p>
            <a:pPr>
              <a:lnSpc>
                <a:spcPct val="80000"/>
              </a:lnSpc>
              <a:buFontTx/>
              <a:buChar char="•"/>
            </a:pPr>
            <a:r>
              <a:rPr lang="en-GB" sz="1000"/>
              <a:t>Another advantage is that we can share literature search work more widely.  Instead of only benefiting one or two colleagues, a literature search you do can now be shared (as part of current awareness) with any other NHS colleagues that have the same interests.  </a:t>
            </a:r>
          </a:p>
          <a:p>
            <a:pPr>
              <a:lnSpc>
                <a:spcPct val="80000"/>
              </a:lnSpc>
              <a:buFontTx/>
              <a:buChar char="•"/>
            </a:pPr>
            <a:r>
              <a:rPr lang="en-GB" sz="1000"/>
              <a:t>For members, the advantage is that they will be able to log in and update their professional interests, see what the latest resources are that match those interests, request a search, see previous searches, see other people’s searches, book on training, evaluate searching or training online, etc.</a:t>
            </a:r>
          </a:p>
          <a:p>
            <a:pPr>
              <a:lnSpc>
                <a:spcPct val="80000"/>
              </a:lnSpc>
              <a:buFontTx/>
              <a:buChar char="•"/>
            </a:pPr>
            <a:r>
              <a:rPr lang="en-GB" sz="1000"/>
              <a:t>Finally, there is also the possibility for them to connect and network with colleagues in other parts of the country based on shared professional interests or a shared interest in a literature search topic.</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409C17-844D-4A5D-874B-1ACFAAC7A0CB}" type="slidenum">
              <a:rPr lang="en-GB"/>
              <a:pPr/>
              <a:t>4</a:t>
            </a:fld>
            <a:endParaRPr lang="en-GB"/>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pPr>
              <a:buFontTx/>
              <a:buChar char="•"/>
            </a:pPr>
            <a:r>
              <a:rPr lang="en-GB"/>
              <a:t>Aim to avoid the “blanket” approach to current awareness</a:t>
            </a:r>
          </a:p>
          <a:p>
            <a:pPr>
              <a:buFontTx/>
              <a:buChar char="•"/>
            </a:pPr>
            <a:r>
              <a:rPr lang="en-GB"/>
              <a:t>Want to send members individual, personalised emails based on their specific professional interests</a:t>
            </a:r>
          </a:p>
          <a:p>
            <a:pPr>
              <a:buFontTx/>
              <a:buChar char="•"/>
            </a:pPr>
            <a:r>
              <a:rPr lang="en-GB"/>
              <a:t>For example, a colorectal cancer surgeon working in a hospital has very different interests to a hospice nurse working in the community (even though they’re both in the area of “cancer”).  So they get different notifications, with some overlap.</a:t>
            </a:r>
          </a:p>
          <a:p>
            <a:pPr>
              <a:buFontTx/>
              <a:buChar char="•"/>
            </a:pPr>
            <a:r>
              <a:rPr lang="en-GB"/>
              <a:t>Created Access database to record and categorise members according to their interests.  Also add information resources and categorise these.  The system matches the two.</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4A4145-29E3-4D5C-B36A-562014EAF3E9}" type="slidenum">
              <a:rPr lang="en-GB"/>
              <a:pPr/>
              <a:t>7</a:t>
            </a:fld>
            <a:endParaRPr lang="en-GB"/>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pPr>
              <a:buFontTx/>
              <a:buChar char="•"/>
            </a:pPr>
            <a:r>
              <a:rPr lang="en-GB" sz="1000"/>
              <a:t>The online KnowledgeShare system has been designed and built to achieve all these goals</a:t>
            </a:r>
          </a:p>
          <a:p>
            <a:pPr>
              <a:buFontTx/>
              <a:buChar char="•"/>
            </a:pPr>
            <a:r>
              <a:rPr lang="en-GB" sz="1000"/>
              <a:t>The diagram on this slide, if taken step-by-step, illustrates fairly clearly how the system works.</a:t>
            </a:r>
          </a:p>
          <a:p>
            <a:pPr>
              <a:buFontTx/>
              <a:buChar char="•"/>
            </a:pPr>
            <a:r>
              <a:rPr lang="en-GB" sz="1000"/>
              <a:t>Blue arrows indicate a communication between your LKS and your members</a:t>
            </a:r>
          </a:p>
          <a:p>
            <a:pPr>
              <a:buFontTx/>
              <a:buChar char="•"/>
            </a:pPr>
            <a:r>
              <a:rPr lang="en-GB" sz="1000"/>
              <a:t>Blue text indicates work that you have to do.</a:t>
            </a:r>
          </a:p>
          <a:p>
            <a:pPr>
              <a:buFontTx/>
              <a:buChar char="•"/>
            </a:pPr>
            <a:r>
              <a:rPr lang="en-GB" sz="1000"/>
              <a:t>Green text indicates work that Brighton and Sussex, or the system itself, does.</a:t>
            </a:r>
          </a:p>
          <a:p>
            <a:pPr>
              <a:buFontTx/>
              <a:buChar char="•"/>
            </a:pPr>
            <a:endParaRPr lang="en-GB" sz="1000"/>
          </a:p>
          <a:p>
            <a:pPr>
              <a:buFontTx/>
              <a:buChar char="•"/>
            </a:pPr>
            <a:r>
              <a:rPr lang="en-GB" sz="1000"/>
              <a:t>As you can see, it is possible for individual LKS teams to add information resources for the purposes of current awareness, but it’s not essential. You may want to add local pathways or events, or you might want to add a particular journal that covers a topic you feel is under-represented.  The more LKS teams that do this, the more collaborative it becomes, although we want to be careful not to add so much that people are overwhelmed.</a:t>
            </a:r>
          </a:p>
          <a:p>
            <a:pPr>
              <a:buFontTx/>
              <a:buChar char="•"/>
            </a:pPr>
            <a:endParaRPr lang="en-GB" sz="1000"/>
          </a:p>
          <a:p>
            <a:pPr>
              <a:buFontTx/>
              <a:buChar char="•"/>
            </a:pPr>
            <a:r>
              <a:rPr lang="en-GB" sz="1000"/>
              <a:t>The system allows members to receive current awareness in three different ways:</a:t>
            </a:r>
          </a:p>
          <a:p>
            <a:pPr lvl="1">
              <a:buFontTx/>
              <a:buChar char="•"/>
            </a:pPr>
            <a:r>
              <a:rPr lang="en-GB" sz="1000"/>
              <a:t>1. The personalised updates already described</a:t>
            </a:r>
          </a:p>
          <a:p>
            <a:pPr lvl="1">
              <a:buFontTx/>
              <a:buChar char="•"/>
            </a:pPr>
            <a:r>
              <a:rPr lang="en-GB" sz="1000"/>
              <a:t>2. Journal table of contents alerts (like Zetoc except that they appear to come from their local librarian)</a:t>
            </a:r>
          </a:p>
          <a:p>
            <a:pPr lvl="1">
              <a:buFontTx/>
              <a:buChar char="•"/>
            </a:pPr>
            <a:r>
              <a:rPr lang="en-GB" sz="1000"/>
              <a:t>3. Newsletters that LKS staff create based on any combination of topics they like.</a:t>
            </a:r>
          </a:p>
          <a:p>
            <a:pPr lvl="1">
              <a:buFontTx/>
              <a:buChar char="•"/>
            </a:pPr>
            <a:endParaRPr lang="en-GB" sz="10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D9AC53-DDC3-40D9-841F-47A3542FC079}" type="slidenum">
              <a:rPr lang="en-GB" smtClean="0"/>
              <a:pPr/>
              <a:t>8</a:t>
            </a:fld>
            <a:endParaRPr lang="en-GB"/>
          </a:p>
        </p:txBody>
      </p:sp>
    </p:spTree>
    <p:extLst>
      <p:ext uri="{BB962C8B-B14F-4D97-AF65-F5344CB8AC3E}">
        <p14:creationId xmlns:p14="http://schemas.microsoft.com/office/powerpoint/2010/main" val="2772479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D9AC53-DDC3-40D9-841F-47A3542FC079}" type="slidenum">
              <a:rPr lang="en-GB" smtClean="0"/>
              <a:pPr/>
              <a:t>10</a:t>
            </a:fld>
            <a:endParaRPr lang="en-GB"/>
          </a:p>
        </p:txBody>
      </p:sp>
    </p:spTree>
    <p:extLst>
      <p:ext uri="{BB962C8B-B14F-4D97-AF65-F5344CB8AC3E}">
        <p14:creationId xmlns:p14="http://schemas.microsoft.com/office/powerpoint/2010/main" val="15115504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7826" name="Rectangle 2"/>
          <p:cNvSpPr>
            <a:spLocks noGrp="1" noChangeArrowheads="1"/>
          </p:cNvSpPr>
          <p:nvPr>
            <p:ph type="ctrTitle"/>
          </p:nvPr>
        </p:nvSpPr>
        <p:spPr>
          <a:xfrm>
            <a:off x="0" y="2130425"/>
            <a:ext cx="9144000" cy="1470025"/>
          </a:xfrm>
        </p:spPr>
        <p:txBody>
          <a:bodyPr/>
          <a:lstStyle>
            <a:lvl1pPr algn="ctr">
              <a:defRPr/>
            </a:lvl1pPr>
          </a:lstStyle>
          <a:p>
            <a:pPr lvl="0"/>
            <a:r>
              <a:rPr lang="en-GB" noProof="0"/>
              <a:t>Click to edit Master title style</a:t>
            </a:r>
          </a:p>
        </p:txBody>
      </p:sp>
      <p:sp>
        <p:nvSpPr>
          <p:cNvPr id="7782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GB" noProof="0"/>
              <a:t>Click to edit Master subtitle style</a:t>
            </a:r>
          </a:p>
        </p:txBody>
      </p:sp>
      <p:pic>
        <p:nvPicPr>
          <p:cNvPr id="77833" name="Picture 9" descr="bsuh logo a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56325" y="333375"/>
            <a:ext cx="2662238" cy="6810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42023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5246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0" y="0"/>
            <a:ext cx="6705600" cy="6524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0068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8563"/>
          </a:xfrm>
        </p:spPr>
        <p:txBody>
          <a:bodyPr/>
          <a:lstStyle/>
          <a:p>
            <a:r>
              <a:rPr lang="en-US"/>
              <a:t>Click to edit Master title style</a:t>
            </a:r>
            <a:endParaRPr lang="en-GB"/>
          </a:p>
        </p:txBody>
      </p:sp>
      <p:sp>
        <p:nvSpPr>
          <p:cNvPr id="3" name="SmartArt Placeholder 2"/>
          <p:cNvSpPr>
            <a:spLocks noGrp="1"/>
          </p:cNvSpPr>
          <p:nvPr>
            <p:ph type="dgm" idx="1"/>
          </p:nvPr>
        </p:nvSpPr>
        <p:spPr>
          <a:xfrm>
            <a:off x="179388" y="1412875"/>
            <a:ext cx="8713787" cy="5111750"/>
          </a:xfrm>
        </p:spPr>
        <p:txBody>
          <a:bodyPr/>
          <a:lstStyle/>
          <a:p>
            <a:endParaRPr lang="en-GB"/>
          </a:p>
        </p:txBody>
      </p:sp>
    </p:spTree>
    <p:extLst>
      <p:ext uri="{BB962C8B-B14F-4D97-AF65-F5344CB8AC3E}">
        <p14:creationId xmlns:p14="http://schemas.microsoft.com/office/powerpoint/2010/main" val="1940060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8563"/>
          </a:xfrm>
        </p:spPr>
        <p:txBody>
          <a:bodyPr/>
          <a:lstStyle/>
          <a:p>
            <a:r>
              <a:rPr lang="en-US"/>
              <a:t>Click to edit Master title style</a:t>
            </a:r>
            <a:endParaRPr lang="en-GB"/>
          </a:p>
        </p:txBody>
      </p:sp>
      <p:sp>
        <p:nvSpPr>
          <p:cNvPr id="3" name="Text Placeholder 2"/>
          <p:cNvSpPr>
            <a:spLocks noGrp="1"/>
          </p:cNvSpPr>
          <p:nvPr>
            <p:ph type="body" sz="half" idx="1"/>
          </p:nvPr>
        </p:nvSpPr>
        <p:spPr>
          <a:xfrm>
            <a:off x="179388" y="1412875"/>
            <a:ext cx="427990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11688" y="1412875"/>
            <a:ext cx="4281487"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64999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dirty="0"/>
              <a:t>Click to edit Master title style</a:t>
            </a:r>
          </a:p>
        </p:txBody>
      </p:sp>
      <p:sp>
        <p:nvSpPr>
          <p:cNvPr id="8" name="Subtitle 2"/>
          <p:cNvSpPr>
            <a:spLocks noGrp="1"/>
          </p:cNvSpPr>
          <p:nvPr>
            <p:ph type="subTitle" idx="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ext Placeholder 7"/>
          <p:cNvSpPr>
            <a:spLocks noGrp="1"/>
          </p:cNvSpPr>
          <p:nvPr>
            <p:ph type="body" sz="quarter" idx="13"/>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Picture Placeholder 10"/>
          <p:cNvSpPr>
            <a:spLocks noGrp="1"/>
          </p:cNvSpPr>
          <p:nvPr>
            <p:ph type="pic" sz="quarter" idx="14"/>
          </p:nvPr>
        </p:nvSpPr>
        <p:spPr>
          <a:xfrm>
            <a:off x="5360988" y="2486025"/>
            <a:ext cx="3451225" cy="2457450"/>
          </a:xfrm>
          <a:prstGeom prst="rect">
            <a:avLst/>
          </a:prstGeom>
        </p:spPr>
        <p:txBody>
          <a:bodyPr/>
          <a:lstStyle>
            <a:lvl1pPr marL="0" indent="0" algn="ctr">
              <a:buNone/>
              <a:defRPr sz="2400" baseline="0"/>
            </a:lvl1pPr>
          </a:lstStyle>
          <a:p>
            <a:pPr lvl="0"/>
            <a:r>
              <a:rPr lang="en-US" noProof="0" dirty="0"/>
              <a:t>Click icon to add picture</a:t>
            </a:r>
            <a:endParaRPr lang="en-GB" noProof="0" dirty="0"/>
          </a:p>
        </p:txBody>
      </p:sp>
    </p:spTree>
    <p:extLst>
      <p:ext uri="{BB962C8B-B14F-4D97-AF65-F5344CB8AC3E}">
        <p14:creationId xmlns:p14="http://schemas.microsoft.com/office/powerpoint/2010/main" val="2210347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4" name="Group 13"/>
          <p:cNvGrpSpPr/>
          <p:nvPr userDrawn="1"/>
        </p:nvGrpSpPr>
        <p:grpSpPr>
          <a:xfrm>
            <a:off x="5004048" y="174048"/>
            <a:ext cx="3935191" cy="1382923"/>
            <a:chOff x="492793" y="39811"/>
            <a:chExt cx="3935191" cy="1382923"/>
          </a:xfrm>
        </p:grpSpPr>
        <p:pic>
          <p:nvPicPr>
            <p:cNvPr id="1027" name="Picture 3" descr="Z:\VLE\Platform Development\Look and Feel\Logo Designs\iris_flash.png"/>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492793" y="39811"/>
              <a:ext cx="1334923" cy="132953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1827716" y="259553"/>
              <a:ext cx="2600268" cy="646331"/>
            </a:xfrm>
            <a:prstGeom prst="rect">
              <a:avLst/>
            </a:prstGeom>
            <a:noFill/>
          </p:spPr>
          <p:txBody>
            <a:bodyPr wrap="square" rIns="36000" rtlCol="0">
              <a:spAutoFit/>
            </a:bodyPr>
            <a:lstStyle/>
            <a:p>
              <a:pPr fontAlgn="auto">
                <a:spcBef>
                  <a:spcPts val="0"/>
                </a:spcBef>
                <a:spcAft>
                  <a:spcPts val="0"/>
                </a:spcAft>
              </a:pPr>
              <a:r>
                <a:rPr lang="en-GB" sz="1800" b="1" dirty="0">
                  <a:solidFill>
                    <a:srgbClr val="AA0654"/>
                  </a:solidFill>
                  <a:latin typeface="Calibri"/>
                </a:rPr>
                <a:t>Directorate of</a:t>
              </a:r>
            </a:p>
            <a:p>
              <a:pPr fontAlgn="auto">
                <a:spcBef>
                  <a:spcPts val="0"/>
                </a:spcBef>
                <a:spcAft>
                  <a:spcPts val="0"/>
                </a:spcAft>
              </a:pPr>
              <a:r>
                <a:rPr lang="en-GB" sz="1800" b="1" dirty="0">
                  <a:solidFill>
                    <a:srgbClr val="AA0654"/>
                  </a:solidFill>
                  <a:latin typeface="Calibri"/>
                </a:rPr>
                <a:t>Education and Knowledge</a:t>
              </a:r>
            </a:p>
          </p:txBody>
        </p:sp>
        <p:sp>
          <p:nvSpPr>
            <p:cNvPr id="9" name="TextBox 8"/>
            <p:cNvSpPr txBox="1"/>
            <p:nvPr userDrawn="1"/>
          </p:nvSpPr>
          <p:spPr>
            <a:xfrm>
              <a:off x="518112" y="1145735"/>
              <a:ext cx="3909872" cy="276999"/>
            </a:xfrm>
            <a:prstGeom prst="rect">
              <a:avLst/>
            </a:prstGeom>
            <a:solidFill>
              <a:schemeClr val="bg1">
                <a:alpha val="50000"/>
              </a:schemeClr>
            </a:solidFill>
          </p:spPr>
          <p:txBody>
            <a:bodyPr wrap="square" rIns="36000" rtlCol="0">
              <a:spAutoFit/>
            </a:bodyPr>
            <a:lstStyle/>
            <a:p>
              <a:pPr fontAlgn="auto">
                <a:spcBef>
                  <a:spcPts val="0"/>
                </a:spcBef>
                <a:spcAft>
                  <a:spcPts val="0"/>
                </a:spcAft>
              </a:pPr>
              <a:r>
                <a:rPr lang="en-GB" sz="1200" b="1" dirty="0">
                  <a:solidFill>
                    <a:srgbClr val="1C3C98"/>
                  </a:solidFill>
                  <a:latin typeface="Calibri"/>
                </a:rPr>
                <a:t>BRIGHTON AND SUSSEX UNIVERSITY HOSPITALS NHS TRUST</a:t>
              </a:r>
            </a:p>
          </p:txBody>
        </p:sp>
        <p:cxnSp>
          <p:nvCxnSpPr>
            <p:cNvPr id="11" name="Straight Connector 10"/>
            <p:cNvCxnSpPr/>
            <p:nvPr userDrawn="1"/>
          </p:nvCxnSpPr>
          <p:spPr>
            <a:xfrm>
              <a:off x="518112" y="1152025"/>
              <a:ext cx="3909872" cy="0"/>
            </a:xfrm>
            <a:prstGeom prst="line">
              <a:avLst/>
            </a:prstGeom>
            <a:ln w="15875">
              <a:solidFill>
                <a:srgbClr val="1C3C98"/>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0" y="2130425"/>
            <a:ext cx="9144000" cy="1470025"/>
          </a:xfrm>
          <a:solidFill>
            <a:srgbClr val="1C3C98"/>
          </a:solidFill>
        </p:spPr>
        <p:txBody>
          <a:bodyPr/>
          <a:lstStyle>
            <a:lvl1pPr>
              <a:defRPr b="1" cap="all"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AA065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lstStyle/>
          <a:p>
            <a:fld id="{87915D23-04A7-419B-99D8-D9415BBD5642}" type="slidenum">
              <a:rPr lang="en-GB" smtClean="0">
                <a:solidFill>
                  <a:prstClr val="black">
                    <a:tint val="75000"/>
                  </a:prstClr>
                </a:solidFill>
              </a:rPr>
              <a:pPr/>
              <a:t>‹#›</a:t>
            </a:fld>
            <a:endParaRPr lang="en-GB">
              <a:solidFill>
                <a:prstClr val="black">
                  <a:tint val="75000"/>
                </a:prstClr>
              </a:solidFill>
            </a:endParaRPr>
          </a:p>
        </p:txBody>
      </p:sp>
      <p:pic>
        <p:nvPicPr>
          <p:cNvPr id="1028" name="Picture 4"/>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217135" y="6019930"/>
            <a:ext cx="2968320" cy="7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bsuh logo a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347864" y="6019930"/>
            <a:ext cx="2797121" cy="7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p:cNvPicPr>
            <a:picLocks noChangeAspect="1" noChangeArrowheads="1"/>
          </p:cNvPicPr>
          <p:nvPr userDrawn="1"/>
        </p:nvPicPr>
        <p:blipFill>
          <a:blip r:embed="rId5" cstate="screen">
            <a:extLst>
              <a:ext uri="{28A0092B-C50C-407E-A947-70E740481C1C}">
                <a14:useLocalDpi xmlns:a14="http://schemas.microsoft.com/office/drawing/2010/main" val="0"/>
              </a:ext>
            </a:extLst>
          </a:blip>
          <a:srcRect/>
          <a:stretch>
            <a:fillRect/>
          </a:stretch>
        </p:blipFill>
        <p:spPr bwMode="auto">
          <a:xfrm>
            <a:off x="6239986" y="6021288"/>
            <a:ext cx="2636719" cy="715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5874095"/>
            <a:ext cx="9144000" cy="0"/>
          </a:xfrm>
          <a:prstGeom prst="line">
            <a:avLst/>
          </a:prstGeom>
          <a:ln w="25400">
            <a:solidFill>
              <a:srgbClr val="1C3C98"/>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0" y="5888445"/>
            <a:ext cx="9144000" cy="980728"/>
          </a:xfrm>
          <a:prstGeom prst="rect">
            <a:avLst/>
          </a:prstGeom>
          <a:solidFill>
            <a:srgbClr val="1C3C98">
              <a:alpha val="1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Tree>
    <p:extLst>
      <p:ext uri="{BB962C8B-B14F-4D97-AF65-F5344CB8AC3E}">
        <p14:creationId xmlns:p14="http://schemas.microsoft.com/office/powerpoint/2010/main" val="1701406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 name="Group 15"/>
          <p:cNvGrpSpPr/>
          <p:nvPr userDrawn="1"/>
        </p:nvGrpSpPr>
        <p:grpSpPr>
          <a:xfrm>
            <a:off x="-468560" y="-661718"/>
            <a:ext cx="3024336" cy="2531647"/>
            <a:chOff x="-468560" y="-661718"/>
            <a:chExt cx="3024336" cy="2531647"/>
          </a:xfrm>
        </p:grpSpPr>
        <p:pic>
          <p:nvPicPr>
            <p:cNvPr id="2051" name="Picture 3" descr="Z:\VLE\Platform Development\Look and Feel\Logo Designs\iris_flash.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
            <a:stretch/>
          </p:blipFill>
          <p:spPr bwMode="auto">
            <a:xfrm rot="7440000">
              <a:off x="-283221" y="-548321"/>
              <a:ext cx="2531647" cy="2304853"/>
            </a:xfrm>
            <a:prstGeom prst="snip2DiagRect">
              <a:avLst>
                <a:gd name="adj1" fmla="val 7196"/>
                <a:gd name="adj2" fmla="val 50000"/>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468560" y="-531440"/>
              <a:ext cx="3024336" cy="201622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grpSp>
      <p:sp>
        <p:nvSpPr>
          <p:cNvPr id="3" name="Content Placeholder 2"/>
          <p:cNvSpPr>
            <a:spLocks noGrp="1"/>
          </p:cNvSpPr>
          <p:nvPr>
            <p:ph idx="1"/>
          </p:nvPr>
        </p:nvSpPr>
        <p:spPr>
          <a:xfrm>
            <a:off x="457200" y="2060848"/>
            <a:ext cx="8229600" cy="4065315"/>
          </a:xfrm>
        </p:spPr>
        <p:txBody>
          <a:bodyPr/>
          <a:lstStyle>
            <a:lvl1pPr>
              <a:defRPr>
                <a:solidFill>
                  <a:srgbClr val="1C3C98"/>
                </a:solidFill>
              </a:defRPr>
            </a:lvl1pPr>
            <a:lvl2pPr>
              <a:defRPr>
                <a:solidFill>
                  <a:srgbClr val="AA0654"/>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p>
            <a:fld id="{87915D23-04A7-419B-99D8-D9415BBD5642}" type="slidenum">
              <a:rPr lang="en-GB" smtClean="0">
                <a:solidFill>
                  <a:prstClr val="black">
                    <a:tint val="75000"/>
                  </a:prstClr>
                </a:solidFill>
              </a:rPr>
              <a:pPr/>
              <a:t>‹#›</a:t>
            </a:fld>
            <a:endParaRPr lang="en-GB">
              <a:solidFill>
                <a:prstClr val="black">
                  <a:tint val="75000"/>
                </a:prstClr>
              </a:solidFill>
            </a:endParaRPr>
          </a:p>
        </p:txBody>
      </p:sp>
      <p:sp>
        <p:nvSpPr>
          <p:cNvPr id="2" name="Title 1"/>
          <p:cNvSpPr>
            <a:spLocks noGrp="1"/>
          </p:cNvSpPr>
          <p:nvPr>
            <p:ph type="title"/>
          </p:nvPr>
        </p:nvSpPr>
        <p:spPr>
          <a:xfrm>
            <a:off x="467544" y="712196"/>
            <a:ext cx="8229600" cy="1143000"/>
          </a:xfrm>
        </p:spPr>
        <p:txBody>
          <a:bodyPr/>
          <a:lstStyle>
            <a:lvl1pPr algn="l">
              <a:defRPr>
                <a:solidFill>
                  <a:srgbClr val="1C3C98"/>
                </a:solidFill>
              </a:defRPr>
            </a:lvl1pPr>
          </a:lstStyle>
          <a:p>
            <a:r>
              <a:rPr lang="en-US"/>
              <a:t>Click to edit Master title style</a:t>
            </a:r>
            <a:endParaRPr lang="en-GB" dirty="0"/>
          </a:p>
        </p:txBody>
      </p:sp>
      <p:sp>
        <p:nvSpPr>
          <p:cNvPr id="9" name="Footer Placeholder 4"/>
          <p:cNvSpPr txBox="1">
            <a:spLocks/>
          </p:cNvSpPr>
          <p:nvPr userDrawn="1"/>
        </p:nvSpPr>
        <p:spPr>
          <a:xfrm>
            <a:off x="467544" y="6381328"/>
            <a:ext cx="6768752" cy="365125"/>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pPr>
            <a:r>
              <a:rPr lang="en-GB" dirty="0">
                <a:solidFill>
                  <a:srgbClr val="AA0654"/>
                </a:solidFill>
              </a:rPr>
              <a:t>Directorate of Education and Knowledge – </a:t>
            </a:r>
            <a:r>
              <a:rPr lang="en-GB" i="1" dirty="0">
                <a:solidFill>
                  <a:srgbClr val="AA0654"/>
                </a:solidFill>
              </a:rPr>
              <a:t>Improving care through education</a:t>
            </a:r>
            <a:endParaRPr lang="en-GB" dirty="0">
              <a:solidFill>
                <a:srgbClr val="AA0654"/>
              </a:solidFill>
            </a:endParaRPr>
          </a:p>
        </p:txBody>
      </p:sp>
      <p:grpSp>
        <p:nvGrpSpPr>
          <p:cNvPr id="11" name="Group 10"/>
          <p:cNvGrpSpPr/>
          <p:nvPr userDrawn="1"/>
        </p:nvGrpSpPr>
        <p:grpSpPr>
          <a:xfrm>
            <a:off x="7707148" y="5441917"/>
            <a:ext cx="1436852" cy="1436853"/>
            <a:chOff x="3779912" y="1772815"/>
            <a:chExt cx="1274940" cy="1274941"/>
          </a:xfrm>
        </p:grpSpPr>
        <p:pic>
          <p:nvPicPr>
            <p:cNvPr id="2050" name="Picture 2" descr="Z:\VLE\Platform Development\Look and Feel\Logo Designs\iris_flash.png"/>
            <p:cNvPicPr>
              <a:picLocks noChangeAspect="1" noChangeArrowheads="1"/>
            </p:cNvPicPr>
            <p:nvPr userDrawn="1"/>
          </p:nvPicPr>
          <p:blipFill rotWithShape="1">
            <a:blip r:embed="rId3" cstate="screen">
              <a:extLst>
                <a:ext uri="{28A0092B-C50C-407E-A947-70E740481C1C}">
                  <a14:useLocalDpi xmlns:a14="http://schemas.microsoft.com/office/drawing/2010/main" val="0"/>
                </a:ext>
              </a:extLst>
            </a:blip>
            <a:srcRect/>
            <a:stretch/>
          </p:blipFill>
          <p:spPr bwMode="auto">
            <a:xfrm rot="10800000">
              <a:off x="3779912" y="1772815"/>
              <a:ext cx="1274940" cy="12697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Rectangle 3"/>
            <p:cNvSpPr/>
            <p:nvPr userDrawn="1"/>
          </p:nvSpPr>
          <p:spPr>
            <a:xfrm>
              <a:off x="3779912" y="1772816"/>
              <a:ext cx="1274940" cy="127494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grpSp>
    </p:spTree>
    <p:extLst>
      <p:ext uri="{BB962C8B-B14F-4D97-AF65-F5344CB8AC3E}">
        <p14:creationId xmlns:p14="http://schemas.microsoft.com/office/powerpoint/2010/main" val="3524517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2708920"/>
            <a:ext cx="9144000" cy="1362075"/>
          </a:xfrm>
          <a:solidFill>
            <a:srgbClr val="AA0654"/>
          </a:solidFill>
        </p:spPr>
        <p:txBody>
          <a:bodyPr lIns="360000" anchor="ctr" anchorCtr="0"/>
          <a:lstStyle>
            <a:lvl1pPr algn="l">
              <a:defRPr sz="4000" b="1" cap="all">
                <a:solidFill>
                  <a:schemeClr val="bg1"/>
                </a:solidFill>
              </a:defRPr>
            </a:lvl1pPr>
          </a:lstStyle>
          <a:p>
            <a:r>
              <a:rPr lang="en-US" dirty="0"/>
              <a:t>Click to edit Master title style</a:t>
            </a:r>
            <a:endParaRPr lang="en-GB" dirty="0"/>
          </a:p>
        </p:txBody>
      </p:sp>
      <p:sp>
        <p:nvSpPr>
          <p:cNvPr id="6" name="Slide Number Placeholder 5"/>
          <p:cNvSpPr>
            <a:spLocks noGrp="1"/>
          </p:cNvSpPr>
          <p:nvPr>
            <p:ph type="sldNum" sz="quarter" idx="12"/>
          </p:nvPr>
        </p:nvSpPr>
        <p:spPr/>
        <p:txBody>
          <a:bodyPr/>
          <a:lstStyle/>
          <a:p>
            <a:fld id="{87915D23-04A7-419B-99D8-D9415BBD5642}" type="slidenum">
              <a:rPr lang="en-GB" smtClean="0">
                <a:solidFill>
                  <a:prstClr val="black">
                    <a:tint val="75000"/>
                  </a:prstClr>
                </a:solidFill>
              </a:rPr>
              <a:pPr/>
              <a:t>‹#›</a:t>
            </a:fld>
            <a:endParaRPr lang="en-GB">
              <a:solidFill>
                <a:prstClr val="black">
                  <a:tint val="75000"/>
                </a:prstClr>
              </a:solidFill>
            </a:endParaRPr>
          </a:p>
        </p:txBody>
      </p:sp>
      <p:pic>
        <p:nvPicPr>
          <p:cNvPr id="9" name="Picture 4"/>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217135" y="6019930"/>
            <a:ext cx="2968320" cy="7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bsuh logo a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47864" y="6019930"/>
            <a:ext cx="2797121" cy="7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6239986" y="6021288"/>
            <a:ext cx="2636719" cy="715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a:xfrm>
            <a:off x="0" y="5874095"/>
            <a:ext cx="9144000" cy="0"/>
          </a:xfrm>
          <a:prstGeom prst="line">
            <a:avLst/>
          </a:prstGeom>
          <a:ln w="25400">
            <a:solidFill>
              <a:srgbClr val="1C3C98"/>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0" y="5888445"/>
            <a:ext cx="9144000" cy="980728"/>
          </a:xfrm>
          <a:prstGeom prst="rect">
            <a:avLst/>
          </a:prstGeom>
          <a:solidFill>
            <a:srgbClr val="1C3C98">
              <a:alpha val="1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grpSp>
        <p:nvGrpSpPr>
          <p:cNvPr id="14" name="Group 13"/>
          <p:cNvGrpSpPr/>
          <p:nvPr userDrawn="1"/>
        </p:nvGrpSpPr>
        <p:grpSpPr>
          <a:xfrm>
            <a:off x="5004048" y="174048"/>
            <a:ext cx="3935191" cy="1382923"/>
            <a:chOff x="492793" y="39811"/>
            <a:chExt cx="3935191" cy="1382923"/>
          </a:xfrm>
        </p:grpSpPr>
        <p:pic>
          <p:nvPicPr>
            <p:cNvPr id="15" name="Picture 3" descr="Z:\VLE\Platform Development\Look and Feel\Logo Designs\iris_flash.png"/>
            <p:cNvPicPr>
              <a:picLocks noChangeAspect="1" noChangeArrowheads="1"/>
            </p:cNvPicPr>
            <p:nvPr userDrawn="1"/>
          </p:nvPicPr>
          <p:blipFill>
            <a:blip r:embed="rId5" cstate="screen">
              <a:extLst>
                <a:ext uri="{28A0092B-C50C-407E-A947-70E740481C1C}">
                  <a14:useLocalDpi xmlns:a14="http://schemas.microsoft.com/office/drawing/2010/main" val="0"/>
                </a:ext>
              </a:extLst>
            </a:blip>
            <a:srcRect/>
            <a:stretch>
              <a:fillRect/>
            </a:stretch>
          </p:blipFill>
          <p:spPr bwMode="auto">
            <a:xfrm>
              <a:off x="492793" y="39811"/>
              <a:ext cx="1334923" cy="132953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userDrawn="1"/>
          </p:nvSpPr>
          <p:spPr>
            <a:xfrm>
              <a:off x="1827716" y="259553"/>
              <a:ext cx="2600268" cy="646331"/>
            </a:xfrm>
            <a:prstGeom prst="rect">
              <a:avLst/>
            </a:prstGeom>
            <a:noFill/>
          </p:spPr>
          <p:txBody>
            <a:bodyPr wrap="square" rIns="36000" rtlCol="0">
              <a:spAutoFit/>
            </a:bodyPr>
            <a:lstStyle/>
            <a:p>
              <a:pPr fontAlgn="auto">
                <a:spcBef>
                  <a:spcPts val="0"/>
                </a:spcBef>
                <a:spcAft>
                  <a:spcPts val="0"/>
                </a:spcAft>
              </a:pPr>
              <a:r>
                <a:rPr lang="en-GB" sz="1800" b="1" dirty="0">
                  <a:solidFill>
                    <a:srgbClr val="AA0654"/>
                  </a:solidFill>
                  <a:latin typeface="Calibri"/>
                </a:rPr>
                <a:t>Directorate of</a:t>
              </a:r>
            </a:p>
            <a:p>
              <a:pPr fontAlgn="auto">
                <a:spcBef>
                  <a:spcPts val="0"/>
                </a:spcBef>
                <a:spcAft>
                  <a:spcPts val="0"/>
                </a:spcAft>
              </a:pPr>
              <a:r>
                <a:rPr lang="en-GB" sz="1800" b="1" dirty="0">
                  <a:solidFill>
                    <a:srgbClr val="AA0654"/>
                  </a:solidFill>
                  <a:latin typeface="Calibri"/>
                </a:rPr>
                <a:t>Education and Knowledge</a:t>
              </a:r>
            </a:p>
          </p:txBody>
        </p:sp>
        <p:sp>
          <p:nvSpPr>
            <p:cNvPr id="17" name="TextBox 16"/>
            <p:cNvSpPr txBox="1"/>
            <p:nvPr userDrawn="1"/>
          </p:nvSpPr>
          <p:spPr>
            <a:xfrm>
              <a:off x="518112" y="1145735"/>
              <a:ext cx="3909872" cy="276999"/>
            </a:xfrm>
            <a:prstGeom prst="rect">
              <a:avLst/>
            </a:prstGeom>
            <a:solidFill>
              <a:schemeClr val="bg1">
                <a:alpha val="50000"/>
              </a:schemeClr>
            </a:solidFill>
          </p:spPr>
          <p:txBody>
            <a:bodyPr wrap="square" rIns="36000" rtlCol="0">
              <a:spAutoFit/>
            </a:bodyPr>
            <a:lstStyle/>
            <a:p>
              <a:pPr fontAlgn="auto">
                <a:spcBef>
                  <a:spcPts val="0"/>
                </a:spcBef>
                <a:spcAft>
                  <a:spcPts val="0"/>
                </a:spcAft>
              </a:pPr>
              <a:r>
                <a:rPr lang="en-GB" sz="1200" b="1" dirty="0">
                  <a:solidFill>
                    <a:srgbClr val="1C3C98"/>
                  </a:solidFill>
                  <a:latin typeface="Calibri"/>
                </a:rPr>
                <a:t>BRIGHTON AND SUSSEX UNIVERSITY HOSPITALS NHS TRUST</a:t>
              </a:r>
            </a:p>
          </p:txBody>
        </p:sp>
        <p:cxnSp>
          <p:nvCxnSpPr>
            <p:cNvPr id="18" name="Straight Connector 17"/>
            <p:cNvCxnSpPr/>
            <p:nvPr userDrawn="1"/>
          </p:nvCxnSpPr>
          <p:spPr>
            <a:xfrm>
              <a:off x="518112" y="1152025"/>
              <a:ext cx="3909872" cy="0"/>
            </a:xfrm>
            <a:prstGeom prst="line">
              <a:avLst/>
            </a:prstGeom>
            <a:ln w="15875">
              <a:solidFill>
                <a:srgbClr val="1C3C98"/>
              </a:solidFill>
            </a:ln>
          </p:spPr>
          <p:style>
            <a:lnRef idx="1">
              <a:schemeClr val="accent1"/>
            </a:lnRef>
            <a:fillRef idx="0">
              <a:schemeClr val="accent1"/>
            </a:fillRef>
            <a:effectRef idx="0">
              <a:schemeClr val="accent1"/>
            </a:effectRef>
            <a:fontRef idx="minor">
              <a:schemeClr val="tx1"/>
            </a:fontRef>
          </p:style>
        </p:cxnSp>
      </p:grpSp>
      <p:sp>
        <p:nvSpPr>
          <p:cNvPr id="19" name="Subtitle 2"/>
          <p:cNvSpPr>
            <a:spLocks noGrp="1"/>
          </p:cNvSpPr>
          <p:nvPr>
            <p:ph type="subTitle" idx="1"/>
          </p:nvPr>
        </p:nvSpPr>
        <p:spPr>
          <a:xfrm>
            <a:off x="0" y="4077072"/>
            <a:ext cx="9144000" cy="1201688"/>
          </a:xfrm>
        </p:spPr>
        <p:txBody>
          <a:bodyPr lIns="360000"/>
          <a:lstStyle>
            <a:lvl1pPr marL="0" indent="0" algn="l">
              <a:buNone/>
              <a:defRPr>
                <a:solidFill>
                  <a:srgbClr val="AA065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13721558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4" name="Group 13"/>
          <p:cNvGrpSpPr/>
          <p:nvPr userDrawn="1"/>
        </p:nvGrpSpPr>
        <p:grpSpPr>
          <a:xfrm>
            <a:off x="-468560" y="-661718"/>
            <a:ext cx="3024336" cy="2531647"/>
            <a:chOff x="-468560" y="-661718"/>
            <a:chExt cx="3024336" cy="2531647"/>
          </a:xfrm>
        </p:grpSpPr>
        <p:pic>
          <p:nvPicPr>
            <p:cNvPr id="15" name="Picture 3" descr="Z:\VLE\Platform Development\Look and Feel\Logo Designs\iris_flash.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
            <a:stretch/>
          </p:blipFill>
          <p:spPr bwMode="auto">
            <a:xfrm rot="7440000">
              <a:off x="-283221" y="-548321"/>
              <a:ext cx="2531647" cy="2304853"/>
            </a:xfrm>
            <a:prstGeom prst="snip2DiagRect">
              <a:avLst>
                <a:gd name="adj1" fmla="val 7196"/>
                <a:gd name="adj2" fmla="val 50000"/>
              </a:avLst>
            </a:prstGeom>
            <a:noFill/>
            <a:extLst>
              <a:ext uri="{909E8E84-426E-40DD-AFC4-6F175D3DCCD1}">
                <a14:hiddenFill xmlns:a14="http://schemas.microsoft.com/office/drawing/2010/main">
                  <a:solidFill>
                    <a:srgbClr val="FFFFFF"/>
                  </a:solidFill>
                </a14:hiddenFill>
              </a:ext>
            </a:extLst>
          </p:spPr>
        </p:pic>
        <p:sp>
          <p:nvSpPr>
            <p:cNvPr id="16" name="Rectangle 15"/>
            <p:cNvSpPr/>
            <p:nvPr userDrawn="1"/>
          </p:nvSpPr>
          <p:spPr>
            <a:xfrm>
              <a:off x="-468560" y="-531440"/>
              <a:ext cx="3024336" cy="201622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grpSp>
      <p:sp>
        <p:nvSpPr>
          <p:cNvPr id="2" name="Title 1"/>
          <p:cNvSpPr>
            <a:spLocks noGrp="1"/>
          </p:cNvSpPr>
          <p:nvPr>
            <p:ph type="title"/>
          </p:nvPr>
        </p:nvSpPr>
        <p:spPr>
          <a:xfrm>
            <a:off x="468000" y="712800"/>
            <a:ext cx="8229600" cy="1143000"/>
          </a:xfrm>
        </p:spPr>
        <p:txBody>
          <a:bodyPr/>
          <a:lstStyle>
            <a:lvl1pPr algn="l">
              <a:defRPr>
                <a:solidFill>
                  <a:srgbClr val="1C3C98"/>
                </a:solidFill>
              </a:defRPr>
            </a:lvl1pPr>
          </a:lstStyle>
          <a:p>
            <a:r>
              <a:rPr lang="en-US"/>
              <a:t>Click to edit Master title style</a:t>
            </a:r>
            <a:endParaRPr lang="en-GB" dirty="0"/>
          </a:p>
        </p:txBody>
      </p:sp>
      <p:sp>
        <p:nvSpPr>
          <p:cNvPr id="3" name="Content Placeholder 2"/>
          <p:cNvSpPr>
            <a:spLocks noGrp="1"/>
          </p:cNvSpPr>
          <p:nvPr>
            <p:ph sz="half" idx="1"/>
          </p:nvPr>
        </p:nvSpPr>
        <p:spPr>
          <a:xfrm>
            <a:off x="457200" y="1988840"/>
            <a:ext cx="4038600" cy="4137323"/>
          </a:xfrm>
        </p:spPr>
        <p:txBody>
          <a:bodyPr/>
          <a:lstStyle>
            <a:lvl1pPr>
              <a:defRPr sz="2800">
                <a:solidFill>
                  <a:srgbClr val="1C3C98"/>
                </a:solidFill>
              </a:defRPr>
            </a:lvl1pPr>
            <a:lvl2pPr>
              <a:defRPr sz="2400">
                <a:solidFill>
                  <a:srgbClr val="AA0654"/>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988840"/>
            <a:ext cx="4038600" cy="4137323"/>
          </a:xfrm>
        </p:spPr>
        <p:txBody>
          <a:bodyPr/>
          <a:lstStyle>
            <a:lvl1pPr>
              <a:defRPr sz="2800">
                <a:solidFill>
                  <a:srgbClr val="1C3C98"/>
                </a:solidFill>
              </a:defRPr>
            </a:lvl1pPr>
            <a:lvl2pPr>
              <a:defRPr sz="2400">
                <a:solidFill>
                  <a:srgbClr val="AA0654"/>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p>
            <a:fld id="{87915D23-04A7-419B-99D8-D9415BBD5642}" type="slidenum">
              <a:rPr lang="en-GB" smtClean="0">
                <a:solidFill>
                  <a:prstClr val="black">
                    <a:tint val="75000"/>
                  </a:prstClr>
                </a:solidFill>
              </a:rPr>
              <a:pPr/>
              <a:t>‹#›</a:t>
            </a:fld>
            <a:endParaRPr lang="en-GB">
              <a:solidFill>
                <a:prstClr val="black">
                  <a:tint val="75000"/>
                </a:prstClr>
              </a:solidFill>
            </a:endParaRPr>
          </a:p>
        </p:txBody>
      </p:sp>
      <p:sp>
        <p:nvSpPr>
          <p:cNvPr id="8" name="Footer Placeholder 4"/>
          <p:cNvSpPr txBox="1">
            <a:spLocks/>
          </p:cNvSpPr>
          <p:nvPr userDrawn="1"/>
        </p:nvSpPr>
        <p:spPr>
          <a:xfrm>
            <a:off x="467544" y="6381328"/>
            <a:ext cx="6768752" cy="365125"/>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pPr>
            <a:r>
              <a:rPr lang="en-GB" dirty="0">
                <a:solidFill>
                  <a:srgbClr val="AA0654"/>
                </a:solidFill>
              </a:rPr>
              <a:t>Directorate of Education and Knowledge – </a:t>
            </a:r>
            <a:r>
              <a:rPr lang="en-GB" i="1" dirty="0">
                <a:solidFill>
                  <a:srgbClr val="AA0654"/>
                </a:solidFill>
              </a:rPr>
              <a:t>Improving care through education</a:t>
            </a:r>
            <a:endParaRPr lang="en-GB" dirty="0">
              <a:solidFill>
                <a:srgbClr val="AA0654"/>
              </a:solidFill>
            </a:endParaRPr>
          </a:p>
        </p:txBody>
      </p:sp>
      <p:grpSp>
        <p:nvGrpSpPr>
          <p:cNvPr id="11" name="Group 10"/>
          <p:cNvGrpSpPr/>
          <p:nvPr userDrawn="1"/>
        </p:nvGrpSpPr>
        <p:grpSpPr>
          <a:xfrm>
            <a:off x="7707148" y="5441917"/>
            <a:ext cx="1436852" cy="1436853"/>
            <a:chOff x="3779912" y="1772815"/>
            <a:chExt cx="1274940" cy="1274941"/>
          </a:xfrm>
        </p:grpSpPr>
        <p:pic>
          <p:nvPicPr>
            <p:cNvPr id="12" name="Picture 2" descr="Z:\VLE\Platform Development\Look and Feel\Logo Designs\iris_flash.png"/>
            <p:cNvPicPr>
              <a:picLocks noChangeAspect="1" noChangeArrowheads="1"/>
            </p:cNvPicPr>
            <p:nvPr userDrawn="1"/>
          </p:nvPicPr>
          <p:blipFill rotWithShape="1">
            <a:blip r:embed="rId3" cstate="screen">
              <a:extLst>
                <a:ext uri="{28A0092B-C50C-407E-A947-70E740481C1C}">
                  <a14:useLocalDpi xmlns:a14="http://schemas.microsoft.com/office/drawing/2010/main" val="0"/>
                </a:ext>
              </a:extLst>
            </a:blip>
            <a:srcRect/>
            <a:stretch/>
          </p:blipFill>
          <p:spPr bwMode="auto">
            <a:xfrm rot="10800000">
              <a:off x="3779912" y="1772815"/>
              <a:ext cx="1274940" cy="12697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3" name="Rectangle 12"/>
            <p:cNvSpPr/>
            <p:nvPr userDrawn="1"/>
          </p:nvSpPr>
          <p:spPr>
            <a:xfrm>
              <a:off x="3779912" y="1772816"/>
              <a:ext cx="1274940" cy="127494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grpSp>
    </p:spTree>
    <p:extLst>
      <p:ext uri="{BB962C8B-B14F-4D97-AF65-F5344CB8AC3E}">
        <p14:creationId xmlns:p14="http://schemas.microsoft.com/office/powerpoint/2010/main" val="295751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 name="Group 15"/>
          <p:cNvGrpSpPr/>
          <p:nvPr userDrawn="1"/>
        </p:nvGrpSpPr>
        <p:grpSpPr>
          <a:xfrm>
            <a:off x="-468560" y="-661718"/>
            <a:ext cx="3024336" cy="2531647"/>
            <a:chOff x="-468560" y="-661718"/>
            <a:chExt cx="3024336" cy="2531647"/>
          </a:xfrm>
        </p:grpSpPr>
        <p:pic>
          <p:nvPicPr>
            <p:cNvPr id="17" name="Picture 3" descr="Z:\VLE\Platform Development\Look and Feel\Logo Designs\iris_flash.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
            <a:stretch/>
          </p:blipFill>
          <p:spPr bwMode="auto">
            <a:xfrm rot="7440000">
              <a:off x="-283221" y="-548321"/>
              <a:ext cx="2531647" cy="2304853"/>
            </a:xfrm>
            <a:prstGeom prst="snip2DiagRect">
              <a:avLst>
                <a:gd name="adj1" fmla="val 7196"/>
                <a:gd name="adj2" fmla="val 50000"/>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a:xfrm>
              <a:off x="-468560" y="-531440"/>
              <a:ext cx="3024336" cy="201622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grpSp>
      <p:sp>
        <p:nvSpPr>
          <p:cNvPr id="2" name="Title 1"/>
          <p:cNvSpPr>
            <a:spLocks noGrp="1"/>
          </p:cNvSpPr>
          <p:nvPr>
            <p:ph type="title"/>
          </p:nvPr>
        </p:nvSpPr>
        <p:spPr>
          <a:xfrm>
            <a:off x="468000" y="712800"/>
            <a:ext cx="8229600" cy="1143000"/>
          </a:xfrm>
        </p:spPr>
        <p:txBody>
          <a:bodyPr/>
          <a:lstStyle>
            <a:lvl1pPr algn="l">
              <a:defRPr>
                <a:solidFill>
                  <a:srgbClr val="1C3C98"/>
                </a:solidFill>
              </a:defRPr>
            </a:lvl1pPr>
          </a:lstStyle>
          <a:p>
            <a:r>
              <a:rPr lang="en-US"/>
              <a:t>Click to edit Master title style</a:t>
            </a:r>
            <a:endParaRPr lang="en-GB" dirty="0"/>
          </a:p>
        </p:txBody>
      </p:sp>
      <p:sp>
        <p:nvSpPr>
          <p:cNvPr id="3" name="Text Placeholder 2"/>
          <p:cNvSpPr>
            <a:spLocks noGrp="1"/>
          </p:cNvSpPr>
          <p:nvPr>
            <p:ph type="body" idx="1"/>
          </p:nvPr>
        </p:nvSpPr>
        <p:spPr>
          <a:xfrm>
            <a:off x="467544" y="1988840"/>
            <a:ext cx="4040188" cy="639762"/>
          </a:xfrm>
        </p:spPr>
        <p:txBody>
          <a:bodyPr anchor="b"/>
          <a:lstStyle>
            <a:lvl1pPr marL="0" indent="0">
              <a:buNone/>
              <a:defRPr sz="2400" b="1">
                <a:solidFill>
                  <a:srgbClr val="1C3C9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636911"/>
            <a:ext cx="4040188" cy="3489251"/>
          </a:xfrm>
        </p:spPr>
        <p:txBody>
          <a:bodyPr/>
          <a:lstStyle>
            <a:lvl1pPr>
              <a:defRPr sz="2400">
                <a:solidFill>
                  <a:srgbClr val="1C3C98"/>
                </a:solidFill>
              </a:defRPr>
            </a:lvl1pPr>
            <a:lvl2pPr>
              <a:defRPr sz="2000">
                <a:solidFill>
                  <a:srgbClr val="AA0654"/>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4008" y="1988840"/>
            <a:ext cx="4041775" cy="639762"/>
          </a:xfrm>
        </p:spPr>
        <p:txBody>
          <a:bodyPr anchor="b"/>
          <a:lstStyle>
            <a:lvl1pPr marL="0" indent="0">
              <a:buNone/>
              <a:defRPr sz="2400" b="1">
                <a:solidFill>
                  <a:srgbClr val="1C3C9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636911"/>
            <a:ext cx="4041775" cy="3489251"/>
          </a:xfrm>
        </p:spPr>
        <p:txBody>
          <a:bodyPr/>
          <a:lstStyle>
            <a:lvl1pPr>
              <a:defRPr sz="2400">
                <a:solidFill>
                  <a:srgbClr val="1C3C98"/>
                </a:solidFill>
              </a:defRPr>
            </a:lvl1pPr>
            <a:lvl2pPr>
              <a:defRPr sz="2000">
                <a:solidFill>
                  <a:srgbClr val="AA0654"/>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8"/>
          <p:cNvSpPr>
            <a:spLocks noGrp="1"/>
          </p:cNvSpPr>
          <p:nvPr>
            <p:ph type="sldNum" sz="quarter" idx="12"/>
          </p:nvPr>
        </p:nvSpPr>
        <p:spPr/>
        <p:txBody>
          <a:bodyPr/>
          <a:lstStyle/>
          <a:p>
            <a:fld id="{87915D23-04A7-419B-99D8-D9415BBD5642}" type="slidenum">
              <a:rPr lang="en-GB" smtClean="0">
                <a:solidFill>
                  <a:prstClr val="black">
                    <a:tint val="75000"/>
                  </a:prstClr>
                </a:solidFill>
              </a:rPr>
              <a:pPr/>
              <a:t>‹#›</a:t>
            </a:fld>
            <a:endParaRPr lang="en-GB">
              <a:solidFill>
                <a:prstClr val="black">
                  <a:tint val="75000"/>
                </a:prstClr>
              </a:solidFill>
            </a:endParaRPr>
          </a:p>
        </p:txBody>
      </p:sp>
      <p:sp>
        <p:nvSpPr>
          <p:cNvPr id="12" name="Footer Placeholder 4"/>
          <p:cNvSpPr txBox="1">
            <a:spLocks/>
          </p:cNvSpPr>
          <p:nvPr userDrawn="1"/>
        </p:nvSpPr>
        <p:spPr>
          <a:xfrm>
            <a:off x="467544" y="6381328"/>
            <a:ext cx="6768752" cy="365125"/>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pPr>
            <a:r>
              <a:rPr lang="en-GB" dirty="0">
                <a:solidFill>
                  <a:srgbClr val="AA0654"/>
                </a:solidFill>
              </a:rPr>
              <a:t>Directorate of Education and Knowledge – </a:t>
            </a:r>
            <a:r>
              <a:rPr lang="en-GB" i="1" dirty="0">
                <a:solidFill>
                  <a:srgbClr val="AA0654"/>
                </a:solidFill>
              </a:rPr>
              <a:t>Improving care through education</a:t>
            </a:r>
            <a:endParaRPr lang="en-GB" dirty="0">
              <a:solidFill>
                <a:srgbClr val="AA0654"/>
              </a:solidFill>
            </a:endParaRPr>
          </a:p>
        </p:txBody>
      </p:sp>
      <p:grpSp>
        <p:nvGrpSpPr>
          <p:cNvPr id="13" name="Group 12"/>
          <p:cNvGrpSpPr/>
          <p:nvPr userDrawn="1"/>
        </p:nvGrpSpPr>
        <p:grpSpPr>
          <a:xfrm>
            <a:off x="7707148" y="5441917"/>
            <a:ext cx="1436852" cy="1436853"/>
            <a:chOff x="3779912" y="1772815"/>
            <a:chExt cx="1274940" cy="1274941"/>
          </a:xfrm>
        </p:grpSpPr>
        <p:pic>
          <p:nvPicPr>
            <p:cNvPr id="14" name="Picture 2" descr="Z:\VLE\Platform Development\Look and Feel\Logo Designs\iris_flash.png"/>
            <p:cNvPicPr>
              <a:picLocks noChangeAspect="1" noChangeArrowheads="1"/>
            </p:cNvPicPr>
            <p:nvPr userDrawn="1"/>
          </p:nvPicPr>
          <p:blipFill rotWithShape="1">
            <a:blip r:embed="rId3" cstate="screen">
              <a:extLst>
                <a:ext uri="{28A0092B-C50C-407E-A947-70E740481C1C}">
                  <a14:useLocalDpi xmlns:a14="http://schemas.microsoft.com/office/drawing/2010/main" val="0"/>
                </a:ext>
              </a:extLst>
            </a:blip>
            <a:srcRect/>
            <a:stretch/>
          </p:blipFill>
          <p:spPr bwMode="auto">
            <a:xfrm rot="10800000">
              <a:off x="3779912" y="1772815"/>
              <a:ext cx="1274940" cy="12697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5" name="Rectangle 14"/>
            <p:cNvSpPr/>
            <p:nvPr userDrawn="1"/>
          </p:nvSpPr>
          <p:spPr>
            <a:xfrm>
              <a:off x="3779912" y="1772816"/>
              <a:ext cx="1274940" cy="127494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grpSp>
    </p:spTree>
    <p:extLst>
      <p:ext uri="{BB962C8B-B14F-4D97-AF65-F5344CB8AC3E}">
        <p14:creationId xmlns:p14="http://schemas.microsoft.com/office/powerpoint/2010/main" val="705128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17310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GB" dirty="0"/>
          </a:p>
        </p:txBody>
      </p:sp>
      <p:sp>
        <p:nvSpPr>
          <p:cNvPr id="5" name="Slide Number Placeholder 4"/>
          <p:cNvSpPr>
            <a:spLocks noGrp="1"/>
          </p:cNvSpPr>
          <p:nvPr>
            <p:ph type="sldNum" sz="quarter" idx="12"/>
          </p:nvPr>
        </p:nvSpPr>
        <p:spPr/>
        <p:txBody>
          <a:bodyPr/>
          <a:lstStyle/>
          <a:p>
            <a:fld id="{87915D23-04A7-419B-99D8-D9415BBD5642}" type="slidenum">
              <a:rPr lang="en-GB" smtClean="0">
                <a:solidFill>
                  <a:prstClr val="black">
                    <a:tint val="75000"/>
                  </a:prstClr>
                </a:solidFill>
              </a:rPr>
              <a:pPr/>
              <a:t>‹#›</a:t>
            </a:fld>
            <a:endParaRPr lang="en-GB">
              <a:solidFill>
                <a:prstClr val="black">
                  <a:tint val="75000"/>
                </a:prstClr>
              </a:solidFill>
            </a:endParaRPr>
          </a:p>
        </p:txBody>
      </p:sp>
      <p:sp>
        <p:nvSpPr>
          <p:cNvPr id="6" name="Footer Placeholder 4"/>
          <p:cNvSpPr txBox="1">
            <a:spLocks/>
          </p:cNvSpPr>
          <p:nvPr userDrawn="1"/>
        </p:nvSpPr>
        <p:spPr>
          <a:xfrm>
            <a:off x="467544" y="6381328"/>
            <a:ext cx="6768752" cy="365125"/>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chemeClr val="accent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pPr>
            <a:r>
              <a:rPr lang="en-GB" dirty="0">
                <a:solidFill>
                  <a:srgbClr val="AA0654"/>
                </a:solidFill>
              </a:rPr>
              <a:t>Directorate of Education and Knowledge – </a:t>
            </a:r>
            <a:r>
              <a:rPr lang="en-GB" i="1" dirty="0">
                <a:solidFill>
                  <a:srgbClr val="AA0654"/>
                </a:solidFill>
              </a:rPr>
              <a:t>Improving care through education</a:t>
            </a:r>
            <a:endParaRPr lang="en-GB" dirty="0">
              <a:solidFill>
                <a:srgbClr val="AA0654"/>
              </a:solidFill>
            </a:endParaRPr>
          </a:p>
        </p:txBody>
      </p:sp>
      <p:grpSp>
        <p:nvGrpSpPr>
          <p:cNvPr id="8" name="Group 7"/>
          <p:cNvGrpSpPr/>
          <p:nvPr userDrawn="1"/>
        </p:nvGrpSpPr>
        <p:grpSpPr>
          <a:xfrm>
            <a:off x="7707148" y="5441917"/>
            <a:ext cx="1436852" cy="1436853"/>
            <a:chOff x="3779912" y="1772815"/>
            <a:chExt cx="1274940" cy="1274941"/>
          </a:xfrm>
        </p:grpSpPr>
        <p:pic>
          <p:nvPicPr>
            <p:cNvPr id="9" name="Picture 2" descr="Z:\VLE\Platform Development\Look and Feel\Logo Designs\iris_flash.png"/>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rot="10800000">
              <a:off x="3779912" y="1772815"/>
              <a:ext cx="1274940" cy="12697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3779912" y="1772816"/>
              <a:ext cx="1274940" cy="127494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grpSp>
    </p:spTree>
    <p:extLst>
      <p:ext uri="{BB962C8B-B14F-4D97-AF65-F5344CB8AC3E}">
        <p14:creationId xmlns:p14="http://schemas.microsoft.com/office/powerpoint/2010/main" val="2185268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7915D23-04A7-419B-99D8-D9415BBD56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92636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5D3660-B564-4CE6-B5EE-749ACC2061D7}" type="datetimeFigureOut">
              <a:rPr lang="en-GB" smtClean="0">
                <a:solidFill>
                  <a:prstClr val="black">
                    <a:tint val="75000"/>
                  </a:prstClr>
                </a:solidFill>
              </a:rPr>
              <a:pPr/>
              <a:t>19/06/2020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7915D23-04A7-419B-99D8-D9415BBD56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688937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5D3660-B564-4CE6-B5EE-749ACC2061D7}" type="datetimeFigureOut">
              <a:rPr lang="en-GB" smtClean="0">
                <a:solidFill>
                  <a:prstClr val="black">
                    <a:tint val="75000"/>
                  </a:prstClr>
                </a:solidFill>
              </a:rPr>
              <a:pPr/>
              <a:t>19/06/2020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7915D23-04A7-419B-99D8-D9415BBD56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110198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F5D3660-B564-4CE6-B5EE-749ACC2061D7}" type="datetimeFigureOut">
              <a:rPr lang="en-GB" smtClean="0">
                <a:solidFill>
                  <a:prstClr val="black">
                    <a:tint val="75000"/>
                  </a:prstClr>
                </a:solidFill>
              </a:rPr>
              <a:pPr/>
              <a:t>19/06/2020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7915D23-04A7-419B-99D8-D9415BBD56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609930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F5D3660-B564-4CE6-B5EE-749ACC2061D7}" type="datetimeFigureOut">
              <a:rPr lang="en-GB" smtClean="0">
                <a:solidFill>
                  <a:prstClr val="black">
                    <a:tint val="75000"/>
                  </a:prstClr>
                </a:solidFill>
              </a:rPr>
              <a:pPr/>
              <a:t>19/06/2020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7915D23-04A7-419B-99D8-D9415BBD564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54810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8151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79388" y="1412875"/>
            <a:ext cx="42799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11688" y="1412875"/>
            <a:ext cx="4281487"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85402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73456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61840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3711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21025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20891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198563"/>
          </a:xfrm>
          <a:prstGeom prst="rect">
            <a:avLst/>
          </a:prstGeom>
          <a:solidFill>
            <a:srgbClr val="25763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179388" y="1412875"/>
            <a:ext cx="8713787" cy="511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86" r:id="rId14"/>
  </p:sldLayoutIdLst>
  <p:txStyles>
    <p:titleStyle>
      <a:lvl1pPr algn="l" rtl="0" fontAlgn="base">
        <a:spcBef>
          <a:spcPct val="0"/>
        </a:spcBef>
        <a:spcAft>
          <a:spcPct val="0"/>
        </a:spcAft>
        <a:defRPr sz="4400">
          <a:solidFill>
            <a:schemeClr val="bg1"/>
          </a:solidFill>
          <a:latin typeface="+mj-lt"/>
          <a:ea typeface="+mj-ea"/>
          <a:cs typeface="+mj-cs"/>
        </a:defRPr>
      </a:lvl1pPr>
      <a:lvl2pPr algn="l" rtl="0" fontAlgn="base">
        <a:spcBef>
          <a:spcPct val="0"/>
        </a:spcBef>
        <a:spcAft>
          <a:spcPct val="0"/>
        </a:spcAft>
        <a:defRPr sz="4400">
          <a:solidFill>
            <a:schemeClr val="bg1"/>
          </a:solidFill>
          <a:latin typeface="Trebuchet MS" pitchFamily="34" charset="0"/>
        </a:defRPr>
      </a:lvl2pPr>
      <a:lvl3pPr algn="l" rtl="0" fontAlgn="base">
        <a:spcBef>
          <a:spcPct val="0"/>
        </a:spcBef>
        <a:spcAft>
          <a:spcPct val="0"/>
        </a:spcAft>
        <a:defRPr sz="4400">
          <a:solidFill>
            <a:schemeClr val="bg1"/>
          </a:solidFill>
          <a:latin typeface="Trebuchet MS" pitchFamily="34" charset="0"/>
        </a:defRPr>
      </a:lvl3pPr>
      <a:lvl4pPr algn="l" rtl="0" fontAlgn="base">
        <a:spcBef>
          <a:spcPct val="0"/>
        </a:spcBef>
        <a:spcAft>
          <a:spcPct val="0"/>
        </a:spcAft>
        <a:defRPr sz="4400">
          <a:solidFill>
            <a:schemeClr val="bg1"/>
          </a:solidFill>
          <a:latin typeface="Trebuchet MS" pitchFamily="34" charset="0"/>
        </a:defRPr>
      </a:lvl4pPr>
      <a:lvl5pPr algn="l" rtl="0" fontAlgn="base">
        <a:spcBef>
          <a:spcPct val="0"/>
        </a:spcBef>
        <a:spcAft>
          <a:spcPct val="0"/>
        </a:spcAft>
        <a:defRPr sz="4400">
          <a:solidFill>
            <a:schemeClr val="bg1"/>
          </a:solidFill>
          <a:latin typeface="Trebuchet MS" pitchFamily="34" charset="0"/>
        </a:defRPr>
      </a:lvl5pPr>
      <a:lvl6pPr marL="457200" algn="l" rtl="0" fontAlgn="base">
        <a:spcBef>
          <a:spcPct val="0"/>
        </a:spcBef>
        <a:spcAft>
          <a:spcPct val="0"/>
        </a:spcAft>
        <a:defRPr sz="4400">
          <a:solidFill>
            <a:schemeClr val="bg1"/>
          </a:solidFill>
          <a:latin typeface="Trebuchet MS" pitchFamily="34" charset="0"/>
        </a:defRPr>
      </a:lvl6pPr>
      <a:lvl7pPr marL="914400" algn="l" rtl="0" fontAlgn="base">
        <a:spcBef>
          <a:spcPct val="0"/>
        </a:spcBef>
        <a:spcAft>
          <a:spcPct val="0"/>
        </a:spcAft>
        <a:defRPr sz="4400">
          <a:solidFill>
            <a:schemeClr val="bg1"/>
          </a:solidFill>
          <a:latin typeface="Trebuchet MS" pitchFamily="34" charset="0"/>
        </a:defRPr>
      </a:lvl7pPr>
      <a:lvl8pPr marL="1371600" algn="l" rtl="0" fontAlgn="base">
        <a:spcBef>
          <a:spcPct val="0"/>
        </a:spcBef>
        <a:spcAft>
          <a:spcPct val="0"/>
        </a:spcAft>
        <a:defRPr sz="4400">
          <a:solidFill>
            <a:schemeClr val="bg1"/>
          </a:solidFill>
          <a:latin typeface="Trebuchet MS" pitchFamily="34" charset="0"/>
        </a:defRPr>
      </a:lvl8pPr>
      <a:lvl9pPr marL="1828800" algn="l" rtl="0" fontAlgn="base">
        <a:spcBef>
          <a:spcPct val="0"/>
        </a:spcBef>
        <a:spcAft>
          <a:spcPct val="0"/>
        </a:spcAft>
        <a:defRPr sz="4400">
          <a:solidFill>
            <a:schemeClr val="bg1"/>
          </a:solidFill>
          <a:latin typeface="Trebuchet MS" pitchFamily="34" charset="0"/>
        </a:defRPr>
      </a:lvl9pPr>
    </p:titleStyle>
    <p:bodyStyle>
      <a:lvl1pPr marL="342900" indent="-342900" algn="l" rtl="0" fontAlgn="base">
        <a:spcBef>
          <a:spcPct val="20000"/>
        </a:spcBef>
        <a:spcAft>
          <a:spcPct val="0"/>
        </a:spcAft>
        <a:buClr>
          <a:srgbClr val="25763E"/>
        </a:buClr>
        <a:buChar char="•"/>
        <a:defRPr sz="3200">
          <a:solidFill>
            <a:srgbClr val="333333"/>
          </a:solidFill>
          <a:latin typeface="+mn-lt"/>
          <a:ea typeface="+mn-ea"/>
          <a:cs typeface="+mn-cs"/>
        </a:defRPr>
      </a:lvl1pPr>
      <a:lvl2pPr marL="742950" indent="-285750" algn="l" rtl="0" fontAlgn="base">
        <a:spcBef>
          <a:spcPct val="20000"/>
        </a:spcBef>
        <a:spcAft>
          <a:spcPct val="0"/>
        </a:spcAft>
        <a:buClr>
          <a:srgbClr val="25763E"/>
        </a:buClr>
        <a:buFont typeface="Arial" charset="0"/>
        <a:buChar char="–"/>
        <a:defRPr sz="2800">
          <a:solidFill>
            <a:srgbClr val="333333"/>
          </a:solidFill>
          <a:latin typeface="+mn-lt"/>
        </a:defRPr>
      </a:lvl2pPr>
      <a:lvl3pPr marL="1143000" indent="-228600" algn="l" rtl="0" fontAlgn="base">
        <a:spcBef>
          <a:spcPct val="20000"/>
        </a:spcBef>
        <a:spcAft>
          <a:spcPct val="0"/>
        </a:spcAft>
        <a:buChar char="•"/>
        <a:defRPr sz="2400">
          <a:solidFill>
            <a:srgbClr val="333333"/>
          </a:solidFill>
          <a:latin typeface="+mn-lt"/>
        </a:defRPr>
      </a:lvl3pPr>
      <a:lvl4pPr marL="1600200" indent="-228600" algn="l" rtl="0" fontAlgn="base">
        <a:spcBef>
          <a:spcPct val="20000"/>
        </a:spcBef>
        <a:spcAft>
          <a:spcPct val="0"/>
        </a:spcAft>
        <a:buChar char="–"/>
        <a:defRPr sz="2000">
          <a:solidFill>
            <a:srgbClr val="333333"/>
          </a:solidFill>
          <a:latin typeface="+mn-lt"/>
        </a:defRPr>
      </a:lvl4pPr>
      <a:lvl5pPr marL="2057400" indent="-228600" algn="l" rtl="0" fontAlgn="base">
        <a:spcBef>
          <a:spcPct val="20000"/>
        </a:spcBef>
        <a:spcAft>
          <a:spcPct val="0"/>
        </a:spcAft>
        <a:buChar char="»"/>
        <a:defRPr sz="2000">
          <a:solidFill>
            <a:srgbClr val="333333"/>
          </a:solidFill>
          <a:latin typeface="+mn-lt"/>
        </a:defRPr>
      </a:lvl5pPr>
      <a:lvl6pPr marL="2514600" indent="-228600" algn="l" rtl="0" fontAlgn="base">
        <a:spcBef>
          <a:spcPct val="20000"/>
        </a:spcBef>
        <a:spcAft>
          <a:spcPct val="0"/>
        </a:spcAft>
        <a:buChar char="»"/>
        <a:defRPr sz="2000">
          <a:solidFill>
            <a:srgbClr val="333333"/>
          </a:solidFill>
          <a:latin typeface="+mn-lt"/>
        </a:defRPr>
      </a:lvl6pPr>
      <a:lvl7pPr marL="2971800" indent="-228600" algn="l" rtl="0" fontAlgn="base">
        <a:spcBef>
          <a:spcPct val="20000"/>
        </a:spcBef>
        <a:spcAft>
          <a:spcPct val="0"/>
        </a:spcAft>
        <a:buChar char="»"/>
        <a:defRPr sz="2000">
          <a:solidFill>
            <a:srgbClr val="333333"/>
          </a:solidFill>
          <a:latin typeface="+mn-lt"/>
        </a:defRPr>
      </a:lvl7pPr>
      <a:lvl8pPr marL="3429000" indent="-228600" algn="l" rtl="0" fontAlgn="base">
        <a:spcBef>
          <a:spcPct val="20000"/>
        </a:spcBef>
        <a:spcAft>
          <a:spcPct val="0"/>
        </a:spcAft>
        <a:buChar char="»"/>
        <a:defRPr sz="2000">
          <a:solidFill>
            <a:srgbClr val="333333"/>
          </a:solidFill>
          <a:latin typeface="+mn-lt"/>
        </a:defRPr>
      </a:lvl8pPr>
      <a:lvl9pPr marL="3886200" indent="-228600" algn="l" rtl="0" fontAlgn="base">
        <a:spcBef>
          <a:spcPct val="20000"/>
        </a:spcBef>
        <a:spcAft>
          <a:spcPct val="0"/>
        </a:spcAft>
        <a:buChar char="»"/>
        <a:defRPr sz="20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F5D3660-B564-4CE6-B5EE-749ACC2061D7}" type="datetimeFigureOut">
              <a:rPr lang="en-GB" smtClean="0">
                <a:solidFill>
                  <a:prstClr val="black">
                    <a:tint val="75000"/>
                  </a:prstClr>
                </a:solidFill>
                <a:latin typeface="Calibri"/>
              </a:rPr>
              <a:pPr fontAlgn="auto">
                <a:spcBef>
                  <a:spcPts val="0"/>
                </a:spcBef>
                <a:spcAft>
                  <a:spcPts val="0"/>
                </a:spcAft>
              </a:pPr>
              <a:t>19/06/2020</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7915D23-04A7-419B-99D8-D9415BBD5642}" type="slidenum">
              <a:rPr lang="en-GB" smtClean="0">
                <a:solidFill>
                  <a:prstClr val="black">
                    <a:tint val="75000"/>
                  </a:prstClr>
                </a:solidFill>
                <a:latin typeface="Calibri"/>
              </a:rPr>
              <a:pPr fontAlgn="auto">
                <a:spcBef>
                  <a:spcPts val="0"/>
                </a:spcBef>
                <a:spcAft>
                  <a:spcPts val="0"/>
                </a:spcAft>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45102942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1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13.xml.rels><?xml version="1.0" encoding="UTF-8" standalone="yes"?>
<Relationships xmlns="http://schemas.openxmlformats.org/package/2006/relationships"><Relationship Id="rId2" Type="http://schemas.openxmlformats.org/officeDocument/2006/relationships/hyperlink" Target="https://training.knowledgeshare.nhs.uk/index.php?PageID=lks_public&amp;LKSID=1"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slideLayout" Target="../slideLayouts/slideLayout21.xml"/><Relationship Id="rId1" Type="http://schemas.openxmlformats.org/officeDocument/2006/relationships/vmlDrawing" Target="../drawings/vmlDrawing1.vml"/><Relationship Id="rId6" Type="http://schemas.openxmlformats.org/officeDocument/2006/relationships/image" Target="../media/image78.wmf"/><Relationship Id="rId5" Type="http://schemas.openxmlformats.org/officeDocument/2006/relationships/package" Target="../embeddings/Microsoft_Word_Document.docx"/><Relationship Id="rId4" Type="http://schemas.openxmlformats.org/officeDocument/2006/relationships/image" Target="../media/image80.png"/></Relationships>
</file>

<file path=ppt/slides/_rels/slide2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hyperlink" Target="mailto:ben.skinner@nhs.net" TargetMode="External"/><Relationship Id="rId7" Type="http://schemas.openxmlformats.org/officeDocument/2006/relationships/image" Target="../media/image85.wmf"/><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84.jpeg"/><Relationship Id="rId5" Type="http://schemas.openxmlformats.org/officeDocument/2006/relationships/hyperlink" Target="http://www.maldaba.co.uk/" TargetMode="External"/><Relationship Id="rId4" Type="http://schemas.openxmlformats.org/officeDocument/2006/relationships/hyperlink" Target="http://www.bsuh.nhs.uk/"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png"/><Relationship Id="rId39" Type="http://schemas.openxmlformats.org/officeDocument/2006/relationships/image" Target="../media/image46.png"/><Relationship Id="rId3" Type="http://schemas.openxmlformats.org/officeDocument/2006/relationships/image" Target="../media/image10.jpeg"/><Relationship Id="rId21" Type="http://schemas.openxmlformats.org/officeDocument/2006/relationships/image" Target="../media/image28.png"/><Relationship Id="rId34" Type="http://schemas.openxmlformats.org/officeDocument/2006/relationships/image" Target="../media/image41.png"/><Relationship Id="rId42" Type="http://schemas.openxmlformats.org/officeDocument/2006/relationships/image" Target="../media/image49.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33" Type="http://schemas.openxmlformats.org/officeDocument/2006/relationships/image" Target="../media/image40.png"/><Relationship Id="rId38" Type="http://schemas.openxmlformats.org/officeDocument/2006/relationships/image" Target="../media/image45.png"/><Relationship Id="rId2" Type="http://schemas.openxmlformats.org/officeDocument/2006/relationships/image" Target="../media/image9.gif"/><Relationship Id="rId16" Type="http://schemas.openxmlformats.org/officeDocument/2006/relationships/image" Target="../media/image23.png"/><Relationship Id="rId20" Type="http://schemas.openxmlformats.org/officeDocument/2006/relationships/image" Target="../media/image27.png"/><Relationship Id="rId29" Type="http://schemas.openxmlformats.org/officeDocument/2006/relationships/image" Target="../media/image36.png"/><Relationship Id="rId41"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png"/><Relationship Id="rId32" Type="http://schemas.openxmlformats.org/officeDocument/2006/relationships/image" Target="../media/image39.png"/><Relationship Id="rId37" Type="http://schemas.openxmlformats.org/officeDocument/2006/relationships/image" Target="../media/image44.png"/><Relationship Id="rId40" Type="http://schemas.openxmlformats.org/officeDocument/2006/relationships/image" Target="../media/image47.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png"/><Relationship Id="rId36" Type="http://schemas.openxmlformats.org/officeDocument/2006/relationships/image" Target="../media/image43.png"/><Relationship Id="rId10" Type="http://schemas.openxmlformats.org/officeDocument/2006/relationships/image" Target="../media/image17.png"/><Relationship Id="rId19" Type="http://schemas.openxmlformats.org/officeDocument/2006/relationships/image" Target="../media/image26.png"/><Relationship Id="rId31" Type="http://schemas.openxmlformats.org/officeDocument/2006/relationships/image" Target="../media/image38.png"/><Relationship Id="rId44" Type="http://schemas.openxmlformats.org/officeDocument/2006/relationships/image" Target="../media/image51.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png"/><Relationship Id="rId30" Type="http://schemas.openxmlformats.org/officeDocument/2006/relationships/image" Target="../media/image37.png"/><Relationship Id="rId35" Type="http://schemas.openxmlformats.org/officeDocument/2006/relationships/image" Target="../media/image42.png"/><Relationship Id="rId43" Type="http://schemas.openxmlformats.org/officeDocument/2006/relationships/image" Target="../media/image5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916113"/>
            <a:ext cx="9144000" cy="1873250"/>
          </a:xfrm>
          <a:ln/>
          <a:extLst>
            <a:ext uri="{91240B29-F687-4F45-9708-019B960494DF}">
              <a14:hiddenLine xmlns:a14="http://schemas.microsoft.com/office/drawing/2010/main" w="3175" cmpd="sng">
                <a:solidFill>
                  <a:srgbClr val="000080"/>
                </a:solidFill>
                <a:miter lim="800000"/>
                <a:headEnd/>
                <a:tailEnd/>
              </a14:hiddenLine>
            </a:ext>
          </a:extLst>
        </p:spPr>
        <p:txBody>
          <a:bodyPr/>
          <a:lstStyle/>
          <a:p>
            <a:pPr>
              <a:spcBef>
                <a:spcPct val="60000"/>
              </a:spcBef>
            </a:pPr>
            <a:br>
              <a:rPr lang="en-GB" sz="2400" dirty="0"/>
            </a:br>
            <a:br>
              <a:rPr lang="en-GB" sz="2400" dirty="0"/>
            </a:br>
            <a:br>
              <a:rPr lang="en-GB" sz="4000" dirty="0"/>
            </a:br>
            <a:r>
              <a:rPr lang="en-GB" sz="2400" dirty="0"/>
              <a:t>A web-based tool connecting people with evidence</a:t>
            </a:r>
          </a:p>
        </p:txBody>
      </p:sp>
      <p:sp>
        <p:nvSpPr>
          <p:cNvPr id="2051" name="Rectangle 3"/>
          <p:cNvSpPr>
            <a:spLocks noGrp="1" noChangeArrowheads="1"/>
          </p:cNvSpPr>
          <p:nvPr>
            <p:ph type="subTitle" idx="1"/>
          </p:nvPr>
        </p:nvSpPr>
        <p:spPr>
          <a:xfrm>
            <a:off x="900113" y="4149725"/>
            <a:ext cx="7416800" cy="1752600"/>
          </a:xfrm>
        </p:spPr>
        <p:txBody>
          <a:bodyPr/>
          <a:lstStyle/>
          <a:p>
            <a:r>
              <a:rPr lang="en-GB" dirty="0"/>
              <a:t>Ben Skinner</a:t>
            </a:r>
          </a:p>
          <a:p>
            <a:r>
              <a:rPr lang="en-GB" sz="2400" dirty="0"/>
              <a:t>Head of Library and Knowledge Services</a:t>
            </a:r>
          </a:p>
          <a:p>
            <a:r>
              <a:rPr lang="en-GB" sz="2400" dirty="0"/>
              <a:t>Brighton and Sussex University Hospitals NHS Trust</a:t>
            </a:r>
          </a:p>
        </p:txBody>
      </p:sp>
      <p:pic>
        <p:nvPicPr>
          <p:cNvPr id="2056" name="Picture 8" descr="KS_Logo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350" y="2060575"/>
            <a:ext cx="6232525" cy="10906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0"/>
            <a:ext cx="9144000" cy="1198563"/>
          </a:xfrm>
          <a:prstGeom prst="rect">
            <a:avLst/>
          </a:prstGeom>
          <a:solidFill>
            <a:srgbClr val="25763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rgbClr val="A00054"/>
                </a:solidFill>
                <a:latin typeface="+mj-lt"/>
                <a:ea typeface="+mj-ea"/>
                <a:cs typeface="+mj-cs"/>
              </a:defRPr>
            </a:lvl1pPr>
            <a:lvl2pPr algn="l" rtl="0" fontAlgn="base">
              <a:spcBef>
                <a:spcPct val="0"/>
              </a:spcBef>
              <a:spcAft>
                <a:spcPct val="0"/>
              </a:spcAft>
              <a:defRPr sz="4400">
                <a:solidFill>
                  <a:schemeClr val="bg1"/>
                </a:solidFill>
                <a:latin typeface="Trebuchet MS" pitchFamily="34" charset="0"/>
              </a:defRPr>
            </a:lvl2pPr>
            <a:lvl3pPr algn="l" rtl="0" fontAlgn="base">
              <a:spcBef>
                <a:spcPct val="0"/>
              </a:spcBef>
              <a:spcAft>
                <a:spcPct val="0"/>
              </a:spcAft>
              <a:defRPr sz="4400">
                <a:solidFill>
                  <a:schemeClr val="bg1"/>
                </a:solidFill>
                <a:latin typeface="Trebuchet MS" pitchFamily="34" charset="0"/>
              </a:defRPr>
            </a:lvl3pPr>
            <a:lvl4pPr algn="l" rtl="0" fontAlgn="base">
              <a:spcBef>
                <a:spcPct val="0"/>
              </a:spcBef>
              <a:spcAft>
                <a:spcPct val="0"/>
              </a:spcAft>
              <a:defRPr sz="4400">
                <a:solidFill>
                  <a:schemeClr val="bg1"/>
                </a:solidFill>
                <a:latin typeface="Trebuchet MS" pitchFamily="34" charset="0"/>
              </a:defRPr>
            </a:lvl4pPr>
            <a:lvl5pPr algn="l" rtl="0" fontAlgn="base">
              <a:spcBef>
                <a:spcPct val="0"/>
              </a:spcBef>
              <a:spcAft>
                <a:spcPct val="0"/>
              </a:spcAft>
              <a:defRPr sz="4400">
                <a:solidFill>
                  <a:schemeClr val="bg1"/>
                </a:solidFill>
                <a:latin typeface="Trebuchet MS" pitchFamily="34" charset="0"/>
              </a:defRPr>
            </a:lvl5pPr>
            <a:lvl6pPr marL="457200" algn="l" rtl="0" fontAlgn="base">
              <a:spcBef>
                <a:spcPct val="0"/>
              </a:spcBef>
              <a:spcAft>
                <a:spcPct val="0"/>
              </a:spcAft>
              <a:defRPr sz="4400">
                <a:solidFill>
                  <a:schemeClr val="bg1"/>
                </a:solidFill>
                <a:latin typeface="Trebuchet MS" pitchFamily="34" charset="0"/>
              </a:defRPr>
            </a:lvl6pPr>
            <a:lvl7pPr marL="914400" algn="l" rtl="0" fontAlgn="base">
              <a:spcBef>
                <a:spcPct val="0"/>
              </a:spcBef>
              <a:spcAft>
                <a:spcPct val="0"/>
              </a:spcAft>
              <a:defRPr sz="4400">
                <a:solidFill>
                  <a:schemeClr val="bg1"/>
                </a:solidFill>
                <a:latin typeface="Trebuchet MS" pitchFamily="34" charset="0"/>
              </a:defRPr>
            </a:lvl7pPr>
            <a:lvl8pPr marL="1371600" algn="l" rtl="0" fontAlgn="base">
              <a:spcBef>
                <a:spcPct val="0"/>
              </a:spcBef>
              <a:spcAft>
                <a:spcPct val="0"/>
              </a:spcAft>
              <a:defRPr sz="4400">
                <a:solidFill>
                  <a:schemeClr val="bg1"/>
                </a:solidFill>
                <a:latin typeface="Trebuchet MS" pitchFamily="34" charset="0"/>
              </a:defRPr>
            </a:lvl8pPr>
            <a:lvl9pPr marL="1828800" algn="l" rtl="0" fontAlgn="base">
              <a:spcBef>
                <a:spcPct val="0"/>
              </a:spcBef>
              <a:spcAft>
                <a:spcPct val="0"/>
              </a:spcAft>
              <a:defRPr sz="4400">
                <a:solidFill>
                  <a:schemeClr val="bg1"/>
                </a:solidFill>
                <a:latin typeface="Trebuchet MS" pitchFamily="34" charset="0"/>
              </a:defRPr>
            </a:lvl9pPr>
          </a:lstStyle>
          <a:p>
            <a:r>
              <a:rPr lang="en-GB" dirty="0">
                <a:solidFill>
                  <a:schemeClr val="bg1"/>
                </a:solidFill>
              </a:rPr>
              <a:t>Evidence updates sent and opened</a:t>
            </a:r>
          </a:p>
        </p:txBody>
      </p:sp>
      <p:pic>
        <p:nvPicPr>
          <p:cNvPr id="9625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0585"/>
          <a:stretch/>
        </p:blipFill>
        <p:spPr bwMode="auto">
          <a:xfrm>
            <a:off x="545711" y="1371598"/>
            <a:ext cx="8006402" cy="4416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8022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Evaluation</a:t>
            </a:r>
          </a:p>
        </p:txBody>
      </p:sp>
      <p:pic>
        <p:nvPicPr>
          <p:cNvPr id="972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985" y="1379958"/>
            <a:ext cx="2914678" cy="263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2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7301" y="1379958"/>
            <a:ext cx="2239525" cy="255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2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8285" y="1379958"/>
            <a:ext cx="2224587" cy="256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28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2237" y="4227101"/>
            <a:ext cx="4209651" cy="2475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9268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Responses</a:t>
            </a:r>
          </a:p>
        </p:txBody>
      </p:sp>
      <p:pic>
        <p:nvPicPr>
          <p:cNvPr id="983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036" y="1341947"/>
            <a:ext cx="7513608" cy="125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3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36" y="2726925"/>
            <a:ext cx="7513608" cy="1241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3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036" y="4102007"/>
            <a:ext cx="7513608" cy="1441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30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037" y="5676758"/>
            <a:ext cx="7513607" cy="946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7507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KNOWLEDGESHARE DEMO</a:t>
            </a:r>
            <a:br>
              <a:rPr lang="en-GB" dirty="0"/>
            </a:br>
            <a:r>
              <a:rPr lang="en-GB" sz="2000" dirty="0">
                <a:hlinkClick r:id="rId2"/>
              </a:rPr>
              <a:t>Link</a:t>
            </a:r>
            <a:endParaRPr lang="en-GB" sz="2000" dirty="0"/>
          </a:p>
        </p:txBody>
      </p:sp>
      <p:sp>
        <p:nvSpPr>
          <p:cNvPr id="6" name="Text Placeholder 5"/>
          <p:cNvSpPr>
            <a:spLocks noGrp="1"/>
          </p:cNvSpPr>
          <p:nvPr>
            <p:ph type="body" idx="1"/>
          </p:nvPr>
        </p:nvSpPr>
        <p:spPr/>
        <p:txBody>
          <a:bodyPr/>
          <a:lstStyle/>
          <a:p>
            <a:endParaRPr lang="en-GB"/>
          </a:p>
        </p:txBody>
      </p:sp>
    </p:spTree>
    <p:extLst>
      <p:ext uri="{BB962C8B-B14F-4D97-AF65-F5344CB8AC3E}">
        <p14:creationId xmlns:p14="http://schemas.microsoft.com/office/powerpoint/2010/main" val="53855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46771" y="0"/>
            <a:ext cx="7866000" cy="4638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46771" y="4638907"/>
            <a:ext cx="7866000" cy="1958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8652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69073" y="1"/>
            <a:ext cx="7865178"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9801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24470" y="0"/>
            <a:ext cx="7866000" cy="528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9566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80224" y="0"/>
            <a:ext cx="7866000" cy="5274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5573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46770" y="0"/>
            <a:ext cx="7866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8460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91375" y="0"/>
            <a:ext cx="7866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9549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1196975"/>
          </a:xfrm>
          <a:ln w="3175">
            <a:solidFill>
              <a:srgbClr val="000080"/>
            </a:solidFill>
            <a:miter lim="800000"/>
            <a:headEnd/>
            <a:tailEnd/>
          </a:ln>
        </p:spPr>
        <p:txBody>
          <a:bodyPr/>
          <a:lstStyle/>
          <a:p>
            <a:r>
              <a:rPr lang="en-GB" dirty="0"/>
              <a:t>Session aims</a:t>
            </a:r>
          </a:p>
        </p:txBody>
      </p:sp>
      <p:sp>
        <p:nvSpPr>
          <p:cNvPr id="3079" name="Rectangle 7"/>
          <p:cNvSpPr>
            <a:spLocks noGrp="1" noChangeArrowheads="1"/>
          </p:cNvSpPr>
          <p:nvPr>
            <p:ph type="body" idx="1"/>
          </p:nvPr>
        </p:nvSpPr>
        <p:spPr>
          <a:xfrm>
            <a:off x="323850" y="1484313"/>
            <a:ext cx="8496300" cy="4824412"/>
          </a:xfrm>
        </p:spPr>
        <p:txBody>
          <a:bodyPr/>
          <a:lstStyle/>
          <a:p>
            <a:pPr>
              <a:spcAft>
                <a:spcPct val="60000"/>
              </a:spcAft>
            </a:pPr>
            <a:r>
              <a:rPr lang="en-GB" dirty="0">
                <a:solidFill>
                  <a:srgbClr val="25763E"/>
                </a:solidFill>
              </a:rPr>
              <a:t>Overview of KnowledgeShare </a:t>
            </a:r>
          </a:p>
          <a:p>
            <a:pPr lvl="1">
              <a:spcAft>
                <a:spcPct val="60000"/>
              </a:spcAft>
            </a:pPr>
            <a:r>
              <a:rPr lang="en-GB" dirty="0">
                <a:solidFill>
                  <a:srgbClr val="25763E"/>
                </a:solidFill>
              </a:rPr>
              <a:t>What is the context? </a:t>
            </a:r>
          </a:p>
          <a:p>
            <a:pPr lvl="1">
              <a:spcAft>
                <a:spcPct val="60000"/>
              </a:spcAft>
            </a:pPr>
            <a:r>
              <a:rPr lang="en-GB" dirty="0">
                <a:solidFill>
                  <a:srgbClr val="25763E"/>
                </a:solidFill>
              </a:rPr>
              <a:t>What is it for?</a:t>
            </a:r>
          </a:p>
          <a:p>
            <a:pPr lvl="1">
              <a:spcAft>
                <a:spcPct val="60000"/>
              </a:spcAft>
            </a:pPr>
            <a:r>
              <a:rPr lang="en-GB" dirty="0">
                <a:solidFill>
                  <a:srgbClr val="25763E"/>
                </a:solidFill>
              </a:rPr>
              <a:t>Brief demonstration</a:t>
            </a:r>
          </a:p>
        </p:txBody>
      </p:sp>
    </p:spTree>
    <p:extLst>
      <p:ext uri="{BB962C8B-B14F-4D97-AF65-F5344CB8AC3E}">
        <p14:creationId xmlns:p14="http://schemas.microsoft.com/office/powerpoint/2010/main" val="637195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34177" y="0"/>
            <a:ext cx="868332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5074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46770" y="0"/>
            <a:ext cx="7866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0012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16688" y="-1"/>
            <a:ext cx="7866000" cy="677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692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37953" y="0"/>
            <a:ext cx="7866000" cy="7070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8482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05796" y="1"/>
            <a:ext cx="7866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9876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06056" y="-1"/>
            <a:ext cx="7866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8842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48586" y="0"/>
            <a:ext cx="7866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8596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80484" y="1"/>
            <a:ext cx="7866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18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13953" y="5443868"/>
            <a:ext cx="7832531" cy="1414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2701946859"/>
              </p:ext>
            </p:extLst>
          </p:nvPr>
        </p:nvGraphicFramePr>
        <p:xfrm>
          <a:off x="8089284" y="5956559"/>
          <a:ext cx="914400" cy="771525"/>
        </p:xfrm>
        <a:graphic>
          <a:graphicData uri="http://schemas.openxmlformats.org/presentationml/2006/ole">
            <mc:AlternateContent xmlns:mc="http://schemas.openxmlformats.org/markup-compatibility/2006">
              <mc:Choice xmlns:v="urn:schemas-microsoft-com:vml" Requires="v">
                <p:oleObj spid="_x0000_s93303" name="Document" showAsIcon="1" r:id="rId5" imgW="914400" imgH="771480" progId="Word.Document.12">
                  <p:embed/>
                </p:oleObj>
              </mc:Choice>
              <mc:Fallback>
                <p:oleObj name="Document" showAsIcon="1" r:id="rId5" imgW="914400" imgH="771480" progId="Word.Document.12">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89284" y="5956559"/>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68937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2"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12382" y="1"/>
            <a:ext cx="7866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5103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endParaRPr lang="en-US"/>
          </a:p>
        </p:txBody>
      </p:sp>
      <p:sp>
        <p:nvSpPr>
          <p:cNvPr id="118787" name="Rectangle 3"/>
          <p:cNvSpPr>
            <a:spLocks noGrp="1" noChangeArrowheads="1"/>
          </p:cNvSpPr>
          <p:nvPr>
            <p:ph type="body" idx="1"/>
          </p:nvPr>
        </p:nvSpPr>
        <p:spPr/>
        <p:txBody>
          <a:bodyPr/>
          <a:lstStyle/>
          <a:p>
            <a:endParaRPr lang="en-US"/>
          </a:p>
        </p:txBody>
      </p:sp>
      <p:grpSp>
        <p:nvGrpSpPr>
          <p:cNvPr id="118788" name="Group 4"/>
          <p:cNvGrpSpPr>
            <a:grpSpLocks/>
          </p:cNvGrpSpPr>
          <p:nvPr/>
        </p:nvGrpSpPr>
        <p:grpSpPr bwMode="auto">
          <a:xfrm>
            <a:off x="0" y="223838"/>
            <a:ext cx="9178925" cy="6634162"/>
            <a:chOff x="1159" y="0"/>
            <a:chExt cx="5782" cy="4179"/>
          </a:xfrm>
        </p:grpSpPr>
        <p:pic>
          <p:nvPicPr>
            <p:cNvPr id="118789" name="Picture 5" descr="Welcome%20Dashboard%20Members_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9" y="0"/>
              <a:ext cx="5782" cy="2941"/>
            </a:xfrm>
            <a:prstGeom prst="rect">
              <a:avLst/>
            </a:prstGeom>
            <a:noFill/>
            <a:extLst>
              <a:ext uri="{909E8E84-426E-40DD-AFC4-6F175D3DCCD1}">
                <a14:hiddenFill xmlns:a14="http://schemas.microsoft.com/office/drawing/2010/main">
                  <a:solidFill>
                    <a:srgbClr val="FFFFFF"/>
                  </a:solidFill>
                </a14:hiddenFill>
              </a:ext>
            </a:extLst>
          </p:spPr>
        </p:pic>
        <p:pic>
          <p:nvPicPr>
            <p:cNvPr id="118790" name="Picture 6" descr="Welcome%20Dashboard%20Members_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4" y="2933"/>
              <a:ext cx="5768" cy="124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0"/>
            <a:ext cx="9144000" cy="1439694"/>
          </a:xfrm>
        </p:spPr>
        <p:txBody>
          <a:bodyPr/>
          <a:lstStyle/>
          <a:p>
            <a:r>
              <a:rPr lang="en-GB" sz="4000" dirty="0"/>
              <a:t>Core library and knowledge services</a:t>
            </a:r>
            <a:br>
              <a:rPr lang="en-GB" sz="3400" dirty="0"/>
            </a:br>
            <a:r>
              <a:rPr lang="en-GB" sz="3000" dirty="0"/>
              <a:t>Streamlining • Collaboration • Accessibility</a:t>
            </a:r>
          </a:p>
        </p:txBody>
      </p:sp>
      <p:graphicFrame>
        <p:nvGraphicFramePr>
          <p:cNvPr id="2" name="Diagram 1"/>
          <p:cNvGraphicFramePr/>
          <p:nvPr>
            <p:extLst>
              <p:ext uri="{D42A27DB-BD31-4B8C-83A1-F6EECF244321}">
                <p14:modId xmlns:p14="http://schemas.microsoft.com/office/powerpoint/2010/main" val="1407748851"/>
              </p:ext>
            </p:extLst>
          </p:nvPr>
        </p:nvGraphicFramePr>
        <p:xfrm>
          <a:off x="1654175" y="1651508"/>
          <a:ext cx="5405438" cy="4906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3391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67" name="Rectangle 31"/>
          <p:cNvSpPr>
            <a:spLocks noGrp="1" noChangeArrowheads="1"/>
          </p:cNvSpPr>
          <p:nvPr>
            <p:ph type="title"/>
          </p:nvPr>
        </p:nvSpPr>
        <p:spPr>
          <a:xfrm>
            <a:off x="0" y="0"/>
            <a:ext cx="9144000" cy="1341438"/>
          </a:xfrm>
        </p:spPr>
        <p:txBody>
          <a:bodyPr/>
          <a:lstStyle/>
          <a:p>
            <a:endParaRPr lang="en-US"/>
          </a:p>
        </p:txBody>
      </p:sp>
      <p:pic>
        <p:nvPicPr>
          <p:cNvPr id="91141" name="Picture 5" descr="KS_Logo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88" y="188913"/>
            <a:ext cx="5688012" cy="9953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1231" name="Group 95"/>
          <p:cNvGraphicFramePr>
            <a:graphicFrameLocks noGrp="1"/>
          </p:cNvGraphicFramePr>
          <p:nvPr>
            <p:ph sz="half" idx="2"/>
            <p:extLst>
              <p:ext uri="{D42A27DB-BD31-4B8C-83A1-F6EECF244321}">
                <p14:modId xmlns:p14="http://schemas.microsoft.com/office/powerpoint/2010/main" val="2159555903"/>
              </p:ext>
            </p:extLst>
          </p:nvPr>
        </p:nvGraphicFramePr>
        <p:xfrm>
          <a:off x="755650" y="1628775"/>
          <a:ext cx="6264275" cy="4984751"/>
        </p:xfrm>
        <a:graphic>
          <a:graphicData uri="http://schemas.openxmlformats.org/drawingml/2006/table">
            <a:tbl>
              <a:tblPr/>
              <a:tblGrid>
                <a:gridCol w="2447925">
                  <a:extLst>
                    <a:ext uri="{9D8B030D-6E8A-4147-A177-3AD203B41FA5}">
                      <a16:colId xmlns:a16="http://schemas.microsoft.com/office/drawing/2014/main" val="20000"/>
                    </a:ext>
                  </a:extLst>
                </a:gridCol>
                <a:gridCol w="3816350">
                  <a:extLst>
                    <a:ext uri="{9D8B030D-6E8A-4147-A177-3AD203B41FA5}">
                      <a16:colId xmlns:a16="http://schemas.microsoft.com/office/drawing/2014/main" val="20001"/>
                    </a:ext>
                  </a:extLst>
                </a:gridCol>
              </a:tblGrid>
              <a:tr h="561975">
                <a:tc>
                  <a:txBody>
                    <a:bodyPr/>
                    <a:lstStyle/>
                    <a:p>
                      <a:pPr marL="0" marR="0" lvl="0" indent="0" algn="l" defTabSz="914400" rtl="0" eaLnBrk="1" fontAlgn="base" latinLnBrk="0" hangingPunct="1">
                        <a:lnSpc>
                          <a:spcPct val="100000"/>
                        </a:lnSpc>
                        <a:spcBef>
                          <a:spcPct val="20000"/>
                        </a:spcBef>
                        <a:spcAft>
                          <a:spcPct val="0"/>
                        </a:spcAft>
                        <a:buClr>
                          <a:srgbClr val="25763E"/>
                        </a:buClr>
                        <a:buSzTx/>
                        <a:buFontTx/>
                        <a:buNone/>
                        <a:tabLst/>
                      </a:pPr>
                      <a:r>
                        <a:rPr kumimoji="0" lang="en-GB" sz="2800" b="0" i="0" u="none" strike="noStrike" cap="none" normalizeH="0" baseline="0" dirty="0">
                          <a:ln>
                            <a:noFill/>
                          </a:ln>
                          <a:solidFill>
                            <a:srgbClr val="333333"/>
                          </a:solidFill>
                          <a:effectLst/>
                          <a:latin typeface="Trebuchet MS" pitchFamily="34" charset="0"/>
                        </a:rPr>
                        <a:t>Created by:</a:t>
                      </a: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25763E"/>
                        </a:buClr>
                        <a:buSzTx/>
                        <a:buFontTx/>
                        <a:buNone/>
                        <a:tabLst/>
                      </a:pPr>
                      <a:r>
                        <a:rPr kumimoji="0" lang="en-GB" sz="2800" b="0" i="0" u="none" strike="noStrike" cap="none" normalizeH="0" baseline="0">
                          <a:ln>
                            <a:noFill/>
                          </a:ln>
                          <a:solidFill>
                            <a:srgbClr val="333333"/>
                          </a:solidFill>
                          <a:effectLst/>
                          <a:latin typeface="Trebuchet MS" pitchFamily="34" charset="0"/>
                        </a:rPr>
                        <a:t>Ben Skinner</a:t>
                      </a: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04863">
                <a:tc>
                  <a:txBody>
                    <a:bodyPr/>
                    <a:lstStyle/>
                    <a:p>
                      <a:pPr marL="0" marR="0" lvl="0" indent="0" algn="l" defTabSz="914400" rtl="0" eaLnBrk="1" fontAlgn="base" latinLnBrk="0" hangingPunct="1">
                        <a:lnSpc>
                          <a:spcPct val="100000"/>
                        </a:lnSpc>
                        <a:spcBef>
                          <a:spcPct val="20000"/>
                        </a:spcBef>
                        <a:spcAft>
                          <a:spcPct val="0"/>
                        </a:spcAft>
                        <a:buClr>
                          <a:srgbClr val="25763E"/>
                        </a:buClr>
                        <a:buSzTx/>
                        <a:buFontTx/>
                        <a:buNone/>
                        <a:tabLst/>
                      </a:pPr>
                      <a:endParaRPr kumimoji="0" lang="en-US" sz="2800" b="0" i="0" u="none" strike="noStrike" cap="none" normalizeH="0" baseline="0">
                        <a:ln>
                          <a:noFill/>
                        </a:ln>
                        <a:solidFill>
                          <a:srgbClr val="333333"/>
                        </a:solidFill>
                        <a:effectLst/>
                        <a:latin typeface="Trebuchet MS" pitchFamily="34" charset="0"/>
                      </a:endParaRP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25763E"/>
                        </a:buClr>
                        <a:buSzTx/>
                        <a:buFontTx/>
                        <a:buNone/>
                        <a:tabLst/>
                      </a:pPr>
                      <a:r>
                        <a:rPr kumimoji="0" lang="en-GB" sz="2400" b="0" i="0" u="none" strike="noStrike" cap="none" normalizeH="0" baseline="0" dirty="0">
                          <a:ln>
                            <a:noFill/>
                          </a:ln>
                          <a:solidFill>
                            <a:srgbClr val="333333"/>
                          </a:solidFill>
                          <a:effectLst/>
                          <a:latin typeface="Trebuchet MS" pitchFamily="34" charset="0"/>
                          <a:hlinkClick r:id="rId3"/>
                        </a:rPr>
                        <a:t>ben.skinner@nhs.net</a:t>
                      </a:r>
                      <a:r>
                        <a:rPr kumimoji="0" lang="en-GB" sz="2400" b="0" i="0" u="none" strike="noStrike" cap="none" normalizeH="0" baseline="0" dirty="0">
                          <a:ln>
                            <a:noFill/>
                          </a:ln>
                          <a:solidFill>
                            <a:srgbClr val="333333"/>
                          </a:solidFill>
                          <a:effectLst/>
                          <a:latin typeface="Trebuchet MS" pitchFamily="34" charset="0"/>
                        </a:rPr>
                        <a:t> </a:t>
                      </a: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25525">
                <a:tc>
                  <a:txBody>
                    <a:bodyPr/>
                    <a:lstStyle/>
                    <a:p>
                      <a:pPr marL="0" marR="0" lvl="0" indent="0" algn="l" defTabSz="914400" rtl="0" eaLnBrk="1" fontAlgn="base" latinLnBrk="0" hangingPunct="1">
                        <a:lnSpc>
                          <a:spcPct val="100000"/>
                        </a:lnSpc>
                        <a:spcBef>
                          <a:spcPct val="20000"/>
                        </a:spcBef>
                        <a:spcAft>
                          <a:spcPct val="0"/>
                        </a:spcAft>
                        <a:buClr>
                          <a:srgbClr val="25763E"/>
                        </a:buClr>
                        <a:buSzTx/>
                        <a:buFontTx/>
                        <a:buNone/>
                        <a:tabLst/>
                      </a:pPr>
                      <a:r>
                        <a:rPr kumimoji="0" lang="en-GB" sz="2800" b="0" i="0" u="none" strike="noStrike" cap="none" normalizeH="0" baseline="0">
                          <a:ln>
                            <a:noFill/>
                          </a:ln>
                          <a:solidFill>
                            <a:srgbClr val="333333"/>
                          </a:solidFill>
                          <a:effectLst/>
                          <a:latin typeface="Trebuchet MS" pitchFamily="34" charset="0"/>
                        </a:rPr>
                        <a:t>Provided by:</a:t>
                      </a: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25763E"/>
                        </a:buClr>
                        <a:buSzTx/>
                        <a:buFontTx/>
                        <a:buNone/>
                        <a:tabLst/>
                      </a:pPr>
                      <a:endParaRPr kumimoji="0" lang="en-US" sz="4800" b="0" i="0" u="none" strike="noStrike" cap="none" normalizeH="0" baseline="0">
                        <a:ln>
                          <a:noFill/>
                        </a:ln>
                        <a:solidFill>
                          <a:srgbClr val="333333"/>
                        </a:solidFill>
                        <a:effectLst/>
                        <a:latin typeface="Trebuchet MS" pitchFamily="34" charset="0"/>
                      </a:endParaRP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60425">
                <a:tc>
                  <a:txBody>
                    <a:bodyPr/>
                    <a:lstStyle/>
                    <a:p>
                      <a:pPr marL="0" marR="0" lvl="0" indent="0" algn="l" defTabSz="914400" rtl="0" eaLnBrk="1" fontAlgn="base" latinLnBrk="0" hangingPunct="1">
                        <a:lnSpc>
                          <a:spcPct val="100000"/>
                        </a:lnSpc>
                        <a:spcBef>
                          <a:spcPct val="20000"/>
                        </a:spcBef>
                        <a:spcAft>
                          <a:spcPct val="0"/>
                        </a:spcAft>
                        <a:buClr>
                          <a:srgbClr val="25763E"/>
                        </a:buClr>
                        <a:buSzTx/>
                        <a:buFontTx/>
                        <a:buNone/>
                        <a:tabLst/>
                      </a:pPr>
                      <a:endParaRPr kumimoji="0" lang="en-US" sz="2800" b="0" i="0" u="none" strike="noStrike" cap="none" normalizeH="0" baseline="0">
                        <a:ln>
                          <a:noFill/>
                        </a:ln>
                        <a:solidFill>
                          <a:srgbClr val="333333"/>
                        </a:solidFill>
                        <a:effectLst/>
                        <a:latin typeface="Trebuchet MS" pitchFamily="34" charset="0"/>
                      </a:endParaRP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60000"/>
                        </a:spcBef>
                        <a:spcAft>
                          <a:spcPct val="0"/>
                        </a:spcAft>
                        <a:buClr>
                          <a:srgbClr val="25763E"/>
                        </a:buClr>
                        <a:buSzTx/>
                        <a:buFontTx/>
                        <a:buNone/>
                        <a:tabLst/>
                      </a:pPr>
                      <a:r>
                        <a:rPr kumimoji="0" lang="en-GB" sz="2400" b="0" i="0" u="none" strike="noStrike" cap="none" normalizeH="0" baseline="0">
                          <a:ln>
                            <a:noFill/>
                          </a:ln>
                          <a:solidFill>
                            <a:srgbClr val="333333"/>
                          </a:solidFill>
                          <a:effectLst/>
                          <a:latin typeface="Trebuchet MS" pitchFamily="34" charset="0"/>
                          <a:hlinkClick r:id="rId4"/>
                        </a:rPr>
                        <a:t>www.bsuh.nhs.uk</a:t>
                      </a:r>
                      <a:endParaRPr kumimoji="0" lang="en-GB" sz="2400" b="0" i="0" u="none" strike="noStrike" cap="none" normalizeH="0" baseline="0">
                        <a:ln>
                          <a:noFill/>
                        </a:ln>
                        <a:solidFill>
                          <a:srgbClr val="333333"/>
                        </a:solidFill>
                        <a:effectLst/>
                        <a:latin typeface="Trebuchet MS" pitchFamily="34" charset="0"/>
                      </a:endParaRP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68388">
                <a:tc>
                  <a:txBody>
                    <a:bodyPr/>
                    <a:lstStyle/>
                    <a:p>
                      <a:pPr marL="0" marR="0" lvl="0" indent="0" algn="l" defTabSz="914400" rtl="0" eaLnBrk="1" fontAlgn="base" latinLnBrk="0" hangingPunct="1">
                        <a:lnSpc>
                          <a:spcPct val="100000"/>
                        </a:lnSpc>
                        <a:spcBef>
                          <a:spcPct val="20000"/>
                        </a:spcBef>
                        <a:spcAft>
                          <a:spcPct val="0"/>
                        </a:spcAft>
                        <a:buClr>
                          <a:srgbClr val="25763E"/>
                        </a:buClr>
                        <a:buSzTx/>
                        <a:buFontTx/>
                        <a:buNone/>
                        <a:tabLst/>
                      </a:pPr>
                      <a:r>
                        <a:rPr kumimoji="0" lang="en-GB" sz="2800" b="0" i="0" u="none" strike="noStrike" cap="none" normalizeH="0" baseline="0">
                          <a:ln>
                            <a:noFill/>
                          </a:ln>
                          <a:solidFill>
                            <a:srgbClr val="333333"/>
                          </a:solidFill>
                          <a:effectLst/>
                          <a:latin typeface="Trebuchet MS" pitchFamily="34" charset="0"/>
                        </a:rPr>
                        <a:t>Built by:</a:t>
                      </a:r>
                    </a:p>
                    <a:p>
                      <a:pPr marL="0" marR="0" lvl="0" indent="0" algn="l" defTabSz="914400" rtl="0" eaLnBrk="1" fontAlgn="base" latinLnBrk="0" hangingPunct="1">
                        <a:lnSpc>
                          <a:spcPct val="100000"/>
                        </a:lnSpc>
                        <a:spcBef>
                          <a:spcPct val="20000"/>
                        </a:spcBef>
                        <a:spcAft>
                          <a:spcPct val="0"/>
                        </a:spcAft>
                        <a:buClr>
                          <a:srgbClr val="25763E"/>
                        </a:buClr>
                        <a:buSzTx/>
                        <a:buFontTx/>
                        <a:buNone/>
                        <a:tabLst/>
                      </a:pPr>
                      <a:endParaRPr kumimoji="0" lang="en-GB" sz="2800" b="0" i="0" u="none" strike="noStrike" cap="none" normalizeH="0" baseline="0">
                        <a:ln>
                          <a:noFill/>
                        </a:ln>
                        <a:solidFill>
                          <a:srgbClr val="333333"/>
                        </a:solidFill>
                        <a:effectLst/>
                        <a:latin typeface="Trebuchet MS" pitchFamily="34" charset="0"/>
                      </a:endParaRP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25763E"/>
                        </a:buClr>
                        <a:buSzTx/>
                        <a:buFontTx/>
                        <a:buNone/>
                        <a:tabLst/>
                      </a:pPr>
                      <a:endParaRPr kumimoji="0" lang="en-US" sz="2800" b="0" i="0" u="none" strike="noStrike" cap="none" normalizeH="0" baseline="0">
                        <a:ln>
                          <a:noFill/>
                        </a:ln>
                        <a:solidFill>
                          <a:srgbClr val="333333"/>
                        </a:solidFill>
                        <a:effectLst/>
                        <a:latin typeface="Trebuchet MS" pitchFamily="34" charset="0"/>
                      </a:endParaRP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63575">
                <a:tc>
                  <a:txBody>
                    <a:bodyPr/>
                    <a:lstStyle/>
                    <a:p>
                      <a:pPr marL="0" marR="0" lvl="0" indent="0" algn="l" defTabSz="914400" rtl="0" eaLnBrk="1" fontAlgn="base" latinLnBrk="0" hangingPunct="1">
                        <a:lnSpc>
                          <a:spcPct val="100000"/>
                        </a:lnSpc>
                        <a:spcBef>
                          <a:spcPct val="20000"/>
                        </a:spcBef>
                        <a:spcAft>
                          <a:spcPct val="0"/>
                        </a:spcAft>
                        <a:buClr>
                          <a:srgbClr val="25763E"/>
                        </a:buClr>
                        <a:buSzTx/>
                        <a:buFontTx/>
                        <a:buNone/>
                        <a:tabLst/>
                      </a:pPr>
                      <a:endParaRPr kumimoji="0" lang="en-US" sz="2800" b="0" i="0" u="none" strike="noStrike" cap="none" normalizeH="0" baseline="0">
                        <a:ln>
                          <a:noFill/>
                        </a:ln>
                        <a:solidFill>
                          <a:srgbClr val="333333"/>
                        </a:solidFill>
                        <a:effectLst/>
                        <a:latin typeface="Trebuchet MS" pitchFamily="34" charset="0"/>
                      </a:endParaRP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25763E"/>
                        </a:buClr>
                        <a:buSzTx/>
                        <a:buFontTx/>
                        <a:buNone/>
                        <a:tabLst/>
                      </a:pPr>
                      <a:r>
                        <a:rPr kumimoji="0" lang="en-GB" sz="2400" b="0" i="0" u="none" strike="noStrike" cap="none" normalizeH="0" baseline="0">
                          <a:ln>
                            <a:noFill/>
                          </a:ln>
                          <a:solidFill>
                            <a:srgbClr val="333333"/>
                          </a:solidFill>
                          <a:effectLst/>
                          <a:latin typeface="Trebuchet MS" pitchFamily="34" charset="0"/>
                          <a:hlinkClick r:id="rId5"/>
                        </a:rPr>
                        <a:t>www.maldaba.co.uk</a:t>
                      </a:r>
                      <a:endParaRPr kumimoji="0" lang="en-GB" sz="2400" b="0" i="0" u="none" strike="noStrike" cap="none" normalizeH="0" baseline="0">
                        <a:ln>
                          <a:noFill/>
                        </a:ln>
                        <a:solidFill>
                          <a:srgbClr val="333333"/>
                        </a:solidFill>
                        <a:effectLst/>
                        <a:latin typeface="Trebuchet MS" pitchFamily="34" charset="0"/>
                      </a:endParaRP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pic>
        <p:nvPicPr>
          <p:cNvPr id="91176" name="Picture 40" descr="bsuh logo a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35375" y="3068638"/>
            <a:ext cx="3309938" cy="846137"/>
          </a:xfrm>
          <a:prstGeom prst="rect">
            <a:avLst/>
          </a:prstGeom>
          <a:noFill/>
          <a:extLst>
            <a:ext uri="{909E8E84-426E-40DD-AFC4-6F175D3DCCD1}">
              <a14:hiddenFill xmlns:a14="http://schemas.microsoft.com/office/drawing/2010/main">
                <a:solidFill>
                  <a:srgbClr val="FFFFFF"/>
                </a:solidFill>
              </a14:hiddenFill>
            </a:ext>
          </a:extLst>
        </p:spPr>
      </p:pic>
      <p:pic>
        <p:nvPicPr>
          <p:cNvPr id="91185" name="Picture 49"/>
          <p:cNvPicPr>
            <a:picLocks noChangeAspect="1" noChangeArrowheads="1"/>
          </p:cNvPicPr>
          <p:nvPr/>
        </p:nvPicPr>
        <p:blipFill>
          <a:blip r:embed="rId7" cstate="print">
            <a:extLst>
              <a:ext uri="{28A0092B-C50C-407E-A947-70E740481C1C}">
                <a14:useLocalDpi xmlns:a14="http://schemas.microsoft.com/office/drawing/2010/main" val="0"/>
              </a:ext>
            </a:extLst>
          </a:blip>
          <a:srcRect t="9584" b="17891"/>
          <a:stretch>
            <a:fillRect/>
          </a:stretch>
        </p:blipFill>
        <p:spPr bwMode="auto">
          <a:xfrm>
            <a:off x="3419475" y="5084763"/>
            <a:ext cx="3970338"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GB" dirty="0"/>
              <a:t>Evidence Updates</a:t>
            </a:r>
          </a:p>
        </p:txBody>
      </p:sp>
      <p:sp>
        <p:nvSpPr>
          <p:cNvPr id="79875" name="Rectangle 3"/>
          <p:cNvSpPr>
            <a:spLocks noGrp="1" noChangeArrowheads="1"/>
          </p:cNvSpPr>
          <p:nvPr>
            <p:ph type="body" idx="1"/>
          </p:nvPr>
        </p:nvSpPr>
        <p:spPr>
          <a:xfrm>
            <a:off x="179388" y="1412875"/>
            <a:ext cx="8756268" cy="5111750"/>
          </a:xfrm>
        </p:spPr>
        <p:txBody>
          <a:bodyPr/>
          <a:lstStyle/>
          <a:p>
            <a:pPr marL="0" indent="0" algn="ctr">
              <a:spcBef>
                <a:spcPts val="2200"/>
              </a:spcBef>
              <a:buNone/>
            </a:pPr>
            <a:r>
              <a:rPr lang="en-GB" sz="2800" dirty="0">
                <a:solidFill>
                  <a:srgbClr val="25763E"/>
                </a:solidFill>
              </a:rPr>
              <a:t>Personalised, targeted evidence updates</a:t>
            </a:r>
          </a:p>
          <a:p>
            <a:pPr marL="0" indent="0" algn="ctr">
              <a:spcBef>
                <a:spcPts val="2200"/>
              </a:spcBef>
              <a:buNone/>
            </a:pPr>
            <a:endParaRPr lang="en-GB" sz="2800" dirty="0">
              <a:solidFill>
                <a:srgbClr val="25763E"/>
              </a:solidFill>
            </a:endParaRPr>
          </a:p>
          <a:p>
            <a:pPr marL="0" indent="0" algn="ctr">
              <a:spcBef>
                <a:spcPts val="2200"/>
              </a:spcBef>
              <a:buNone/>
            </a:pPr>
            <a:r>
              <a:rPr lang="en-GB" sz="2800" dirty="0">
                <a:solidFill>
                  <a:srgbClr val="25763E"/>
                </a:solidFill>
              </a:rPr>
              <a:t>Records members’ professional interests</a:t>
            </a:r>
          </a:p>
          <a:p>
            <a:pPr marL="0" indent="0" algn="ctr">
              <a:spcBef>
                <a:spcPts val="2200"/>
              </a:spcBef>
              <a:buNone/>
            </a:pPr>
            <a:endParaRPr lang="en-GB" sz="2800" dirty="0">
              <a:solidFill>
                <a:srgbClr val="25763E"/>
              </a:solidFill>
            </a:endParaRPr>
          </a:p>
          <a:p>
            <a:pPr marL="0" indent="0" algn="ctr">
              <a:spcBef>
                <a:spcPts val="2200"/>
              </a:spcBef>
              <a:buNone/>
            </a:pPr>
            <a:r>
              <a:rPr lang="en-GB" sz="2800" dirty="0">
                <a:solidFill>
                  <a:srgbClr val="25763E"/>
                </a:solidFill>
              </a:rPr>
              <a:t>Matches people to resources</a:t>
            </a:r>
          </a:p>
          <a:p>
            <a:pPr marL="0" indent="0" algn="ctr">
              <a:spcBef>
                <a:spcPts val="2200"/>
              </a:spcBef>
              <a:buNone/>
            </a:pPr>
            <a:endParaRPr lang="en-GB" sz="2800" dirty="0">
              <a:solidFill>
                <a:srgbClr val="25763E"/>
              </a:solidFill>
            </a:endParaRPr>
          </a:p>
          <a:p>
            <a:pPr marL="0" indent="0" algn="ctr">
              <a:spcBef>
                <a:spcPts val="2200"/>
              </a:spcBef>
              <a:buNone/>
            </a:pPr>
            <a:r>
              <a:rPr lang="en-GB" sz="2800" dirty="0">
                <a:solidFill>
                  <a:srgbClr val="25763E"/>
                </a:solidFill>
              </a:rPr>
              <a:t>Emails short updates </a:t>
            </a:r>
          </a:p>
          <a:p>
            <a:pPr marL="0" indent="0" algn="ctr">
              <a:spcBef>
                <a:spcPts val="1200"/>
              </a:spcBef>
              <a:buNone/>
            </a:pPr>
            <a:endParaRPr lang="en-GB" sz="2800" dirty="0">
              <a:solidFill>
                <a:srgbClr val="25763E"/>
              </a:solidFill>
            </a:endParaRPr>
          </a:p>
        </p:txBody>
      </p:sp>
      <p:cxnSp>
        <p:nvCxnSpPr>
          <p:cNvPr id="3" name="Straight Arrow Connector 2"/>
          <p:cNvCxnSpPr/>
          <p:nvPr/>
        </p:nvCxnSpPr>
        <p:spPr bwMode="auto">
          <a:xfrm>
            <a:off x="4550485" y="2291379"/>
            <a:ext cx="0" cy="311971"/>
          </a:xfrm>
          <a:prstGeom prst="straightConnector1">
            <a:avLst/>
          </a:prstGeom>
          <a:solidFill>
            <a:schemeClr val="bg1"/>
          </a:solidFill>
          <a:ln w="38100" cap="flat" cmpd="sng" algn="ctr">
            <a:solidFill>
              <a:srgbClr val="25763E"/>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Arrow Connector 5"/>
          <p:cNvCxnSpPr/>
          <p:nvPr/>
        </p:nvCxnSpPr>
        <p:spPr bwMode="auto">
          <a:xfrm>
            <a:off x="4550485" y="3605605"/>
            <a:ext cx="0" cy="311971"/>
          </a:xfrm>
          <a:prstGeom prst="straightConnector1">
            <a:avLst/>
          </a:prstGeom>
          <a:solidFill>
            <a:schemeClr val="bg1"/>
          </a:solidFill>
          <a:ln w="38100" cap="flat" cmpd="sng" algn="ctr">
            <a:solidFill>
              <a:srgbClr val="25763E"/>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p:cNvCxnSpPr/>
          <p:nvPr/>
        </p:nvCxnSpPr>
        <p:spPr bwMode="auto">
          <a:xfrm>
            <a:off x="4541521" y="5059680"/>
            <a:ext cx="0" cy="311971"/>
          </a:xfrm>
          <a:prstGeom prst="straightConnector1">
            <a:avLst/>
          </a:prstGeom>
          <a:solidFill>
            <a:schemeClr val="bg1"/>
          </a:solidFill>
          <a:ln w="38100" cap="flat" cmpd="sng" algn="ctr">
            <a:solidFill>
              <a:srgbClr val="25763E"/>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60197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 we tell people about?</a:t>
            </a:r>
          </a:p>
        </p:txBody>
      </p:sp>
      <p:grpSp>
        <p:nvGrpSpPr>
          <p:cNvPr id="46" name="Group 45"/>
          <p:cNvGrpSpPr>
            <a:grpSpLocks/>
          </p:cNvGrpSpPr>
          <p:nvPr/>
        </p:nvGrpSpPr>
        <p:grpSpPr bwMode="auto">
          <a:xfrm>
            <a:off x="373063" y="5105400"/>
            <a:ext cx="3436937" cy="836613"/>
            <a:chOff x="372751" y="5104910"/>
            <a:chExt cx="3436747" cy="837499"/>
          </a:xfrm>
        </p:grpSpPr>
        <p:pic>
          <p:nvPicPr>
            <p:cNvPr id="47" name="Picture 5"/>
            <p:cNvPicPr>
              <a:picLocks noChangeAspect="1"/>
            </p:cNvPicPr>
            <p:nvPr/>
          </p:nvPicPr>
          <p:blipFill>
            <a:blip r:embed="rId2"/>
            <a:srcRect l="9518"/>
            <a:stretch>
              <a:fillRect/>
            </a:stretch>
          </p:blipFill>
          <p:spPr bwMode="auto">
            <a:xfrm>
              <a:off x="372751" y="5104910"/>
              <a:ext cx="906059" cy="360000"/>
            </a:xfrm>
            <a:prstGeom prst="rect">
              <a:avLst/>
            </a:prstGeom>
            <a:noFill/>
            <a:ln w="9525">
              <a:noFill/>
              <a:miter lim="800000"/>
              <a:headEnd/>
              <a:tailEnd/>
            </a:ln>
          </p:spPr>
        </p:pic>
        <p:pic>
          <p:nvPicPr>
            <p:cNvPr id="48" name="Picture 6"/>
            <p:cNvPicPr>
              <a:picLocks noChangeAspect="1"/>
            </p:cNvPicPr>
            <p:nvPr/>
          </p:nvPicPr>
          <p:blipFill>
            <a:blip r:embed="rId3"/>
            <a:srcRect/>
            <a:stretch>
              <a:fillRect/>
            </a:stretch>
          </p:blipFill>
          <p:spPr bwMode="auto">
            <a:xfrm>
              <a:off x="2402848" y="5104910"/>
              <a:ext cx="1406650" cy="360000"/>
            </a:xfrm>
            <a:prstGeom prst="rect">
              <a:avLst/>
            </a:prstGeom>
            <a:noFill/>
            <a:ln w="9525">
              <a:noFill/>
              <a:miter lim="800000"/>
              <a:headEnd/>
              <a:tailEnd/>
            </a:ln>
          </p:spPr>
        </p:pic>
        <p:pic>
          <p:nvPicPr>
            <p:cNvPr id="49" name="Picture 7"/>
            <p:cNvPicPr>
              <a:picLocks noChangeAspect="1"/>
            </p:cNvPicPr>
            <p:nvPr/>
          </p:nvPicPr>
          <p:blipFill>
            <a:blip r:embed="rId4"/>
            <a:srcRect/>
            <a:stretch>
              <a:fillRect/>
            </a:stretch>
          </p:blipFill>
          <p:spPr bwMode="auto">
            <a:xfrm>
              <a:off x="2207498" y="5582409"/>
              <a:ext cx="1602000" cy="360000"/>
            </a:xfrm>
            <a:prstGeom prst="rect">
              <a:avLst/>
            </a:prstGeom>
            <a:noFill/>
            <a:ln w="9525">
              <a:noFill/>
              <a:miter lim="800000"/>
              <a:headEnd/>
              <a:tailEnd/>
            </a:ln>
          </p:spPr>
        </p:pic>
        <p:pic>
          <p:nvPicPr>
            <p:cNvPr id="50" name="Picture 43"/>
            <p:cNvPicPr>
              <a:picLocks noChangeAspect="1" noChangeArrowheads="1"/>
            </p:cNvPicPr>
            <p:nvPr/>
          </p:nvPicPr>
          <p:blipFill>
            <a:blip r:embed="rId5"/>
            <a:srcRect/>
            <a:stretch>
              <a:fillRect/>
            </a:stretch>
          </p:blipFill>
          <p:spPr bwMode="auto">
            <a:xfrm>
              <a:off x="372751" y="5582409"/>
              <a:ext cx="1772727" cy="360000"/>
            </a:xfrm>
            <a:prstGeom prst="rect">
              <a:avLst/>
            </a:prstGeom>
            <a:noFill/>
            <a:ln w="9525">
              <a:noFill/>
              <a:miter lim="800000"/>
              <a:headEnd/>
              <a:tailEnd/>
            </a:ln>
          </p:spPr>
        </p:pic>
      </p:grpSp>
      <p:grpSp>
        <p:nvGrpSpPr>
          <p:cNvPr id="56" name="Group 55"/>
          <p:cNvGrpSpPr/>
          <p:nvPr/>
        </p:nvGrpSpPr>
        <p:grpSpPr>
          <a:xfrm>
            <a:off x="365712" y="1860550"/>
            <a:ext cx="3387138" cy="2505075"/>
            <a:chOff x="365712" y="1860550"/>
            <a:chExt cx="3387138" cy="2505075"/>
          </a:xfrm>
        </p:grpSpPr>
        <p:grpSp>
          <p:nvGrpSpPr>
            <p:cNvPr id="51" name="Group 50"/>
            <p:cNvGrpSpPr/>
            <p:nvPr/>
          </p:nvGrpSpPr>
          <p:grpSpPr>
            <a:xfrm>
              <a:off x="365712" y="1860550"/>
              <a:ext cx="3387138" cy="2505075"/>
              <a:chOff x="365712" y="1860550"/>
              <a:chExt cx="3387138" cy="2505075"/>
            </a:xfrm>
          </p:grpSpPr>
          <p:grpSp>
            <p:nvGrpSpPr>
              <p:cNvPr id="4" name="Group 8"/>
              <p:cNvGrpSpPr>
                <a:grpSpLocks/>
              </p:cNvGrpSpPr>
              <p:nvPr/>
            </p:nvGrpSpPr>
            <p:grpSpPr bwMode="auto">
              <a:xfrm>
                <a:off x="373115" y="1860550"/>
                <a:ext cx="3379735" cy="2505075"/>
                <a:chOff x="372751" y="1859907"/>
                <a:chExt cx="3380708" cy="2505667"/>
              </a:xfrm>
            </p:grpSpPr>
            <p:pic>
              <p:nvPicPr>
                <p:cNvPr id="5" name="Picture 2"/>
                <p:cNvPicPr>
                  <a:picLocks noChangeAspect="1" noChangeArrowheads="1"/>
                </p:cNvPicPr>
                <p:nvPr/>
              </p:nvPicPr>
              <p:blipFill>
                <a:blip r:embed="rId6"/>
                <a:srcRect/>
                <a:stretch>
                  <a:fillRect/>
                </a:stretch>
              </p:blipFill>
              <p:spPr bwMode="auto">
                <a:xfrm>
                  <a:off x="372751" y="1859907"/>
                  <a:ext cx="1635175" cy="360000"/>
                </a:xfrm>
                <a:prstGeom prst="rect">
                  <a:avLst/>
                </a:prstGeom>
                <a:noFill/>
                <a:ln w="9525">
                  <a:noFill/>
                  <a:miter lim="800000"/>
                  <a:headEnd/>
                  <a:tailEnd/>
                </a:ln>
              </p:spPr>
            </p:pic>
            <p:pic>
              <p:nvPicPr>
                <p:cNvPr id="6" name="Picture 3"/>
                <p:cNvPicPr>
                  <a:picLocks noChangeAspect="1" noChangeArrowheads="1"/>
                </p:cNvPicPr>
                <p:nvPr/>
              </p:nvPicPr>
              <p:blipFill>
                <a:blip r:embed="rId7"/>
                <a:srcRect/>
                <a:stretch>
                  <a:fillRect/>
                </a:stretch>
              </p:blipFill>
              <p:spPr bwMode="auto">
                <a:xfrm>
                  <a:off x="2746533" y="1862821"/>
                  <a:ext cx="1006874" cy="360000"/>
                </a:xfrm>
                <a:prstGeom prst="rect">
                  <a:avLst/>
                </a:prstGeom>
                <a:noFill/>
                <a:ln w="9525">
                  <a:noFill/>
                  <a:miter lim="800000"/>
                  <a:headEnd/>
                  <a:tailEnd/>
                </a:ln>
              </p:spPr>
            </p:pic>
            <p:pic>
              <p:nvPicPr>
                <p:cNvPr id="7" name="Picture 4"/>
                <p:cNvPicPr>
                  <a:picLocks noChangeAspect="1" noChangeArrowheads="1"/>
                </p:cNvPicPr>
                <p:nvPr/>
              </p:nvPicPr>
              <p:blipFill>
                <a:blip r:embed="rId8"/>
                <a:srcRect/>
                <a:stretch>
                  <a:fillRect/>
                </a:stretch>
              </p:blipFill>
              <p:spPr bwMode="auto">
                <a:xfrm>
                  <a:off x="372751" y="2296123"/>
                  <a:ext cx="836758" cy="360000"/>
                </a:xfrm>
                <a:prstGeom prst="rect">
                  <a:avLst/>
                </a:prstGeom>
                <a:noFill/>
                <a:ln w="9525">
                  <a:noFill/>
                  <a:miter lim="800000"/>
                  <a:headEnd/>
                  <a:tailEnd/>
                </a:ln>
              </p:spPr>
            </p:pic>
            <p:pic>
              <p:nvPicPr>
                <p:cNvPr id="8" name="Picture 5"/>
                <p:cNvPicPr>
                  <a:picLocks noChangeAspect="1" noChangeArrowheads="1"/>
                </p:cNvPicPr>
                <p:nvPr/>
              </p:nvPicPr>
              <p:blipFill>
                <a:blip r:embed="rId9"/>
                <a:srcRect/>
                <a:stretch>
                  <a:fillRect/>
                </a:stretch>
              </p:blipFill>
              <p:spPr bwMode="auto">
                <a:xfrm>
                  <a:off x="1626520" y="2296123"/>
                  <a:ext cx="709324" cy="360000"/>
                </a:xfrm>
                <a:prstGeom prst="rect">
                  <a:avLst/>
                </a:prstGeom>
                <a:noFill/>
                <a:ln w="9525">
                  <a:noFill/>
                  <a:miter lim="800000"/>
                  <a:headEnd/>
                  <a:tailEnd/>
                </a:ln>
              </p:spPr>
            </p:pic>
            <p:pic>
              <p:nvPicPr>
                <p:cNvPr id="9" name="Picture 6"/>
                <p:cNvPicPr>
                  <a:picLocks noChangeAspect="1" noChangeArrowheads="1"/>
                </p:cNvPicPr>
                <p:nvPr/>
              </p:nvPicPr>
              <p:blipFill>
                <a:blip r:embed="rId10"/>
                <a:srcRect/>
                <a:stretch>
                  <a:fillRect/>
                </a:stretch>
              </p:blipFill>
              <p:spPr bwMode="auto">
                <a:xfrm>
                  <a:off x="2752854" y="2296123"/>
                  <a:ext cx="1000553" cy="360000"/>
                </a:xfrm>
                <a:prstGeom prst="rect">
                  <a:avLst/>
                </a:prstGeom>
                <a:noFill/>
                <a:ln w="9525">
                  <a:noFill/>
                  <a:miter lim="800000"/>
                  <a:headEnd/>
                  <a:tailEnd/>
                </a:ln>
              </p:spPr>
            </p:pic>
            <p:pic>
              <p:nvPicPr>
                <p:cNvPr id="10" name="Picture 7"/>
                <p:cNvPicPr>
                  <a:picLocks noChangeAspect="1" noChangeArrowheads="1"/>
                </p:cNvPicPr>
                <p:nvPr/>
              </p:nvPicPr>
              <p:blipFill>
                <a:blip r:embed="rId11"/>
                <a:srcRect/>
                <a:stretch>
                  <a:fillRect/>
                </a:stretch>
              </p:blipFill>
              <p:spPr bwMode="auto">
                <a:xfrm>
                  <a:off x="1474366" y="2736677"/>
                  <a:ext cx="2279041" cy="360000"/>
                </a:xfrm>
                <a:prstGeom prst="rect">
                  <a:avLst/>
                </a:prstGeom>
                <a:noFill/>
                <a:ln w="9525">
                  <a:noFill/>
                  <a:miter lim="800000"/>
                  <a:headEnd/>
                  <a:tailEnd/>
                </a:ln>
              </p:spPr>
            </p:pic>
            <p:pic>
              <p:nvPicPr>
                <p:cNvPr id="11" name="Picture 8"/>
                <p:cNvPicPr>
                  <a:picLocks noChangeAspect="1" noChangeArrowheads="1"/>
                </p:cNvPicPr>
                <p:nvPr/>
              </p:nvPicPr>
              <p:blipFill>
                <a:blip r:embed="rId12"/>
                <a:srcRect/>
                <a:stretch>
                  <a:fillRect/>
                </a:stretch>
              </p:blipFill>
              <p:spPr bwMode="auto">
                <a:xfrm>
                  <a:off x="372751" y="3165526"/>
                  <a:ext cx="844713" cy="360000"/>
                </a:xfrm>
                <a:prstGeom prst="rect">
                  <a:avLst/>
                </a:prstGeom>
                <a:noFill/>
                <a:ln w="9525">
                  <a:noFill/>
                  <a:miter lim="800000"/>
                  <a:headEnd/>
                  <a:tailEnd/>
                </a:ln>
              </p:spPr>
            </p:pic>
            <p:pic>
              <p:nvPicPr>
                <p:cNvPr id="13" name="Picture 10"/>
                <p:cNvPicPr>
                  <a:picLocks noChangeAspect="1" noChangeArrowheads="1"/>
                </p:cNvPicPr>
                <p:nvPr/>
              </p:nvPicPr>
              <p:blipFill>
                <a:blip r:embed="rId13"/>
                <a:srcRect/>
                <a:stretch>
                  <a:fillRect/>
                </a:stretch>
              </p:blipFill>
              <p:spPr bwMode="auto">
                <a:xfrm>
                  <a:off x="1605423" y="3165526"/>
                  <a:ext cx="838074" cy="360000"/>
                </a:xfrm>
                <a:prstGeom prst="rect">
                  <a:avLst/>
                </a:prstGeom>
                <a:noFill/>
                <a:ln w="9525">
                  <a:noFill/>
                  <a:miter lim="800000"/>
                  <a:headEnd/>
                  <a:tailEnd/>
                </a:ln>
              </p:spPr>
            </p:pic>
            <p:pic>
              <p:nvPicPr>
                <p:cNvPr id="14" name="Picture 11"/>
                <p:cNvPicPr>
                  <a:picLocks noChangeAspect="1" noChangeArrowheads="1"/>
                </p:cNvPicPr>
                <p:nvPr/>
              </p:nvPicPr>
              <p:blipFill>
                <a:blip r:embed="rId14"/>
                <a:srcRect/>
                <a:stretch>
                  <a:fillRect/>
                </a:stretch>
              </p:blipFill>
              <p:spPr bwMode="auto">
                <a:xfrm>
                  <a:off x="2831455" y="3168555"/>
                  <a:ext cx="921952" cy="360000"/>
                </a:xfrm>
                <a:prstGeom prst="rect">
                  <a:avLst/>
                </a:prstGeom>
                <a:noFill/>
                <a:ln w="9525">
                  <a:noFill/>
                  <a:miter lim="800000"/>
                  <a:headEnd/>
                  <a:tailEnd/>
                </a:ln>
              </p:spPr>
            </p:pic>
            <p:pic>
              <p:nvPicPr>
                <p:cNvPr id="15" name="Picture 12"/>
                <p:cNvPicPr>
                  <a:picLocks noChangeAspect="1" noChangeArrowheads="1"/>
                </p:cNvPicPr>
                <p:nvPr/>
              </p:nvPicPr>
              <p:blipFill>
                <a:blip r:embed="rId15"/>
                <a:srcRect/>
                <a:stretch>
                  <a:fillRect/>
                </a:stretch>
              </p:blipFill>
              <p:spPr bwMode="auto">
                <a:xfrm>
                  <a:off x="2683893" y="4005574"/>
                  <a:ext cx="1069566" cy="360000"/>
                </a:xfrm>
                <a:prstGeom prst="rect">
                  <a:avLst/>
                </a:prstGeom>
                <a:noFill/>
                <a:ln w="9525">
                  <a:noFill/>
                  <a:miter lim="800000"/>
                  <a:headEnd/>
                  <a:tailEnd/>
                </a:ln>
              </p:spPr>
            </p:pic>
            <p:pic>
              <p:nvPicPr>
                <p:cNvPr id="17" name="Picture 14"/>
                <p:cNvPicPr>
                  <a:picLocks noChangeAspect="1" noChangeArrowheads="1"/>
                </p:cNvPicPr>
                <p:nvPr/>
              </p:nvPicPr>
              <p:blipFill>
                <a:blip r:embed="rId16"/>
                <a:srcRect/>
                <a:stretch>
                  <a:fillRect/>
                </a:stretch>
              </p:blipFill>
              <p:spPr bwMode="auto">
                <a:xfrm>
                  <a:off x="1951676" y="3604771"/>
                  <a:ext cx="1801731" cy="360000"/>
                </a:xfrm>
                <a:prstGeom prst="rect">
                  <a:avLst/>
                </a:prstGeom>
                <a:noFill/>
                <a:ln w="9525">
                  <a:noFill/>
                  <a:miter lim="800000"/>
                  <a:headEnd/>
                  <a:tailEnd/>
                </a:ln>
              </p:spPr>
            </p:pic>
          </p:grpSp>
          <p:pic>
            <p:nvPicPr>
              <p:cNvPr id="94214" name="Picture 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65712" y="2697939"/>
                <a:ext cx="843920" cy="395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94217" name="Picture 9"/>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65712" y="3619408"/>
              <a:ext cx="1571847" cy="25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218" name="Picture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124080" y="3991726"/>
              <a:ext cx="1211563" cy="350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219"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80794" y="3921497"/>
              <a:ext cx="414556" cy="414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5" name="Group 54"/>
          <p:cNvGrpSpPr/>
          <p:nvPr/>
        </p:nvGrpSpPr>
        <p:grpSpPr>
          <a:xfrm>
            <a:off x="4595813" y="1860550"/>
            <a:ext cx="3843355" cy="4287557"/>
            <a:chOff x="4595813" y="1860550"/>
            <a:chExt cx="3843355" cy="4287557"/>
          </a:xfrm>
        </p:grpSpPr>
        <p:pic>
          <p:nvPicPr>
            <p:cNvPr id="94215" name="Picture 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604843" y="2789320"/>
              <a:ext cx="2156424" cy="25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4" name="Group 53"/>
            <p:cNvGrpSpPr/>
            <p:nvPr/>
          </p:nvGrpSpPr>
          <p:grpSpPr>
            <a:xfrm>
              <a:off x="4595813" y="1860550"/>
              <a:ext cx="3843355" cy="4287557"/>
              <a:chOff x="4595813" y="1860550"/>
              <a:chExt cx="3843355" cy="4287557"/>
            </a:xfrm>
          </p:grpSpPr>
          <p:grpSp>
            <p:nvGrpSpPr>
              <p:cNvPr id="53" name="Group 52"/>
              <p:cNvGrpSpPr/>
              <p:nvPr/>
            </p:nvGrpSpPr>
            <p:grpSpPr>
              <a:xfrm>
                <a:off x="4595813" y="1860550"/>
                <a:ext cx="3843355" cy="4287557"/>
                <a:chOff x="4595813" y="1860550"/>
                <a:chExt cx="3843355" cy="4287557"/>
              </a:xfrm>
            </p:grpSpPr>
            <p:grpSp>
              <p:nvGrpSpPr>
                <p:cNvPr id="52" name="Group 51"/>
                <p:cNvGrpSpPr/>
                <p:nvPr/>
              </p:nvGrpSpPr>
              <p:grpSpPr>
                <a:xfrm>
                  <a:off x="4595813" y="1860550"/>
                  <a:ext cx="3843355" cy="4287557"/>
                  <a:chOff x="4595813" y="1860550"/>
                  <a:chExt cx="3843355" cy="4287557"/>
                </a:xfrm>
              </p:grpSpPr>
              <p:grpSp>
                <p:nvGrpSpPr>
                  <p:cNvPr id="3" name="Group 2"/>
                  <p:cNvGrpSpPr/>
                  <p:nvPr/>
                </p:nvGrpSpPr>
                <p:grpSpPr>
                  <a:xfrm>
                    <a:off x="4595813" y="1860550"/>
                    <a:ext cx="3843355" cy="4287557"/>
                    <a:chOff x="4595813" y="1860550"/>
                    <a:chExt cx="3843355" cy="4287557"/>
                  </a:xfrm>
                </p:grpSpPr>
                <p:grpSp>
                  <p:nvGrpSpPr>
                    <p:cNvPr id="19" name="Group 18"/>
                    <p:cNvGrpSpPr>
                      <a:grpSpLocks/>
                    </p:cNvGrpSpPr>
                    <p:nvPr/>
                  </p:nvGrpSpPr>
                  <p:grpSpPr bwMode="auto">
                    <a:xfrm>
                      <a:off x="4595813" y="1860550"/>
                      <a:ext cx="3833812" cy="3400804"/>
                      <a:chOff x="4595359" y="1859907"/>
                      <a:chExt cx="3833544" cy="3400851"/>
                    </a:xfrm>
                  </p:grpSpPr>
                  <p:pic>
                    <p:nvPicPr>
                      <p:cNvPr id="20" name="Picture 16"/>
                      <p:cNvPicPr>
                        <a:picLocks noChangeAspect="1" noChangeArrowheads="1"/>
                      </p:cNvPicPr>
                      <p:nvPr/>
                    </p:nvPicPr>
                    <p:blipFill>
                      <a:blip r:embed="rId22"/>
                      <a:srcRect/>
                      <a:stretch>
                        <a:fillRect/>
                      </a:stretch>
                    </p:blipFill>
                    <p:spPr bwMode="auto">
                      <a:xfrm>
                        <a:off x="6308910" y="1859907"/>
                        <a:ext cx="2119993" cy="360000"/>
                      </a:xfrm>
                      <a:prstGeom prst="rect">
                        <a:avLst/>
                      </a:prstGeom>
                      <a:noFill/>
                      <a:ln w="9525">
                        <a:noFill/>
                        <a:miter lim="800000"/>
                        <a:headEnd/>
                        <a:tailEnd/>
                      </a:ln>
                    </p:spPr>
                  </p:pic>
                  <p:pic>
                    <p:nvPicPr>
                      <p:cNvPr id="22" name="Picture 19"/>
                      <p:cNvPicPr>
                        <a:picLocks noChangeAspect="1" noChangeArrowheads="1"/>
                      </p:cNvPicPr>
                      <p:nvPr/>
                    </p:nvPicPr>
                    <p:blipFill>
                      <a:blip r:embed="rId23"/>
                      <a:srcRect/>
                      <a:stretch>
                        <a:fillRect/>
                      </a:stretch>
                    </p:blipFill>
                    <p:spPr bwMode="auto">
                      <a:xfrm>
                        <a:off x="4595359" y="1859907"/>
                        <a:ext cx="950659" cy="360000"/>
                      </a:xfrm>
                      <a:prstGeom prst="rect">
                        <a:avLst/>
                      </a:prstGeom>
                      <a:noFill/>
                      <a:ln w="9525">
                        <a:noFill/>
                        <a:miter lim="800000"/>
                        <a:headEnd/>
                        <a:tailEnd/>
                      </a:ln>
                    </p:spPr>
                  </p:pic>
                  <p:pic>
                    <p:nvPicPr>
                      <p:cNvPr id="23" name="Picture 20"/>
                      <p:cNvPicPr>
                        <a:picLocks noChangeAspect="1" noChangeArrowheads="1"/>
                      </p:cNvPicPr>
                      <p:nvPr/>
                    </p:nvPicPr>
                    <p:blipFill>
                      <a:blip r:embed="rId24"/>
                      <a:srcRect/>
                      <a:stretch>
                        <a:fillRect/>
                      </a:stretch>
                    </p:blipFill>
                    <p:spPr bwMode="auto">
                      <a:xfrm>
                        <a:off x="6480001" y="2296123"/>
                        <a:ext cx="891691" cy="360000"/>
                      </a:xfrm>
                      <a:prstGeom prst="rect">
                        <a:avLst/>
                      </a:prstGeom>
                      <a:noFill/>
                      <a:ln w="9525">
                        <a:noFill/>
                        <a:miter lim="800000"/>
                        <a:headEnd/>
                        <a:tailEnd/>
                      </a:ln>
                    </p:spPr>
                  </p:pic>
                  <p:pic>
                    <p:nvPicPr>
                      <p:cNvPr id="24" name="Picture 21"/>
                      <p:cNvPicPr>
                        <a:picLocks noChangeAspect="1" noChangeArrowheads="1"/>
                      </p:cNvPicPr>
                      <p:nvPr/>
                    </p:nvPicPr>
                    <p:blipFill>
                      <a:blip r:embed="rId25"/>
                      <a:srcRect/>
                      <a:stretch>
                        <a:fillRect/>
                      </a:stretch>
                    </p:blipFill>
                    <p:spPr bwMode="auto">
                      <a:xfrm>
                        <a:off x="8021256" y="2296123"/>
                        <a:ext cx="407647" cy="360000"/>
                      </a:xfrm>
                      <a:prstGeom prst="rect">
                        <a:avLst/>
                      </a:prstGeom>
                      <a:noFill/>
                      <a:ln w="9525">
                        <a:noFill/>
                        <a:miter lim="800000"/>
                        <a:headEnd/>
                        <a:tailEnd/>
                      </a:ln>
                    </p:spPr>
                  </p:pic>
                  <p:pic>
                    <p:nvPicPr>
                      <p:cNvPr id="27" name="Picture 24"/>
                      <p:cNvPicPr>
                        <a:picLocks noChangeAspect="1" noChangeArrowheads="1"/>
                      </p:cNvPicPr>
                      <p:nvPr/>
                    </p:nvPicPr>
                    <p:blipFill>
                      <a:blip r:embed="rId26"/>
                      <a:srcRect/>
                      <a:stretch>
                        <a:fillRect/>
                      </a:stretch>
                    </p:blipFill>
                    <p:spPr bwMode="auto">
                      <a:xfrm>
                        <a:off x="6163052" y="3165156"/>
                        <a:ext cx="536786" cy="360000"/>
                      </a:xfrm>
                      <a:prstGeom prst="rect">
                        <a:avLst/>
                      </a:prstGeom>
                      <a:noFill/>
                      <a:ln w="9525">
                        <a:noFill/>
                        <a:miter lim="800000"/>
                        <a:headEnd/>
                        <a:tailEnd/>
                      </a:ln>
                    </p:spPr>
                  </p:pic>
                  <p:pic>
                    <p:nvPicPr>
                      <p:cNvPr id="28" name="Picture 25"/>
                      <p:cNvPicPr>
                        <a:picLocks noChangeAspect="1" noChangeArrowheads="1"/>
                      </p:cNvPicPr>
                      <p:nvPr/>
                    </p:nvPicPr>
                    <p:blipFill>
                      <a:blip r:embed="rId27"/>
                      <a:srcRect t="3786"/>
                      <a:stretch>
                        <a:fillRect/>
                      </a:stretch>
                    </p:blipFill>
                    <p:spPr bwMode="auto">
                      <a:xfrm>
                        <a:off x="7333142" y="2732339"/>
                        <a:ext cx="1095761" cy="360000"/>
                      </a:xfrm>
                      <a:prstGeom prst="rect">
                        <a:avLst/>
                      </a:prstGeom>
                      <a:noFill/>
                      <a:ln w="9525">
                        <a:noFill/>
                        <a:miter lim="800000"/>
                        <a:headEnd/>
                        <a:tailEnd/>
                      </a:ln>
                    </p:spPr>
                  </p:pic>
                  <p:pic>
                    <p:nvPicPr>
                      <p:cNvPr id="29" name="Picture 26"/>
                      <p:cNvPicPr>
                        <a:picLocks noChangeAspect="1" noChangeArrowheads="1"/>
                      </p:cNvPicPr>
                      <p:nvPr/>
                    </p:nvPicPr>
                    <p:blipFill>
                      <a:blip r:embed="rId28"/>
                      <a:srcRect/>
                      <a:stretch>
                        <a:fillRect/>
                      </a:stretch>
                    </p:blipFill>
                    <p:spPr bwMode="auto">
                      <a:xfrm>
                        <a:off x="4595359" y="4412478"/>
                        <a:ext cx="468000" cy="360000"/>
                      </a:xfrm>
                      <a:prstGeom prst="rect">
                        <a:avLst/>
                      </a:prstGeom>
                      <a:noFill/>
                      <a:ln w="9525">
                        <a:noFill/>
                        <a:miter lim="800000"/>
                        <a:headEnd/>
                        <a:tailEnd/>
                      </a:ln>
                    </p:spPr>
                  </p:pic>
                  <p:pic>
                    <p:nvPicPr>
                      <p:cNvPr id="30" name="Picture 27"/>
                      <p:cNvPicPr>
                        <a:picLocks noChangeAspect="1" noChangeArrowheads="1"/>
                      </p:cNvPicPr>
                      <p:nvPr/>
                    </p:nvPicPr>
                    <p:blipFill>
                      <a:blip r:embed="rId29"/>
                      <a:srcRect/>
                      <a:stretch>
                        <a:fillRect/>
                      </a:stretch>
                    </p:blipFill>
                    <p:spPr bwMode="auto">
                      <a:xfrm>
                        <a:off x="4595359" y="3168555"/>
                        <a:ext cx="930909" cy="360000"/>
                      </a:xfrm>
                      <a:prstGeom prst="rect">
                        <a:avLst/>
                      </a:prstGeom>
                      <a:noFill/>
                      <a:ln w="9525">
                        <a:noFill/>
                        <a:miter lim="800000"/>
                        <a:headEnd/>
                        <a:tailEnd/>
                      </a:ln>
                    </p:spPr>
                  </p:pic>
                  <p:pic>
                    <p:nvPicPr>
                      <p:cNvPr id="31" name="Picture 28"/>
                      <p:cNvPicPr>
                        <a:picLocks noChangeAspect="1" noChangeArrowheads="1"/>
                      </p:cNvPicPr>
                      <p:nvPr/>
                    </p:nvPicPr>
                    <p:blipFill>
                      <a:blip r:embed="rId30"/>
                      <a:srcRect/>
                      <a:stretch>
                        <a:fillRect/>
                      </a:stretch>
                    </p:blipFill>
                    <p:spPr bwMode="auto">
                      <a:xfrm>
                        <a:off x="7482236" y="3168555"/>
                        <a:ext cx="946667" cy="360000"/>
                      </a:xfrm>
                      <a:prstGeom prst="rect">
                        <a:avLst/>
                      </a:prstGeom>
                      <a:noFill/>
                      <a:ln w="9525">
                        <a:noFill/>
                        <a:miter lim="800000"/>
                        <a:headEnd/>
                        <a:tailEnd/>
                      </a:ln>
                    </p:spPr>
                  </p:pic>
                  <p:pic>
                    <p:nvPicPr>
                      <p:cNvPr id="32" name="Picture 29"/>
                      <p:cNvPicPr>
                        <a:picLocks noChangeAspect="1" noChangeArrowheads="1"/>
                      </p:cNvPicPr>
                      <p:nvPr/>
                    </p:nvPicPr>
                    <p:blipFill>
                      <a:blip r:embed="rId31"/>
                      <a:srcRect/>
                      <a:stretch>
                        <a:fillRect/>
                      </a:stretch>
                    </p:blipFill>
                    <p:spPr bwMode="auto">
                      <a:xfrm>
                        <a:off x="4595359" y="3976262"/>
                        <a:ext cx="1520000" cy="360000"/>
                      </a:xfrm>
                      <a:prstGeom prst="rect">
                        <a:avLst/>
                      </a:prstGeom>
                      <a:noFill/>
                      <a:ln w="9525">
                        <a:noFill/>
                        <a:miter lim="800000"/>
                        <a:headEnd/>
                        <a:tailEnd/>
                      </a:ln>
                    </p:spPr>
                  </p:pic>
                  <p:pic>
                    <p:nvPicPr>
                      <p:cNvPr id="33" name="Picture 30"/>
                      <p:cNvPicPr>
                        <a:picLocks noChangeAspect="1" noChangeArrowheads="1"/>
                      </p:cNvPicPr>
                      <p:nvPr/>
                    </p:nvPicPr>
                    <p:blipFill>
                      <a:blip r:embed="rId32"/>
                      <a:srcRect/>
                      <a:stretch>
                        <a:fillRect/>
                      </a:stretch>
                    </p:blipFill>
                    <p:spPr bwMode="auto">
                      <a:xfrm>
                        <a:off x="6303399" y="3976262"/>
                        <a:ext cx="741316" cy="360000"/>
                      </a:xfrm>
                      <a:prstGeom prst="rect">
                        <a:avLst/>
                      </a:prstGeom>
                      <a:noFill/>
                      <a:ln w="9525">
                        <a:noFill/>
                        <a:miter lim="800000"/>
                        <a:headEnd/>
                        <a:tailEnd/>
                      </a:ln>
                    </p:spPr>
                  </p:pic>
                  <p:pic>
                    <p:nvPicPr>
                      <p:cNvPr id="34" name="Picture 31"/>
                      <p:cNvPicPr>
                        <a:picLocks noChangeAspect="1" noChangeArrowheads="1"/>
                      </p:cNvPicPr>
                      <p:nvPr/>
                    </p:nvPicPr>
                    <p:blipFill>
                      <a:blip r:embed="rId33"/>
                      <a:srcRect/>
                      <a:stretch>
                        <a:fillRect/>
                      </a:stretch>
                    </p:blipFill>
                    <p:spPr bwMode="auto">
                      <a:xfrm>
                        <a:off x="7232755" y="3811112"/>
                        <a:ext cx="1196148" cy="360000"/>
                      </a:xfrm>
                      <a:prstGeom prst="rect">
                        <a:avLst/>
                      </a:prstGeom>
                      <a:noFill/>
                      <a:ln w="9525">
                        <a:noFill/>
                        <a:miter lim="800000"/>
                        <a:headEnd/>
                        <a:tailEnd/>
                      </a:ln>
                    </p:spPr>
                  </p:pic>
                  <p:pic>
                    <p:nvPicPr>
                      <p:cNvPr id="37" name="Picture 34"/>
                      <p:cNvPicPr>
                        <a:picLocks noChangeAspect="1" noChangeArrowheads="1"/>
                      </p:cNvPicPr>
                      <p:nvPr/>
                    </p:nvPicPr>
                    <p:blipFill>
                      <a:blip r:embed="rId34"/>
                      <a:srcRect/>
                      <a:stretch>
                        <a:fillRect/>
                      </a:stretch>
                    </p:blipFill>
                    <p:spPr bwMode="auto">
                      <a:xfrm>
                        <a:off x="7664641" y="4412478"/>
                        <a:ext cx="764262" cy="360000"/>
                      </a:xfrm>
                      <a:prstGeom prst="rect">
                        <a:avLst/>
                      </a:prstGeom>
                      <a:noFill/>
                      <a:ln w="9525">
                        <a:noFill/>
                        <a:miter lim="800000"/>
                        <a:headEnd/>
                        <a:tailEnd/>
                      </a:ln>
                    </p:spPr>
                  </p:pic>
                  <p:pic>
                    <p:nvPicPr>
                      <p:cNvPr id="39" name="Picture 36"/>
                      <p:cNvPicPr>
                        <a:picLocks noChangeAspect="1" noChangeArrowheads="1"/>
                      </p:cNvPicPr>
                      <p:nvPr/>
                    </p:nvPicPr>
                    <p:blipFill>
                      <a:blip r:embed="rId35"/>
                      <a:srcRect/>
                      <a:stretch>
                        <a:fillRect/>
                      </a:stretch>
                    </p:blipFill>
                    <p:spPr bwMode="auto">
                      <a:xfrm>
                        <a:off x="4595359" y="4848694"/>
                        <a:ext cx="1245714" cy="360000"/>
                      </a:xfrm>
                      <a:prstGeom prst="rect">
                        <a:avLst/>
                      </a:prstGeom>
                      <a:noFill/>
                      <a:ln w="9525">
                        <a:noFill/>
                        <a:miter lim="800000"/>
                        <a:headEnd/>
                        <a:tailEnd/>
                      </a:ln>
                    </p:spPr>
                  </p:pic>
                  <p:pic>
                    <p:nvPicPr>
                      <p:cNvPr id="40" name="Picture 37"/>
                      <p:cNvPicPr>
                        <a:picLocks noChangeAspect="1" noChangeArrowheads="1"/>
                      </p:cNvPicPr>
                      <p:nvPr/>
                    </p:nvPicPr>
                    <p:blipFill>
                      <a:blip r:embed="rId36"/>
                      <a:srcRect/>
                      <a:stretch>
                        <a:fillRect/>
                      </a:stretch>
                    </p:blipFill>
                    <p:spPr bwMode="auto">
                      <a:xfrm>
                        <a:off x="6061260" y="4848694"/>
                        <a:ext cx="634286" cy="360000"/>
                      </a:xfrm>
                      <a:prstGeom prst="rect">
                        <a:avLst/>
                      </a:prstGeom>
                      <a:noFill/>
                      <a:ln w="9525">
                        <a:noFill/>
                        <a:miter lim="800000"/>
                        <a:headEnd/>
                        <a:tailEnd/>
                      </a:ln>
                    </p:spPr>
                  </p:pic>
                  <p:pic>
                    <p:nvPicPr>
                      <p:cNvPr id="43" name="Picture 40"/>
                      <p:cNvPicPr>
                        <a:picLocks noChangeAspect="1" noChangeArrowheads="1"/>
                      </p:cNvPicPr>
                      <p:nvPr/>
                    </p:nvPicPr>
                    <p:blipFill>
                      <a:blip r:embed="rId37"/>
                      <a:srcRect/>
                      <a:stretch>
                        <a:fillRect/>
                      </a:stretch>
                    </p:blipFill>
                    <p:spPr bwMode="auto">
                      <a:xfrm>
                        <a:off x="7700741" y="4900758"/>
                        <a:ext cx="553171" cy="360000"/>
                      </a:xfrm>
                      <a:prstGeom prst="rect">
                        <a:avLst/>
                      </a:prstGeom>
                      <a:noFill/>
                      <a:ln w="9525">
                        <a:noFill/>
                        <a:miter lim="800000"/>
                        <a:headEnd/>
                        <a:tailEnd/>
                      </a:ln>
                    </p:spPr>
                  </p:pic>
                </p:grpSp>
                <p:pic>
                  <p:nvPicPr>
                    <p:cNvPr id="94210" name="Picture 2"/>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353929" y="4434216"/>
                      <a:ext cx="1691411" cy="35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211" name="Picture 3"/>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7324243" y="5465019"/>
                      <a:ext cx="1114925" cy="68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94212" name="Picture 4"/>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601886" y="3602676"/>
                    <a:ext cx="2308575" cy="27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213" name="Picture 5"/>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4604843" y="5254315"/>
                    <a:ext cx="3060467" cy="259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94216" name="Picture 8"/>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4595813" y="2316124"/>
                  <a:ext cx="1228006" cy="416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94220" name="Picture 12"/>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4829829" y="5586999"/>
                <a:ext cx="871178" cy="502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221" name="Picture 13"/>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5908521" y="5607709"/>
                <a:ext cx="1144132" cy="445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58637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Flexible current awareness</a:t>
            </a:r>
          </a:p>
        </p:txBody>
      </p:sp>
      <p:sp>
        <p:nvSpPr>
          <p:cNvPr id="3" name="Content Placeholder 2"/>
          <p:cNvSpPr>
            <a:spLocks noGrp="1"/>
          </p:cNvSpPr>
          <p:nvPr>
            <p:ph idx="1"/>
          </p:nvPr>
        </p:nvSpPr>
        <p:spPr/>
        <p:txBody>
          <a:bodyPr/>
          <a:lstStyle/>
          <a:p>
            <a:pPr marL="0" indent="0" algn="ctr">
              <a:spcBef>
                <a:spcPts val="3000"/>
              </a:spcBef>
              <a:buNone/>
            </a:pPr>
            <a:r>
              <a:rPr lang="en-GB" dirty="0">
                <a:solidFill>
                  <a:srgbClr val="25763E"/>
                </a:solidFill>
              </a:rPr>
              <a:t>Personalised evidence updates</a:t>
            </a:r>
          </a:p>
          <a:p>
            <a:pPr marL="0" indent="0" algn="ctr">
              <a:spcBef>
                <a:spcPts val="3000"/>
              </a:spcBef>
              <a:buNone/>
            </a:pPr>
            <a:r>
              <a:rPr lang="en-GB" dirty="0">
                <a:solidFill>
                  <a:srgbClr val="25763E"/>
                </a:solidFill>
              </a:rPr>
              <a:t>OR</a:t>
            </a:r>
          </a:p>
          <a:p>
            <a:pPr marL="0" indent="0" algn="ctr">
              <a:spcBef>
                <a:spcPts val="3000"/>
              </a:spcBef>
              <a:buNone/>
            </a:pPr>
            <a:r>
              <a:rPr lang="en-GB" dirty="0">
                <a:solidFill>
                  <a:srgbClr val="25763E"/>
                </a:solidFill>
              </a:rPr>
              <a:t>Bulletins on any combination of topics</a:t>
            </a:r>
          </a:p>
          <a:p>
            <a:pPr marL="0" indent="0" algn="ctr">
              <a:spcBef>
                <a:spcPts val="3000"/>
              </a:spcBef>
              <a:buNone/>
            </a:pPr>
            <a:r>
              <a:rPr lang="en-GB" dirty="0">
                <a:solidFill>
                  <a:srgbClr val="25763E"/>
                </a:solidFill>
              </a:rPr>
              <a:t>OR</a:t>
            </a:r>
          </a:p>
          <a:p>
            <a:pPr marL="0" indent="0" algn="ctr">
              <a:spcBef>
                <a:spcPts val="3000"/>
              </a:spcBef>
              <a:buNone/>
            </a:pPr>
            <a:r>
              <a:rPr lang="en-GB" dirty="0">
                <a:solidFill>
                  <a:srgbClr val="25763E"/>
                </a:solidFill>
              </a:rPr>
              <a:t>Journal table-of-contents alerts</a:t>
            </a:r>
          </a:p>
          <a:p>
            <a:endParaRPr lang="en-GB" dirty="0"/>
          </a:p>
        </p:txBody>
      </p:sp>
    </p:spTree>
    <p:extLst>
      <p:ext uri="{BB962C8B-B14F-4D97-AF65-F5344CB8AC3E}">
        <p14:creationId xmlns:p14="http://schemas.microsoft.com/office/powerpoint/2010/main" val="2282657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282" name="Group 50"/>
          <p:cNvGrpSpPr>
            <a:grpSpLocks/>
          </p:cNvGrpSpPr>
          <p:nvPr/>
        </p:nvGrpSpPr>
        <p:grpSpPr bwMode="auto">
          <a:xfrm>
            <a:off x="3203575" y="3644900"/>
            <a:ext cx="2952750" cy="1728788"/>
            <a:chOff x="2018" y="2296"/>
            <a:chExt cx="1860" cy="1089"/>
          </a:xfrm>
        </p:grpSpPr>
        <p:sp>
          <p:nvSpPr>
            <p:cNvPr id="95253" name="Freeform 21"/>
            <p:cNvSpPr>
              <a:spLocks/>
            </p:cNvSpPr>
            <p:nvPr/>
          </p:nvSpPr>
          <p:spPr bwMode="auto">
            <a:xfrm>
              <a:off x="2298" y="2296"/>
              <a:ext cx="1134" cy="1089"/>
            </a:xfrm>
            <a:custGeom>
              <a:avLst/>
              <a:gdLst>
                <a:gd name="T0" fmla="*/ 446 w 1134"/>
                <a:gd name="T1" fmla="*/ 0 h 1089"/>
                <a:gd name="T2" fmla="*/ 38 w 1134"/>
                <a:gd name="T3" fmla="*/ 182 h 1089"/>
                <a:gd name="T4" fmla="*/ 219 w 1134"/>
                <a:gd name="T5" fmla="*/ 499 h 1089"/>
                <a:gd name="T6" fmla="*/ 990 w 1134"/>
                <a:gd name="T7" fmla="*/ 635 h 1089"/>
                <a:gd name="T8" fmla="*/ 1081 w 1134"/>
                <a:gd name="T9" fmla="*/ 907 h 1089"/>
                <a:gd name="T10" fmla="*/ 718 w 1134"/>
                <a:gd name="T11" fmla="*/ 1043 h 1089"/>
                <a:gd name="T12" fmla="*/ 718 w 1134"/>
                <a:gd name="T13" fmla="*/ 1089 h 1089"/>
              </a:gdLst>
              <a:ahLst/>
              <a:cxnLst>
                <a:cxn ang="0">
                  <a:pos x="T0" y="T1"/>
                </a:cxn>
                <a:cxn ang="0">
                  <a:pos x="T2" y="T3"/>
                </a:cxn>
                <a:cxn ang="0">
                  <a:pos x="T4" y="T5"/>
                </a:cxn>
                <a:cxn ang="0">
                  <a:pos x="T6" y="T7"/>
                </a:cxn>
                <a:cxn ang="0">
                  <a:pos x="T8" y="T9"/>
                </a:cxn>
                <a:cxn ang="0">
                  <a:pos x="T10" y="T11"/>
                </a:cxn>
                <a:cxn ang="0">
                  <a:pos x="T12" y="T13"/>
                </a:cxn>
              </a:cxnLst>
              <a:rect l="0" t="0" r="r" b="b"/>
              <a:pathLst>
                <a:path w="1134" h="1089">
                  <a:moveTo>
                    <a:pt x="446" y="0"/>
                  </a:moveTo>
                  <a:cubicBezTo>
                    <a:pt x="261" y="49"/>
                    <a:pt x="76" y="99"/>
                    <a:pt x="38" y="182"/>
                  </a:cubicBezTo>
                  <a:cubicBezTo>
                    <a:pt x="0" y="265"/>
                    <a:pt x="60" y="423"/>
                    <a:pt x="219" y="499"/>
                  </a:cubicBezTo>
                  <a:cubicBezTo>
                    <a:pt x="378" y="575"/>
                    <a:pt x="846" y="567"/>
                    <a:pt x="990" y="635"/>
                  </a:cubicBezTo>
                  <a:cubicBezTo>
                    <a:pt x="1134" y="703"/>
                    <a:pt x="1126" y="839"/>
                    <a:pt x="1081" y="907"/>
                  </a:cubicBezTo>
                  <a:cubicBezTo>
                    <a:pt x="1036" y="975"/>
                    <a:pt x="778" y="1013"/>
                    <a:pt x="718" y="1043"/>
                  </a:cubicBezTo>
                  <a:cubicBezTo>
                    <a:pt x="658" y="1073"/>
                    <a:pt x="688" y="1081"/>
                    <a:pt x="718" y="1089"/>
                  </a:cubicBezTo>
                </a:path>
              </a:pathLst>
            </a:custGeom>
            <a:noFill/>
            <a:ln w="38100" cap="flat" cmpd="sng">
              <a:solidFill>
                <a:srgbClr val="0099CC"/>
              </a:solidFill>
              <a:prstDash val="solid"/>
              <a:round/>
              <a:headEn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95254" name="Freeform 22"/>
            <p:cNvSpPr>
              <a:spLocks/>
            </p:cNvSpPr>
            <p:nvPr/>
          </p:nvSpPr>
          <p:spPr bwMode="auto">
            <a:xfrm>
              <a:off x="2615" y="2387"/>
              <a:ext cx="439" cy="998"/>
            </a:xfrm>
            <a:custGeom>
              <a:avLst/>
              <a:gdLst>
                <a:gd name="T0" fmla="*/ 265 w 439"/>
                <a:gd name="T1" fmla="*/ 0 h 998"/>
                <a:gd name="T2" fmla="*/ 401 w 439"/>
                <a:gd name="T3" fmla="*/ 227 h 998"/>
                <a:gd name="T4" fmla="*/ 38 w 439"/>
                <a:gd name="T5" fmla="*/ 589 h 998"/>
                <a:gd name="T6" fmla="*/ 174 w 439"/>
                <a:gd name="T7" fmla="*/ 862 h 998"/>
                <a:gd name="T8" fmla="*/ 129 w 439"/>
                <a:gd name="T9" fmla="*/ 998 h 998"/>
              </a:gdLst>
              <a:ahLst/>
              <a:cxnLst>
                <a:cxn ang="0">
                  <a:pos x="T0" y="T1"/>
                </a:cxn>
                <a:cxn ang="0">
                  <a:pos x="T2" y="T3"/>
                </a:cxn>
                <a:cxn ang="0">
                  <a:pos x="T4" y="T5"/>
                </a:cxn>
                <a:cxn ang="0">
                  <a:pos x="T6" y="T7"/>
                </a:cxn>
                <a:cxn ang="0">
                  <a:pos x="T8" y="T9"/>
                </a:cxn>
              </a:cxnLst>
              <a:rect l="0" t="0" r="r" b="b"/>
              <a:pathLst>
                <a:path w="439" h="998">
                  <a:moveTo>
                    <a:pt x="265" y="0"/>
                  </a:moveTo>
                  <a:cubicBezTo>
                    <a:pt x="352" y="64"/>
                    <a:pt x="439" y="129"/>
                    <a:pt x="401" y="227"/>
                  </a:cubicBezTo>
                  <a:cubicBezTo>
                    <a:pt x="363" y="325"/>
                    <a:pt x="76" y="483"/>
                    <a:pt x="38" y="589"/>
                  </a:cubicBezTo>
                  <a:cubicBezTo>
                    <a:pt x="0" y="695"/>
                    <a:pt x="159" y="794"/>
                    <a:pt x="174" y="862"/>
                  </a:cubicBezTo>
                  <a:cubicBezTo>
                    <a:pt x="189" y="930"/>
                    <a:pt x="159" y="964"/>
                    <a:pt x="129" y="998"/>
                  </a:cubicBezTo>
                </a:path>
              </a:pathLst>
            </a:custGeom>
            <a:noFill/>
            <a:ln w="38100" cap="flat" cmpd="sng">
              <a:solidFill>
                <a:srgbClr val="0099CC"/>
              </a:solidFill>
              <a:prstDash val="solid"/>
              <a:round/>
              <a:headEn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95258" name="Freeform 26"/>
            <p:cNvSpPr>
              <a:spLocks/>
            </p:cNvSpPr>
            <p:nvPr/>
          </p:nvSpPr>
          <p:spPr bwMode="auto">
            <a:xfrm>
              <a:off x="2956" y="2296"/>
              <a:ext cx="378" cy="1089"/>
            </a:xfrm>
            <a:custGeom>
              <a:avLst/>
              <a:gdLst>
                <a:gd name="T0" fmla="*/ 151 w 378"/>
                <a:gd name="T1" fmla="*/ 0 h 1089"/>
                <a:gd name="T2" fmla="*/ 378 w 378"/>
                <a:gd name="T3" fmla="*/ 227 h 1089"/>
                <a:gd name="T4" fmla="*/ 151 w 378"/>
                <a:gd name="T5" fmla="*/ 590 h 1089"/>
                <a:gd name="T6" fmla="*/ 15 w 378"/>
                <a:gd name="T7" fmla="*/ 862 h 1089"/>
                <a:gd name="T8" fmla="*/ 242 w 378"/>
                <a:gd name="T9" fmla="*/ 1043 h 1089"/>
                <a:gd name="T10" fmla="*/ 242 w 378"/>
                <a:gd name="T11" fmla="*/ 1089 h 1089"/>
              </a:gdLst>
              <a:ahLst/>
              <a:cxnLst>
                <a:cxn ang="0">
                  <a:pos x="T0" y="T1"/>
                </a:cxn>
                <a:cxn ang="0">
                  <a:pos x="T2" y="T3"/>
                </a:cxn>
                <a:cxn ang="0">
                  <a:pos x="T4" y="T5"/>
                </a:cxn>
                <a:cxn ang="0">
                  <a:pos x="T6" y="T7"/>
                </a:cxn>
                <a:cxn ang="0">
                  <a:pos x="T8" y="T9"/>
                </a:cxn>
                <a:cxn ang="0">
                  <a:pos x="T10" y="T11"/>
                </a:cxn>
              </a:cxnLst>
              <a:rect l="0" t="0" r="r" b="b"/>
              <a:pathLst>
                <a:path w="378" h="1089">
                  <a:moveTo>
                    <a:pt x="151" y="0"/>
                  </a:moveTo>
                  <a:cubicBezTo>
                    <a:pt x="264" y="64"/>
                    <a:pt x="378" y="129"/>
                    <a:pt x="378" y="227"/>
                  </a:cubicBezTo>
                  <a:cubicBezTo>
                    <a:pt x="378" y="325"/>
                    <a:pt x="212" y="484"/>
                    <a:pt x="151" y="590"/>
                  </a:cubicBezTo>
                  <a:cubicBezTo>
                    <a:pt x="90" y="696"/>
                    <a:pt x="0" y="787"/>
                    <a:pt x="15" y="862"/>
                  </a:cubicBezTo>
                  <a:cubicBezTo>
                    <a:pt x="30" y="937"/>
                    <a:pt x="204" y="1005"/>
                    <a:pt x="242" y="1043"/>
                  </a:cubicBezTo>
                  <a:cubicBezTo>
                    <a:pt x="280" y="1081"/>
                    <a:pt x="261" y="1085"/>
                    <a:pt x="242" y="1089"/>
                  </a:cubicBezTo>
                </a:path>
              </a:pathLst>
            </a:custGeom>
            <a:noFill/>
            <a:ln w="38100" cap="flat" cmpd="sng">
              <a:solidFill>
                <a:srgbClr val="0099CC"/>
              </a:solidFill>
              <a:prstDash val="solid"/>
              <a:round/>
              <a:headEn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95250" name="Text Box 18"/>
            <p:cNvSpPr txBox="1">
              <a:spLocks noChangeArrowheads="1"/>
            </p:cNvSpPr>
            <p:nvPr/>
          </p:nvSpPr>
          <p:spPr bwMode="auto">
            <a:xfrm>
              <a:off x="2018" y="2432"/>
              <a:ext cx="680" cy="176"/>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GB" sz="1200" b="1" dirty="0">
                  <a:solidFill>
                    <a:srgbClr val="006600"/>
                  </a:solidFill>
                </a:rPr>
                <a:t>Bulletins</a:t>
              </a:r>
            </a:p>
          </p:txBody>
        </p:sp>
        <p:sp>
          <p:nvSpPr>
            <p:cNvPr id="95251" name="Text Box 19"/>
            <p:cNvSpPr txBox="1">
              <a:spLocks noChangeArrowheads="1"/>
            </p:cNvSpPr>
            <p:nvPr/>
          </p:nvSpPr>
          <p:spPr bwMode="auto">
            <a:xfrm>
              <a:off x="2517" y="2659"/>
              <a:ext cx="726" cy="288"/>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GB" sz="1200" b="1">
                  <a:solidFill>
                    <a:srgbClr val="006600"/>
                  </a:solidFill>
                </a:rPr>
                <a:t>Personalised Updates</a:t>
              </a:r>
            </a:p>
          </p:txBody>
        </p:sp>
        <p:sp>
          <p:nvSpPr>
            <p:cNvPr id="95252" name="Text Box 20"/>
            <p:cNvSpPr txBox="1">
              <a:spLocks noChangeArrowheads="1"/>
            </p:cNvSpPr>
            <p:nvPr/>
          </p:nvSpPr>
          <p:spPr bwMode="auto">
            <a:xfrm>
              <a:off x="3152" y="2840"/>
              <a:ext cx="726" cy="288"/>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GB" sz="1200" b="1">
                  <a:solidFill>
                    <a:srgbClr val="006600"/>
                  </a:solidFill>
                </a:rPr>
                <a:t>Tables of Contents </a:t>
              </a:r>
            </a:p>
          </p:txBody>
        </p:sp>
      </p:grpSp>
      <p:grpSp>
        <p:nvGrpSpPr>
          <p:cNvPr id="95278" name="Group 46"/>
          <p:cNvGrpSpPr>
            <a:grpSpLocks/>
          </p:cNvGrpSpPr>
          <p:nvPr/>
        </p:nvGrpSpPr>
        <p:grpSpPr bwMode="auto">
          <a:xfrm>
            <a:off x="4040188" y="2646363"/>
            <a:ext cx="936625" cy="865187"/>
            <a:chOff x="2562" y="1661"/>
            <a:chExt cx="590" cy="545"/>
          </a:xfrm>
        </p:grpSpPr>
        <p:sp>
          <p:nvSpPr>
            <p:cNvPr id="95236" name="Rectangle 4"/>
            <p:cNvSpPr>
              <a:spLocks noChangeArrowheads="1"/>
            </p:cNvSpPr>
            <p:nvPr/>
          </p:nvSpPr>
          <p:spPr bwMode="auto">
            <a:xfrm>
              <a:off x="2562" y="1661"/>
              <a:ext cx="590" cy="545"/>
            </a:xfrm>
            <a:prstGeom prst="rect">
              <a:avLst/>
            </a:prstGeom>
            <a:solidFill>
              <a:srgbClr val="008000"/>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pic>
          <p:nvPicPr>
            <p:cNvPr id="95259" name="Picture 27" descr="KS_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r="81508"/>
            <a:stretch>
              <a:fillRect/>
            </a:stretch>
          </p:blipFill>
          <p:spPr bwMode="auto">
            <a:xfrm>
              <a:off x="2614" y="1701"/>
              <a:ext cx="499" cy="47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5279" name="Group 47"/>
          <p:cNvGrpSpPr>
            <a:grpSpLocks/>
          </p:cNvGrpSpPr>
          <p:nvPr/>
        </p:nvGrpSpPr>
        <p:grpSpPr bwMode="auto">
          <a:xfrm>
            <a:off x="1547813" y="3141663"/>
            <a:ext cx="2303462" cy="2087562"/>
            <a:chOff x="975" y="1979"/>
            <a:chExt cx="1451" cy="1315"/>
          </a:xfrm>
        </p:grpSpPr>
        <p:sp>
          <p:nvSpPr>
            <p:cNvPr id="95260" name="Text Box 28"/>
            <p:cNvSpPr txBox="1">
              <a:spLocks noChangeArrowheads="1"/>
            </p:cNvSpPr>
            <p:nvPr/>
          </p:nvSpPr>
          <p:spPr bwMode="auto">
            <a:xfrm>
              <a:off x="975" y="2568"/>
              <a:ext cx="680" cy="292"/>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GB" sz="1200" b="1" dirty="0">
                  <a:solidFill>
                    <a:srgbClr val="0099CC"/>
                  </a:solidFill>
                </a:rPr>
                <a:t>Evidence Searches</a:t>
              </a:r>
            </a:p>
          </p:txBody>
        </p:sp>
        <p:sp>
          <p:nvSpPr>
            <p:cNvPr id="95261" name="Line 29"/>
            <p:cNvSpPr>
              <a:spLocks noChangeShapeType="1"/>
            </p:cNvSpPr>
            <p:nvPr/>
          </p:nvSpPr>
          <p:spPr bwMode="auto">
            <a:xfrm flipV="1">
              <a:off x="1383" y="1979"/>
              <a:ext cx="1043" cy="544"/>
            </a:xfrm>
            <a:prstGeom prst="line">
              <a:avLst/>
            </a:prstGeom>
            <a:noFill/>
            <a:ln w="76200">
              <a:solidFill>
                <a:srgbClr val="00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95262" name="Line 30"/>
            <p:cNvSpPr>
              <a:spLocks noChangeShapeType="1"/>
            </p:cNvSpPr>
            <p:nvPr/>
          </p:nvSpPr>
          <p:spPr bwMode="auto">
            <a:xfrm>
              <a:off x="1383" y="2931"/>
              <a:ext cx="227" cy="363"/>
            </a:xfrm>
            <a:prstGeom prst="line">
              <a:avLst/>
            </a:prstGeom>
            <a:noFill/>
            <a:ln w="76200">
              <a:solidFill>
                <a:srgbClr val="00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grpSp>
      <p:grpSp>
        <p:nvGrpSpPr>
          <p:cNvPr id="95280" name="Group 48"/>
          <p:cNvGrpSpPr>
            <a:grpSpLocks/>
          </p:cNvGrpSpPr>
          <p:nvPr/>
        </p:nvGrpSpPr>
        <p:grpSpPr bwMode="auto">
          <a:xfrm>
            <a:off x="5148263" y="3141663"/>
            <a:ext cx="2303462" cy="2232025"/>
            <a:chOff x="3243" y="1979"/>
            <a:chExt cx="1451" cy="1406"/>
          </a:xfrm>
        </p:grpSpPr>
        <p:sp>
          <p:nvSpPr>
            <p:cNvPr id="95263" name="Line 31"/>
            <p:cNvSpPr>
              <a:spLocks noChangeShapeType="1"/>
            </p:cNvSpPr>
            <p:nvPr/>
          </p:nvSpPr>
          <p:spPr bwMode="auto">
            <a:xfrm flipH="1" flipV="1">
              <a:off x="3243" y="1979"/>
              <a:ext cx="771" cy="635"/>
            </a:xfrm>
            <a:prstGeom prst="line">
              <a:avLst/>
            </a:prstGeom>
            <a:noFill/>
            <a:ln w="76200">
              <a:solidFill>
                <a:srgbClr val="00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95264" name="Text Box 32"/>
            <p:cNvSpPr txBox="1">
              <a:spLocks noChangeArrowheads="1"/>
            </p:cNvSpPr>
            <p:nvPr/>
          </p:nvSpPr>
          <p:spPr bwMode="auto">
            <a:xfrm>
              <a:off x="4014" y="2614"/>
              <a:ext cx="680" cy="403"/>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GB" sz="1200" b="1">
                  <a:solidFill>
                    <a:srgbClr val="0099CC"/>
                  </a:solidFill>
                </a:rPr>
                <a:t>Information Skills Teaching</a:t>
              </a:r>
            </a:p>
          </p:txBody>
        </p:sp>
        <p:sp>
          <p:nvSpPr>
            <p:cNvPr id="95265" name="Line 33"/>
            <p:cNvSpPr>
              <a:spLocks noChangeShapeType="1"/>
            </p:cNvSpPr>
            <p:nvPr/>
          </p:nvSpPr>
          <p:spPr bwMode="auto">
            <a:xfrm flipH="1">
              <a:off x="4014" y="3056"/>
              <a:ext cx="285" cy="329"/>
            </a:xfrm>
            <a:prstGeom prst="line">
              <a:avLst/>
            </a:prstGeom>
            <a:noFill/>
            <a:ln w="76200">
              <a:solidFill>
                <a:srgbClr val="00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grpSp>
      <p:grpSp>
        <p:nvGrpSpPr>
          <p:cNvPr id="95292" name="Group 60"/>
          <p:cNvGrpSpPr>
            <a:grpSpLocks/>
          </p:cNvGrpSpPr>
          <p:nvPr/>
        </p:nvGrpSpPr>
        <p:grpSpPr bwMode="auto">
          <a:xfrm>
            <a:off x="1476375" y="692150"/>
            <a:ext cx="6051550" cy="5634038"/>
            <a:chOff x="930" y="436"/>
            <a:chExt cx="3812" cy="3549"/>
          </a:xfrm>
        </p:grpSpPr>
        <p:grpSp>
          <p:nvGrpSpPr>
            <p:cNvPr id="95281" name="Group 49"/>
            <p:cNvGrpSpPr>
              <a:grpSpLocks/>
            </p:cNvGrpSpPr>
            <p:nvPr/>
          </p:nvGrpSpPr>
          <p:grpSpPr bwMode="auto">
            <a:xfrm>
              <a:off x="930" y="3475"/>
              <a:ext cx="3812" cy="510"/>
              <a:chOff x="930" y="3475"/>
              <a:chExt cx="3812" cy="510"/>
            </a:xfrm>
          </p:grpSpPr>
          <p:pic>
            <p:nvPicPr>
              <p:cNvPr id="95238" name="Picture 6" descr="th?id=HN"/>
              <p:cNvPicPr>
                <a:picLocks noChangeAspect="1" noChangeArrowheads="1"/>
              </p:cNvPicPr>
              <p:nvPr/>
            </p:nvPicPr>
            <p:blipFill>
              <a:blip r:embed="rId4">
                <a:extLst>
                  <a:ext uri="{28A0092B-C50C-407E-A947-70E740481C1C}">
                    <a14:useLocalDpi xmlns:a14="http://schemas.microsoft.com/office/drawing/2010/main" val="0"/>
                  </a:ext>
                </a:extLst>
              </a:blip>
              <a:srcRect l="40160" r="35638" b="-3595"/>
              <a:stretch>
                <a:fillRect/>
              </a:stretch>
            </p:blipFill>
            <p:spPr bwMode="auto">
              <a:xfrm>
                <a:off x="930" y="3475"/>
                <a:ext cx="273" cy="317"/>
              </a:xfrm>
              <a:prstGeom prst="rect">
                <a:avLst/>
              </a:prstGeom>
              <a:noFill/>
              <a:extLst>
                <a:ext uri="{909E8E84-426E-40DD-AFC4-6F175D3DCCD1}">
                  <a14:hiddenFill xmlns:a14="http://schemas.microsoft.com/office/drawing/2010/main">
                    <a:solidFill>
                      <a:srgbClr val="FFFFFF"/>
                    </a:solidFill>
                  </a14:hiddenFill>
                </a:ext>
              </a:extLst>
            </p:spPr>
          </p:pic>
          <p:pic>
            <p:nvPicPr>
              <p:cNvPr id="95239" name="Picture 7" descr="th?id=HN"/>
              <p:cNvPicPr>
                <a:picLocks noChangeAspect="1" noChangeArrowheads="1"/>
              </p:cNvPicPr>
              <p:nvPr/>
            </p:nvPicPr>
            <p:blipFill>
              <a:blip r:embed="rId4">
                <a:extLst>
                  <a:ext uri="{28A0092B-C50C-407E-A947-70E740481C1C}">
                    <a14:useLocalDpi xmlns:a14="http://schemas.microsoft.com/office/drawing/2010/main" val="0"/>
                  </a:ext>
                </a:extLst>
              </a:blip>
              <a:srcRect l="40160" r="35638" b="-3595"/>
              <a:stretch>
                <a:fillRect/>
              </a:stretch>
            </p:blipFill>
            <p:spPr bwMode="auto">
              <a:xfrm>
                <a:off x="1372" y="3475"/>
                <a:ext cx="273" cy="317"/>
              </a:xfrm>
              <a:prstGeom prst="rect">
                <a:avLst/>
              </a:prstGeom>
              <a:noFill/>
              <a:extLst>
                <a:ext uri="{909E8E84-426E-40DD-AFC4-6F175D3DCCD1}">
                  <a14:hiddenFill xmlns:a14="http://schemas.microsoft.com/office/drawing/2010/main">
                    <a:solidFill>
                      <a:srgbClr val="FFFFFF"/>
                    </a:solidFill>
                  </a14:hiddenFill>
                </a:ext>
              </a:extLst>
            </p:spPr>
          </p:pic>
          <p:pic>
            <p:nvPicPr>
              <p:cNvPr id="95240" name="Picture 8" descr="th?id=HN"/>
              <p:cNvPicPr>
                <a:picLocks noChangeAspect="1" noChangeArrowheads="1"/>
              </p:cNvPicPr>
              <p:nvPr/>
            </p:nvPicPr>
            <p:blipFill>
              <a:blip r:embed="rId4">
                <a:extLst>
                  <a:ext uri="{28A0092B-C50C-407E-A947-70E740481C1C}">
                    <a14:useLocalDpi xmlns:a14="http://schemas.microsoft.com/office/drawing/2010/main" val="0"/>
                  </a:ext>
                </a:extLst>
              </a:blip>
              <a:srcRect l="40160" r="35638" b="-3595"/>
              <a:stretch>
                <a:fillRect/>
              </a:stretch>
            </p:blipFill>
            <p:spPr bwMode="auto">
              <a:xfrm>
                <a:off x="1814" y="3475"/>
                <a:ext cx="273" cy="317"/>
              </a:xfrm>
              <a:prstGeom prst="rect">
                <a:avLst/>
              </a:prstGeom>
              <a:noFill/>
              <a:extLst>
                <a:ext uri="{909E8E84-426E-40DD-AFC4-6F175D3DCCD1}">
                  <a14:hiddenFill xmlns:a14="http://schemas.microsoft.com/office/drawing/2010/main">
                    <a:solidFill>
                      <a:srgbClr val="FFFFFF"/>
                    </a:solidFill>
                  </a14:hiddenFill>
                </a:ext>
              </a:extLst>
            </p:spPr>
          </p:pic>
          <p:pic>
            <p:nvPicPr>
              <p:cNvPr id="95241" name="Picture 9" descr="th?id=HN"/>
              <p:cNvPicPr>
                <a:picLocks noChangeAspect="1" noChangeArrowheads="1"/>
              </p:cNvPicPr>
              <p:nvPr/>
            </p:nvPicPr>
            <p:blipFill>
              <a:blip r:embed="rId4">
                <a:extLst>
                  <a:ext uri="{28A0092B-C50C-407E-A947-70E740481C1C}">
                    <a14:useLocalDpi xmlns:a14="http://schemas.microsoft.com/office/drawing/2010/main" val="0"/>
                  </a:ext>
                </a:extLst>
              </a:blip>
              <a:srcRect l="40160" r="35638" b="-3595"/>
              <a:stretch>
                <a:fillRect/>
              </a:stretch>
            </p:blipFill>
            <p:spPr bwMode="auto">
              <a:xfrm>
                <a:off x="2257" y="3475"/>
                <a:ext cx="273" cy="317"/>
              </a:xfrm>
              <a:prstGeom prst="rect">
                <a:avLst/>
              </a:prstGeom>
              <a:noFill/>
              <a:extLst>
                <a:ext uri="{909E8E84-426E-40DD-AFC4-6F175D3DCCD1}">
                  <a14:hiddenFill xmlns:a14="http://schemas.microsoft.com/office/drawing/2010/main">
                    <a:solidFill>
                      <a:srgbClr val="FFFFFF"/>
                    </a:solidFill>
                  </a14:hiddenFill>
                </a:ext>
              </a:extLst>
            </p:spPr>
          </p:pic>
          <p:pic>
            <p:nvPicPr>
              <p:cNvPr id="95242" name="Picture 10" descr="th?id=HN"/>
              <p:cNvPicPr>
                <a:picLocks noChangeAspect="1" noChangeArrowheads="1"/>
              </p:cNvPicPr>
              <p:nvPr/>
            </p:nvPicPr>
            <p:blipFill>
              <a:blip r:embed="rId4">
                <a:extLst>
                  <a:ext uri="{28A0092B-C50C-407E-A947-70E740481C1C}">
                    <a14:useLocalDpi xmlns:a14="http://schemas.microsoft.com/office/drawing/2010/main" val="0"/>
                  </a:ext>
                </a:extLst>
              </a:blip>
              <a:srcRect l="40160" r="35638" b="-3595"/>
              <a:stretch>
                <a:fillRect/>
              </a:stretch>
            </p:blipFill>
            <p:spPr bwMode="auto">
              <a:xfrm>
                <a:off x="2699" y="3475"/>
                <a:ext cx="273" cy="317"/>
              </a:xfrm>
              <a:prstGeom prst="rect">
                <a:avLst/>
              </a:prstGeom>
              <a:noFill/>
              <a:extLst>
                <a:ext uri="{909E8E84-426E-40DD-AFC4-6F175D3DCCD1}">
                  <a14:hiddenFill xmlns:a14="http://schemas.microsoft.com/office/drawing/2010/main">
                    <a:solidFill>
                      <a:srgbClr val="FFFFFF"/>
                    </a:solidFill>
                  </a14:hiddenFill>
                </a:ext>
              </a:extLst>
            </p:spPr>
          </p:pic>
          <p:pic>
            <p:nvPicPr>
              <p:cNvPr id="95243" name="Picture 11" descr="th?id=HN"/>
              <p:cNvPicPr>
                <a:picLocks noChangeAspect="1" noChangeArrowheads="1"/>
              </p:cNvPicPr>
              <p:nvPr/>
            </p:nvPicPr>
            <p:blipFill>
              <a:blip r:embed="rId4">
                <a:extLst>
                  <a:ext uri="{28A0092B-C50C-407E-A947-70E740481C1C}">
                    <a14:useLocalDpi xmlns:a14="http://schemas.microsoft.com/office/drawing/2010/main" val="0"/>
                  </a:ext>
                </a:extLst>
              </a:blip>
              <a:srcRect l="40160" r="35638" b="-3595"/>
              <a:stretch>
                <a:fillRect/>
              </a:stretch>
            </p:blipFill>
            <p:spPr bwMode="auto">
              <a:xfrm>
                <a:off x="4469" y="3475"/>
                <a:ext cx="273" cy="317"/>
              </a:xfrm>
              <a:prstGeom prst="rect">
                <a:avLst/>
              </a:prstGeom>
              <a:noFill/>
              <a:extLst>
                <a:ext uri="{909E8E84-426E-40DD-AFC4-6F175D3DCCD1}">
                  <a14:hiddenFill xmlns:a14="http://schemas.microsoft.com/office/drawing/2010/main">
                    <a:solidFill>
                      <a:srgbClr val="FFFFFF"/>
                    </a:solidFill>
                  </a14:hiddenFill>
                </a:ext>
              </a:extLst>
            </p:spPr>
          </p:pic>
          <p:pic>
            <p:nvPicPr>
              <p:cNvPr id="95244" name="Picture 12" descr="th?id=HN"/>
              <p:cNvPicPr>
                <a:picLocks noChangeAspect="1" noChangeArrowheads="1"/>
              </p:cNvPicPr>
              <p:nvPr/>
            </p:nvPicPr>
            <p:blipFill>
              <a:blip r:embed="rId4">
                <a:extLst>
                  <a:ext uri="{28A0092B-C50C-407E-A947-70E740481C1C}">
                    <a14:useLocalDpi xmlns:a14="http://schemas.microsoft.com/office/drawing/2010/main" val="0"/>
                  </a:ext>
                </a:extLst>
              </a:blip>
              <a:srcRect l="40160" r="35638" b="-3595"/>
              <a:stretch>
                <a:fillRect/>
              </a:stretch>
            </p:blipFill>
            <p:spPr bwMode="auto">
              <a:xfrm>
                <a:off x="4026" y="3475"/>
                <a:ext cx="273" cy="317"/>
              </a:xfrm>
              <a:prstGeom prst="rect">
                <a:avLst/>
              </a:prstGeom>
              <a:noFill/>
              <a:extLst>
                <a:ext uri="{909E8E84-426E-40DD-AFC4-6F175D3DCCD1}">
                  <a14:hiddenFill xmlns:a14="http://schemas.microsoft.com/office/drawing/2010/main">
                    <a:solidFill>
                      <a:srgbClr val="FFFFFF"/>
                    </a:solidFill>
                  </a14:hiddenFill>
                </a:ext>
              </a:extLst>
            </p:spPr>
          </p:pic>
          <p:pic>
            <p:nvPicPr>
              <p:cNvPr id="95245" name="Picture 13" descr="th?id=HN"/>
              <p:cNvPicPr>
                <a:picLocks noChangeAspect="1" noChangeArrowheads="1"/>
              </p:cNvPicPr>
              <p:nvPr/>
            </p:nvPicPr>
            <p:blipFill>
              <a:blip r:embed="rId4">
                <a:extLst>
                  <a:ext uri="{28A0092B-C50C-407E-A947-70E740481C1C}">
                    <a14:useLocalDpi xmlns:a14="http://schemas.microsoft.com/office/drawing/2010/main" val="0"/>
                  </a:ext>
                </a:extLst>
              </a:blip>
              <a:srcRect l="40160" r="35638" b="-3595"/>
              <a:stretch>
                <a:fillRect/>
              </a:stretch>
            </p:blipFill>
            <p:spPr bwMode="auto">
              <a:xfrm>
                <a:off x="3584" y="3475"/>
                <a:ext cx="273" cy="317"/>
              </a:xfrm>
              <a:prstGeom prst="rect">
                <a:avLst/>
              </a:prstGeom>
              <a:noFill/>
              <a:extLst>
                <a:ext uri="{909E8E84-426E-40DD-AFC4-6F175D3DCCD1}">
                  <a14:hiddenFill xmlns:a14="http://schemas.microsoft.com/office/drawing/2010/main">
                    <a:solidFill>
                      <a:srgbClr val="FFFFFF"/>
                    </a:solidFill>
                  </a14:hiddenFill>
                </a:ext>
              </a:extLst>
            </p:spPr>
          </p:pic>
          <p:pic>
            <p:nvPicPr>
              <p:cNvPr id="95246" name="Picture 14" descr="th?id=HN"/>
              <p:cNvPicPr>
                <a:picLocks noChangeAspect="1" noChangeArrowheads="1"/>
              </p:cNvPicPr>
              <p:nvPr/>
            </p:nvPicPr>
            <p:blipFill>
              <a:blip r:embed="rId4">
                <a:extLst>
                  <a:ext uri="{28A0092B-C50C-407E-A947-70E740481C1C}">
                    <a14:useLocalDpi xmlns:a14="http://schemas.microsoft.com/office/drawing/2010/main" val="0"/>
                  </a:ext>
                </a:extLst>
              </a:blip>
              <a:srcRect l="40160" r="35638" b="-3595"/>
              <a:stretch>
                <a:fillRect/>
              </a:stretch>
            </p:blipFill>
            <p:spPr bwMode="auto">
              <a:xfrm>
                <a:off x="3141" y="3475"/>
                <a:ext cx="273" cy="317"/>
              </a:xfrm>
              <a:prstGeom prst="rect">
                <a:avLst/>
              </a:prstGeom>
              <a:noFill/>
              <a:extLst>
                <a:ext uri="{909E8E84-426E-40DD-AFC4-6F175D3DCCD1}">
                  <a14:hiddenFill xmlns:a14="http://schemas.microsoft.com/office/drawing/2010/main">
                    <a:solidFill>
                      <a:srgbClr val="FFFFFF"/>
                    </a:solidFill>
                  </a14:hiddenFill>
                </a:ext>
              </a:extLst>
            </p:spPr>
          </p:pic>
          <p:sp>
            <p:nvSpPr>
              <p:cNvPr id="95247" name="Text Box 15"/>
              <p:cNvSpPr txBox="1">
                <a:spLocks noChangeArrowheads="1"/>
              </p:cNvSpPr>
              <p:nvPr/>
            </p:nvSpPr>
            <p:spPr bwMode="auto">
              <a:xfrm>
                <a:off x="1702" y="3793"/>
                <a:ext cx="2268" cy="1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GB" b="1">
                    <a:solidFill>
                      <a:srgbClr val="0099CC"/>
                    </a:solidFill>
                  </a:rPr>
                  <a:t>Your members</a:t>
                </a:r>
              </a:p>
            </p:txBody>
          </p:sp>
        </p:grpSp>
        <p:grpSp>
          <p:nvGrpSpPr>
            <p:cNvPr id="95276" name="Group 44"/>
            <p:cNvGrpSpPr>
              <a:grpSpLocks/>
            </p:cNvGrpSpPr>
            <p:nvPr/>
          </p:nvGrpSpPr>
          <p:grpSpPr bwMode="auto">
            <a:xfrm>
              <a:off x="1701" y="436"/>
              <a:ext cx="2268" cy="1134"/>
              <a:chOff x="1701" y="436"/>
              <a:chExt cx="2268" cy="1134"/>
            </a:xfrm>
          </p:grpSpPr>
          <p:sp>
            <p:nvSpPr>
              <p:cNvPr id="95266" name="Text Box 34"/>
              <p:cNvSpPr txBox="1">
                <a:spLocks noChangeArrowheads="1"/>
              </p:cNvSpPr>
              <p:nvPr/>
            </p:nvSpPr>
            <p:spPr bwMode="auto">
              <a:xfrm>
                <a:off x="1701" y="436"/>
                <a:ext cx="2268" cy="51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GB" sz="2400" b="1">
                    <a:solidFill>
                      <a:srgbClr val="0099CC"/>
                    </a:solidFill>
                  </a:rPr>
                  <a:t>Your Library and Knowledge Service</a:t>
                </a:r>
              </a:p>
            </p:txBody>
          </p:sp>
          <p:sp>
            <p:nvSpPr>
              <p:cNvPr id="95267" name="Text Box 35"/>
              <p:cNvSpPr txBox="1">
                <a:spLocks noChangeArrowheads="1"/>
              </p:cNvSpPr>
              <p:nvPr/>
            </p:nvSpPr>
            <p:spPr bwMode="auto">
              <a:xfrm>
                <a:off x="2517" y="1117"/>
                <a:ext cx="680" cy="288"/>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GB" sz="1200" b="1">
                    <a:solidFill>
                      <a:srgbClr val="0099CC"/>
                    </a:solidFill>
                  </a:rPr>
                  <a:t>Members’ Interests</a:t>
                </a:r>
              </a:p>
            </p:txBody>
          </p:sp>
          <p:sp>
            <p:nvSpPr>
              <p:cNvPr id="95268" name="Line 36"/>
              <p:cNvSpPr>
                <a:spLocks noChangeShapeType="1"/>
              </p:cNvSpPr>
              <p:nvPr/>
            </p:nvSpPr>
            <p:spPr bwMode="auto">
              <a:xfrm>
                <a:off x="2835" y="1389"/>
                <a:ext cx="0" cy="181"/>
              </a:xfrm>
              <a:prstGeom prst="line">
                <a:avLst/>
              </a:prstGeom>
              <a:noFill/>
              <a:ln w="38100">
                <a:solidFill>
                  <a:srgbClr val="00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95269" name="Line 37"/>
              <p:cNvSpPr>
                <a:spLocks noChangeShapeType="1"/>
              </p:cNvSpPr>
              <p:nvPr/>
            </p:nvSpPr>
            <p:spPr bwMode="auto">
              <a:xfrm>
                <a:off x="2835" y="981"/>
                <a:ext cx="0" cy="136"/>
              </a:xfrm>
              <a:prstGeom prst="line">
                <a:avLst/>
              </a:prstGeom>
              <a:noFill/>
              <a:ln w="38100">
                <a:solidFill>
                  <a:srgbClr val="0099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grpSp>
      </p:grpSp>
      <p:grpSp>
        <p:nvGrpSpPr>
          <p:cNvPr id="95277" name="Group 45"/>
          <p:cNvGrpSpPr>
            <a:grpSpLocks/>
          </p:cNvGrpSpPr>
          <p:nvPr/>
        </p:nvGrpSpPr>
        <p:grpSpPr bwMode="auto">
          <a:xfrm>
            <a:off x="5148263" y="1412875"/>
            <a:ext cx="2159000" cy="1295400"/>
            <a:chOff x="3243" y="890"/>
            <a:chExt cx="1360" cy="816"/>
          </a:xfrm>
        </p:grpSpPr>
        <p:sp>
          <p:nvSpPr>
            <p:cNvPr id="95271" name="Freeform 39"/>
            <p:cNvSpPr>
              <a:spLocks/>
            </p:cNvSpPr>
            <p:nvPr/>
          </p:nvSpPr>
          <p:spPr bwMode="auto">
            <a:xfrm>
              <a:off x="3243" y="890"/>
              <a:ext cx="1043" cy="816"/>
            </a:xfrm>
            <a:custGeom>
              <a:avLst/>
              <a:gdLst>
                <a:gd name="T0" fmla="*/ 544 w 1043"/>
                <a:gd name="T1" fmla="*/ 0 h 816"/>
                <a:gd name="T2" fmla="*/ 952 w 1043"/>
                <a:gd name="T3" fmla="*/ 454 h 816"/>
                <a:gd name="T4" fmla="*/ 0 w 1043"/>
                <a:gd name="T5" fmla="*/ 816 h 816"/>
              </a:gdLst>
              <a:ahLst/>
              <a:cxnLst>
                <a:cxn ang="0">
                  <a:pos x="T0" y="T1"/>
                </a:cxn>
                <a:cxn ang="0">
                  <a:pos x="T2" y="T3"/>
                </a:cxn>
                <a:cxn ang="0">
                  <a:pos x="T4" y="T5"/>
                </a:cxn>
              </a:cxnLst>
              <a:rect l="0" t="0" r="r" b="b"/>
              <a:pathLst>
                <a:path w="1043" h="816">
                  <a:moveTo>
                    <a:pt x="544" y="0"/>
                  </a:moveTo>
                  <a:cubicBezTo>
                    <a:pt x="793" y="159"/>
                    <a:pt x="1043" y="318"/>
                    <a:pt x="952" y="454"/>
                  </a:cubicBezTo>
                  <a:cubicBezTo>
                    <a:pt x="861" y="590"/>
                    <a:pt x="430" y="703"/>
                    <a:pt x="0" y="816"/>
                  </a:cubicBezTo>
                </a:path>
              </a:pathLst>
            </a:custGeom>
            <a:noFill/>
            <a:ln w="38100" cap="flat" cmpd="sng">
              <a:solidFill>
                <a:srgbClr val="0099CC"/>
              </a:solidFill>
              <a:prstDash val="dash"/>
              <a:round/>
              <a:headEn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95270" name="Text Box 38"/>
            <p:cNvSpPr txBox="1">
              <a:spLocks noChangeArrowheads="1"/>
            </p:cNvSpPr>
            <p:nvPr/>
          </p:nvSpPr>
          <p:spPr bwMode="auto">
            <a:xfrm>
              <a:off x="3923" y="1162"/>
              <a:ext cx="680" cy="461"/>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GB" sz="1200" b="1">
                  <a:solidFill>
                    <a:srgbClr val="0099CC"/>
                  </a:solidFill>
                </a:rPr>
                <a:t>Information Resources</a:t>
              </a:r>
            </a:p>
            <a:p>
              <a:pPr algn="ctr">
                <a:spcBef>
                  <a:spcPct val="50000"/>
                </a:spcBef>
              </a:pPr>
              <a:r>
                <a:rPr lang="en-GB" sz="1200" b="1">
                  <a:solidFill>
                    <a:srgbClr val="0099CC"/>
                  </a:solidFill>
                </a:rPr>
                <a:t>(Optional)</a:t>
              </a:r>
            </a:p>
          </p:txBody>
        </p:sp>
      </p:grpSp>
      <p:grpSp>
        <p:nvGrpSpPr>
          <p:cNvPr id="95275" name="Group 43"/>
          <p:cNvGrpSpPr>
            <a:grpSpLocks/>
          </p:cNvGrpSpPr>
          <p:nvPr/>
        </p:nvGrpSpPr>
        <p:grpSpPr bwMode="auto">
          <a:xfrm>
            <a:off x="395288" y="765175"/>
            <a:ext cx="3455987" cy="1871663"/>
            <a:chOff x="249" y="482"/>
            <a:chExt cx="2177" cy="1179"/>
          </a:xfrm>
        </p:grpSpPr>
        <p:sp>
          <p:nvSpPr>
            <p:cNvPr id="95272" name="Text Box 40"/>
            <p:cNvSpPr txBox="1">
              <a:spLocks noChangeArrowheads="1"/>
            </p:cNvSpPr>
            <p:nvPr/>
          </p:nvSpPr>
          <p:spPr bwMode="auto">
            <a:xfrm>
              <a:off x="249" y="482"/>
              <a:ext cx="1270" cy="46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GB" b="1">
                  <a:solidFill>
                    <a:srgbClr val="006600"/>
                  </a:solidFill>
                </a:rPr>
                <a:t>Brighton and Sussex </a:t>
              </a:r>
              <a:br>
                <a:rPr lang="en-GB" b="1">
                  <a:solidFill>
                    <a:srgbClr val="006600"/>
                  </a:solidFill>
                </a:rPr>
              </a:br>
              <a:r>
                <a:rPr lang="en-GB" b="1">
                  <a:solidFill>
                    <a:srgbClr val="006600"/>
                  </a:solidFill>
                </a:rPr>
                <a:t>Library and Knowledge Service</a:t>
              </a:r>
            </a:p>
          </p:txBody>
        </p:sp>
        <p:sp>
          <p:nvSpPr>
            <p:cNvPr id="95274" name="Freeform 42"/>
            <p:cNvSpPr>
              <a:spLocks/>
            </p:cNvSpPr>
            <p:nvPr/>
          </p:nvSpPr>
          <p:spPr bwMode="auto">
            <a:xfrm>
              <a:off x="884" y="1026"/>
              <a:ext cx="1542" cy="635"/>
            </a:xfrm>
            <a:custGeom>
              <a:avLst/>
              <a:gdLst>
                <a:gd name="T0" fmla="*/ 0 w 1587"/>
                <a:gd name="T1" fmla="*/ 0 h 726"/>
                <a:gd name="T2" fmla="*/ 453 w 1587"/>
                <a:gd name="T3" fmla="*/ 454 h 726"/>
                <a:gd name="T4" fmla="*/ 1587 w 1587"/>
                <a:gd name="T5" fmla="*/ 726 h 726"/>
              </a:gdLst>
              <a:ahLst/>
              <a:cxnLst>
                <a:cxn ang="0">
                  <a:pos x="T0" y="T1"/>
                </a:cxn>
                <a:cxn ang="0">
                  <a:pos x="T2" y="T3"/>
                </a:cxn>
                <a:cxn ang="0">
                  <a:pos x="T4" y="T5"/>
                </a:cxn>
              </a:cxnLst>
              <a:rect l="0" t="0" r="r" b="b"/>
              <a:pathLst>
                <a:path w="1587" h="726">
                  <a:moveTo>
                    <a:pt x="0" y="0"/>
                  </a:moveTo>
                  <a:cubicBezTo>
                    <a:pt x="94" y="166"/>
                    <a:pt x="188" y="333"/>
                    <a:pt x="453" y="454"/>
                  </a:cubicBezTo>
                  <a:cubicBezTo>
                    <a:pt x="718" y="575"/>
                    <a:pt x="1152" y="650"/>
                    <a:pt x="1587" y="726"/>
                  </a:cubicBezTo>
                </a:path>
              </a:pathLst>
            </a:custGeom>
            <a:noFill/>
            <a:ln w="152400" cap="flat" cmpd="sng">
              <a:solidFill>
                <a:srgbClr val="008000"/>
              </a:solidFill>
              <a:prstDash val="solid"/>
              <a:round/>
              <a:headEn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95273" name="Text Box 41"/>
            <p:cNvSpPr txBox="1">
              <a:spLocks noChangeArrowheads="1"/>
            </p:cNvSpPr>
            <p:nvPr/>
          </p:nvSpPr>
          <p:spPr bwMode="auto">
            <a:xfrm>
              <a:off x="930" y="1298"/>
              <a:ext cx="680" cy="288"/>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GB" sz="1200" b="1">
                  <a:solidFill>
                    <a:srgbClr val="006600"/>
                  </a:solidFill>
                </a:rPr>
                <a:t>Information Resources</a:t>
              </a:r>
            </a:p>
          </p:txBody>
        </p:sp>
      </p:grpSp>
      <p:grpSp>
        <p:nvGrpSpPr>
          <p:cNvPr id="95291" name="Group 59"/>
          <p:cNvGrpSpPr>
            <a:grpSpLocks/>
          </p:cNvGrpSpPr>
          <p:nvPr/>
        </p:nvGrpSpPr>
        <p:grpSpPr bwMode="auto">
          <a:xfrm>
            <a:off x="1838325" y="5699125"/>
            <a:ext cx="5256213" cy="20638"/>
            <a:chOff x="1158" y="3590"/>
            <a:chExt cx="3311" cy="13"/>
          </a:xfrm>
        </p:grpSpPr>
        <p:sp>
          <p:nvSpPr>
            <p:cNvPr id="95283" name="Line 51"/>
            <p:cNvSpPr>
              <a:spLocks noChangeShapeType="1"/>
            </p:cNvSpPr>
            <p:nvPr/>
          </p:nvSpPr>
          <p:spPr bwMode="auto">
            <a:xfrm>
              <a:off x="1158" y="3590"/>
              <a:ext cx="213" cy="0"/>
            </a:xfrm>
            <a:prstGeom prst="line">
              <a:avLst/>
            </a:prstGeom>
            <a:noFill/>
            <a:ln w="38100">
              <a:solidFill>
                <a:srgbClr val="00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95284" name="Line 52"/>
            <p:cNvSpPr>
              <a:spLocks noChangeShapeType="1"/>
            </p:cNvSpPr>
            <p:nvPr/>
          </p:nvSpPr>
          <p:spPr bwMode="auto">
            <a:xfrm>
              <a:off x="1610" y="3603"/>
              <a:ext cx="213" cy="0"/>
            </a:xfrm>
            <a:prstGeom prst="line">
              <a:avLst/>
            </a:prstGeom>
            <a:noFill/>
            <a:ln w="38100">
              <a:solidFill>
                <a:srgbClr val="00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95285" name="Line 53"/>
            <p:cNvSpPr>
              <a:spLocks noChangeShapeType="1"/>
            </p:cNvSpPr>
            <p:nvPr/>
          </p:nvSpPr>
          <p:spPr bwMode="auto">
            <a:xfrm>
              <a:off x="2044" y="3603"/>
              <a:ext cx="213" cy="0"/>
            </a:xfrm>
            <a:prstGeom prst="line">
              <a:avLst/>
            </a:prstGeom>
            <a:noFill/>
            <a:ln w="38100">
              <a:solidFill>
                <a:srgbClr val="00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95286" name="Line 54"/>
            <p:cNvSpPr>
              <a:spLocks noChangeShapeType="1"/>
            </p:cNvSpPr>
            <p:nvPr/>
          </p:nvSpPr>
          <p:spPr bwMode="auto">
            <a:xfrm>
              <a:off x="2495" y="3603"/>
              <a:ext cx="213" cy="0"/>
            </a:xfrm>
            <a:prstGeom prst="line">
              <a:avLst/>
            </a:prstGeom>
            <a:noFill/>
            <a:ln w="38100">
              <a:solidFill>
                <a:srgbClr val="00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95287" name="Line 55"/>
            <p:cNvSpPr>
              <a:spLocks noChangeShapeType="1"/>
            </p:cNvSpPr>
            <p:nvPr/>
          </p:nvSpPr>
          <p:spPr bwMode="auto">
            <a:xfrm>
              <a:off x="2939" y="3603"/>
              <a:ext cx="213" cy="0"/>
            </a:xfrm>
            <a:prstGeom prst="line">
              <a:avLst/>
            </a:prstGeom>
            <a:noFill/>
            <a:ln w="38100">
              <a:solidFill>
                <a:srgbClr val="00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95288" name="Line 56"/>
            <p:cNvSpPr>
              <a:spLocks noChangeShapeType="1"/>
            </p:cNvSpPr>
            <p:nvPr/>
          </p:nvSpPr>
          <p:spPr bwMode="auto">
            <a:xfrm>
              <a:off x="3371" y="3590"/>
              <a:ext cx="213" cy="0"/>
            </a:xfrm>
            <a:prstGeom prst="line">
              <a:avLst/>
            </a:prstGeom>
            <a:noFill/>
            <a:ln w="38100">
              <a:solidFill>
                <a:srgbClr val="00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95289" name="Line 57"/>
            <p:cNvSpPr>
              <a:spLocks noChangeShapeType="1"/>
            </p:cNvSpPr>
            <p:nvPr/>
          </p:nvSpPr>
          <p:spPr bwMode="auto">
            <a:xfrm>
              <a:off x="3806" y="3603"/>
              <a:ext cx="213" cy="0"/>
            </a:xfrm>
            <a:prstGeom prst="line">
              <a:avLst/>
            </a:prstGeom>
            <a:noFill/>
            <a:ln w="38100">
              <a:solidFill>
                <a:srgbClr val="00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sp>
          <p:nvSpPr>
            <p:cNvPr id="95290" name="Line 58"/>
            <p:cNvSpPr>
              <a:spLocks noChangeShapeType="1"/>
            </p:cNvSpPr>
            <p:nvPr/>
          </p:nvSpPr>
          <p:spPr bwMode="auto">
            <a:xfrm>
              <a:off x="4256" y="3603"/>
              <a:ext cx="213" cy="0"/>
            </a:xfrm>
            <a:prstGeom prst="line">
              <a:avLst/>
            </a:prstGeom>
            <a:noFill/>
            <a:ln w="38100">
              <a:solidFill>
                <a:srgbClr val="00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GB"/>
            </a:p>
          </p:txBody>
        </p:sp>
      </p:grpSp>
    </p:spTree>
    <p:extLst>
      <p:ext uri="{BB962C8B-B14F-4D97-AF65-F5344CB8AC3E}">
        <p14:creationId xmlns:p14="http://schemas.microsoft.com/office/powerpoint/2010/main" val="3284928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5292"/>
                                        </p:tgtEl>
                                        <p:attrNameLst>
                                          <p:attrName>style.visibility</p:attrName>
                                        </p:attrNameLst>
                                      </p:cBhvr>
                                      <p:to>
                                        <p:strVal val="visible"/>
                                      </p:to>
                                    </p:set>
                                    <p:animEffect transition="in" filter="fade">
                                      <p:cBhvr>
                                        <p:cTn id="7" dur="500"/>
                                        <p:tgtEl>
                                          <p:spTgt spid="952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5277"/>
                                        </p:tgtEl>
                                        <p:attrNameLst>
                                          <p:attrName>style.visibility</p:attrName>
                                        </p:attrNameLst>
                                      </p:cBhvr>
                                      <p:to>
                                        <p:strVal val="visible"/>
                                      </p:to>
                                    </p:set>
                                    <p:animEffect transition="in" filter="fade">
                                      <p:cBhvr>
                                        <p:cTn id="12" dur="500"/>
                                        <p:tgtEl>
                                          <p:spTgt spid="9527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5282"/>
                                        </p:tgtEl>
                                        <p:attrNameLst>
                                          <p:attrName>style.visibility</p:attrName>
                                        </p:attrNameLst>
                                      </p:cBhvr>
                                      <p:to>
                                        <p:strVal val="visible"/>
                                      </p:to>
                                    </p:set>
                                    <p:animEffect transition="in" filter="fade">
                                      <p:cBhvr>
                                        <p:cTn id="17" dur="500"/>
                                        <p:tgtEl>
                                          <p:spTgt spid="9528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95279"/>
                                        </p:tgtEl>
                                        <p:attrNameLst>
                                          <p:attrName>style.visibility</p:attrName>
                                        </p:attrNameLst>
                                      </p:cBhvr>
                                      <p:to>
                                        <p:strVal val="visible"/>
                                      </p:to>
                                    </p:set>
                                    <p:animEffect transition="in" filter="fade">
                                      <p:cBhvr>
                                        <p:cTn id="22" dur="500"/>
                                        <p:tgtEl>
                                          <p:spTgt spid="9527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95280"/>
                                        </p:tgtEl>
                                        <p:attrNameLst>
                                          <p:attrName>style.visibility</p:attrName>
                                        </p:attrNameLst>
                                      </p:cBhvr>
                                      <p:to>
                                        <p:strVal val="visible"/>
                                      </p:to>
                                    </p:set>
                                    <p:animEffect transition="in" filter="fade">
                                      <p:cBhvr>
                                        <p:cTn id="27" dur="500"/>
                                        <p:tgtEl>
                                          <p:spTgt spid="9528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95291"/>
                                        </p:tgtEl>
                                        <p:attrNameLst>
                                          <p:attrName>style.visibility</p:attrName>
                                        </p:attrNameLst>
                                      </p:cBhvr>
                                      <p:to>
                                        <p:strVal val="visible"/>
                                      </p:to>
                                    </p:set>
                                    <p:animEffect transition="in" filter="fade">
                                      <p:cBhvr>
                                        <p:cTn id="32" dur="500"/>
                                        <p:tgtEl>
                                          <p:spTgt spid="95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Subscribing LKS teams</a:t>
            </a:r>
          </a:p>
        </p:txBody>
      </p:sp>
      <p:pic>
        <p:nvPicPr>
          <p:cNvPr id="993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68" y="1540443"/>
            <a:ext cx="8285852" cy="474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182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0"/>
            <a:ext cx="9144000" cy="1198563"/>
          </a:xfrm>
          <a:prstGeom prst="rect">
            <a:avLst/>
          </a:prstGeom>
          <a:solidFill>
            <a:srgbClr val="25763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rgbClr val="A00054"/>
                </a:solidFill>
                <a:latin typeface="+mj-lt"/>
                <a:ea typeface="+mj-ea"/>
                <a:cs typeface="+mj-cs"/>
              </a:defRPr>
            </a:lvl1pPr>
            <a:lvl2pPr algn="l" rtl="0" fontAlgn="base">
              <a:spcBef>
                <a:spcPct val="0"/>
              </a:spcBef>
              <a:spcAft>
                <a:spcPct val="0"/>
              </a:spcAft>
              <a:defRPr sz="4400">
                <a:solidFill>
                  <a:schemeClr val="bg1"/>
                </a:solidFill>
                <a:latin typeface="Trebuchet MS" pitchFamily="34" charset="0"/>
              </a:defRPr>
            </a:lvl2pPr>
            <a:lvl3pPr algn="l" rtl="0" fontAlgn="base">
              <a:spcBef>
                <a:spcPct val="0"/>
              </a:spcBef>
              <a:spcAft>
                <a:spcPct val="0"/>
              </a:spcAft>
              <a:defRPr sz="4400">
                <a:solidFill>
                  <a:schemeClr val="bg1"/>
                </a:solidFill>
                <a:latin typeface="Trebuchet MS" pitchFamily="34" charset="0"/>
              </a:defRPr>
            </a:lvl3pPr>
            <a:lvl4pPr algn="l" rtl="0" fontAlgn="base">
              <a:spcBef>
                <a:spcPct val="0"/>
              </a:spcBef>
              <a:spcAft>
                <a:spcPct val="0"/>
              </a:spcAft>
              <a:defRPr sz="4400">
                <a:solidFill>
                  <a:schemeClr val="bg1"/>
                </a:solidFill>
                <a:latin typeface="Trebuchet MS" pitchFamily="34" charset="0"/>
              </a:defRPr>
            </a:lvl4pPr>
            <a:lvl5pPr algn="l" rtl="0" fontAlgn="base">
              <a:spcBef>
                <a:spcPct val="0"/>
              </a:spcBef>
              <a:spcAft>
                <a:spcPct val="0"/>
              </a:spcAft>
              <a:defRPr sz="4400">
                <a:solidFill>
                  <a:schemeClr val="bg1"/>
                </a:solidFill>
                <a:latin typeface="Trebuchet MS" pitchFamily="34" charset="0"/>
              </a:defRPr>
            </a:lvl5pPr>
            <a:lvl6pPr marL="457200" algn="l" rtl="0" fontAlgn="base">
              <a:spcBef>
                <a:spcPct val="0"/>
              </a:spcBef>
              <a:spcAft>
                <a:spcPct val="0"/>
              </a:spcAft>
              <a:defRPr sz="4400">
                <a:solidFill>
                  <a:schemeClr val="bg1"/>
                </a:solidFill>
                <a:latin typeface="Trebuchet MS" pitchFamily="34" charset="0"/>
              </a:defRPr>
            </a:lvl6pPr>
            <a:lvl7pPr marL="914400" algn="l" rtl="0" fontAlgn="base">
              <a:spcBef>
                <a:spcPct val="0"/>
              </a:spcBef>
              <a:spcAft>
                <a:spcPct val="0"/>
              </a:spcAft>
              <a:defRPr sz="4400">
                <a:solidFill>
                  <a:schemeClr val="bg1"/>
                </a:solidFill>
                <a:latin typeface="Trebuchet MS" pitchFamily="34" charset="0"/>
              </a:defRPr>
            </a:lvl7pPr>
            <a:lvl8pPr marL="1371600" algn="l" rtl="0" fontAlgn="base">
              <a:spcBef>
                <a:spcPct val="0"/>
              </a:spcBef>
              <a:spcAft>
                <a:spcPct val="0"/>
              </a:spcAft>
              <a:defRPr sz="4400">
                <a:solidFill>
                  <a:schemeClr val="bg1"/>
                </a:solidFill>
                <a:latin typeface="Trebuchet MS" pitchFamily="34" charset="0"/>
              </a:defRPr>
            </a:lvl8pPr>
            <a:lvl9pPr marL="1828800" algn="l" rtl="0" fontAlgn="base">
              <a:spcBef>
                <a:spcPct val="0"/>
              </a:spcBef>
              <a:spcAft>
                <a:spcPct val="0"/>
              </a:spcAft>
              <a:defRPr sz="4400">
                <a:solidFill>
                  <a:schemeClr val="bg1"/>
                </a:solidFill>
                <a:latin typeface="Trebuchet MS" pitchFamily="34" charset="0"/>
              </a:defRPr>
            </a:lvl9pPr>
          </a:lstStyle>
          <a:p>
            <a:r>
              <a:rPr lang="en-GB" dirty="0">
                <a:solidFill>
                  <a:schemeClr val="bg1"/>
                </a:solidFill>
              </a:rPr>
              <a:t>Members added to KnowledgeShare (cumulative)</a:t>
            </a:r>
          </a:p>
        </p:txBody>
      </p:sp>
      <p:pic>
        <p:nvPicPr>
          <p:cNvPr id="952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66" y="1471139"/>
            <a:ext cx="8186468" cy="4926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6931880"/>
      </p:ext>
    </p:extLst>
  </p:cSld>
  <p:clrMapOvr>
    <a:masterClrMapping/>
  </p:clrMapOvr>
</p:sld>
</file>

<file path=ppt/theme/theme1.xml><?xml version="1.0" encoding="utf-8"?>
<a:theme xmlns:a="http://schemas.openxmlformats.org/drawingml/2006/main" name="Training presentation template">
  <a:themeElements>
    <a:clrScheme name="Training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raining presentation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defRPr>
        </a:defPPr>
      </a:lstStyle>
    </a:lnDef>
  </a:objectDefaults>
  <a:extraClrSchemeLst>
    <a:extraClrScheme>
      <a:clrScheme name="Training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raining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raining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raining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raining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raining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raining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raining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raining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raining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raining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raining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rectorate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15AFDFB6E93E45BFC402B213C6F140" ma:contentTypeVersion="16" ma:contentTypeDescription="Create a new document." ma:contentTypeScope="" ma:versionID="59ee1208a23fb5248fedbad90e53a671">
  <xsd:schema xmlns:xsd="http://www.w3.org/2001/XMLSchema" xmlns:xs="http://www.w3.org/2001/XMLSchema" xmlns:p="http://schemas.microsoft.com/office/2006/metadata/properties" xmlns:ns1="http://schemas.microsoft.com/sharepoint/v3" xmlns:ns2="ebf161c3-fedc-47ee-8643-379e35a76429" xmlns:ns3="d2389ad0-4628-4ca4-babd-a5e1ca1fc43d" targetNamespace="http://schemas.microsoft.com/office/2006/metadata/properties" ma:root="true" ma:fieldsID="30767672b5f009ef4e4672d49ee5ef73" ns1:_="" ns2:_="" ns3:_="">
    <xsd:import namespace="http://schemas.microsoft.com/sharepoint/v3"/>
    <xsd:import namespace="ebf161c3-fedc-47ee-8643-379e35a76429"/>
    <xsd:import namespace="d2389ad0-4628-4ca4-babd-a5e1ca1fc43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Location"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f161c3-fedc-47ee-8643-379e35a764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2389ad0-4628-4ca4-babd-a5e1ca1fc43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C753900-3034-4249-A345-8193C3AA2C25}"/>
</file>

<file path=customXml/itemProps2.xml><?xml version="1.0" encoding="utf-8"?>
<ds:datastoreItem xmlns:ds="http://schemas.openxmlformats.org/officeDocument/2006/customXml" ds:itemID="{F9E0FB90-6A83-439A-B860-7059495CE2B4}">
  <ds:schemaRefs>
    <ds:schemaRef ds:uri="http://schemas.microsoft.com/sharepoint/v3/contenttype/forms"/>
  </ds:schemaRefs>
</ds:datastoreItem>
</file>

<file path=customXml/itemProps3.xml><?xml version="1.0" encoding="utf-8"?>
<ds:datastoreItem xmlns:ds="http://schemas.openxmlformats.org/officeDocument/2006/customXml" ds:itemID="{480FB6D0-7097-482E-9DCB-3EBCEDC92BE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Training presentation template</Template>
  <TotalTime>4182</TotalTime>
  <Words>878</Words>
  <Application>Microsoft Office PowerPoint</Application>
  <PresentationFormat>On-screen Show (4:3)</PresentationFormat>
  <Paragraphs>86</Paragraphs>
  <Slides>30</Slides>
  <Notes>5</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30</vt:i4>
      </vt:variant>
    </vt:vector>
  </HeadingPairs>
  <TitlesOfParts>
    <vt:vector size="36" baseType="lpstr">
      <vt:lpstr>Arial</vt:lpstr>
      <vt:lpstr>Calibri</vt:lpstr>
      <vt:lpstr>Trebuchet MS</vt:lpstr>
      <vt:lpstr>Training presentation template</vt:lpstr>
      <vt:lpstr>Directorate PowerPoint Template</vt:lpstr>
      <vt:lpstr>Document</vt:lpstr>
      <vt:lpstr>   A web-based tool connecting people with evidence</vt:lpstr>
      <vt:lpstr>Session aims</vt:lpstr>
      <vt:lpstr>Core library and knowledge services Streamlining • Collaboration • Accessibility</vt:lpstr>
      <vt:lpstr>Evidence Updates</vt:lpstr>
      <vt:lpstr>What do we tell people about?</vt:lpstr>
      <vt:lpstr>Flexible current awareness</vt:lpstr>
      <vt:lpstr>PowerPoint Presentation</vt:lpstr>
      <vt:lpstr>Subscribing LKS teams</vt:lpstr>
      <vt:lpstr>PowerPoint Presentation</vt:lpstr>
      <vt:lpstr>PowerPoint Presentation</vt:lpstr>
      <vt:lpstr>Evaluation</vt:lpstr>
      <vt:lpstr>Responses</vt:lpstr>
      <vt:lpstr>KNOWLEDGESHARE DEMO Link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bsuh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Trebuchet</dc:title>
  <dc:creator>Ben Skinner</dc:creator>
  <cp:lastModifiedBy>Joanne Naughton</cp:lastModifiedBy>
  <cp:revision>136</cp:revision>
  <dcterms:created xsi:type="dcterms:W3CDTF">2014-03-11T14:27:28Z</dcterms:created>
  <dcterms:modified xsi:type="dcterms:W3CDTF">2020-06-19T13:20:07Z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0x0101008915AFDFB6E93E45BFC402B213C6F140</vt:lpwstr>
  </property>
</Properties>
</file>