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2.xml" ContentType="application/vnd.openxmlformats-officedocument.customXmlProperties+xml"/>
  <Override PartName="/ppt/tags/tag13.xml" ContentType="application/vnd.openxmlformats-officedocument.presentationml.tags+xml"/>
  <Override PartName="/ppt/tags/tag14.xml" ContentType="application/vnd.openxmlformats-officedocument.presentationml.tags+xml"/>
  <Override PartName="/customXml/itemProps3.xml" ContentType="application/vnd.openxmlformats-officedocument.customXmlProperties+xml"/>
  <Override PartName="/ppt/tags/tag12.xml" ContentType="application/vnd.openxmlformats-officedocument.presentationml.tags+xml"/>
  <Override PartName="/customXml/itemProps1.xml" ContentType="application/vnd.openxmlformats-officedocument.customXmlProperties+xml"/>
  <Override PartName="/ppt/tags/tag1.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ppt/tags/tag9.xml" ContentType="application/vnd.openxmlformats-officedocument.presentationml.tags+xml"/>
  <Override PartName="/ppt/tags/tag6.xml" ContentType="application/vnd.openxmlformats-officedocument.presentationml.tags+xml"/>
  <Override PartName="/ppt/tags/tag1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17.xml" ContentType="application/vnd.openxmlformats-officedocument.presentationml.tags+xml"/>
  <Override PartName="/ppt/tags/tag11.xml" ContentType="application/vnd.openxmlformats-officedocument.presentationml.tags+xml"/>
  <Override PartName="/ppt/tags/tag8.xml" ContentType="application/vnd.openxmlformats-officedocument.presentationml.tags+xml"/>
  <Override PartName="/ppt/tags/tag15.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90" r:id="rId6"/>
    <p:sldId id="272" r:id="rId7"/>
    <p:sldId id="284" r:id="rId8"/>
    <p:sldId id="257" r:id="rId9"/>
    <p:sldId id="258" r:id="rId10"/>
    <p:sldId id="260" r:id="rId11"/>
    <p:sldId id="286" r:id="rId12"/>
    <p:sldId id="275" r:id="rId13"/>
    <p:sldId id="287" r:id="rId14"/>
    <p:sldId id="288" r:id="rId15"/>
    <p:sldId id="261" r:id="rId16"/>
    <p:sldId id="300" r:id="rId17"/>
    <p:sldId id="301" r:id="rId18"/>
    <p:sldId id="299" r:id="rId19"/>
    <p:sldId id="270" r:id="rId20"/>
    <p:sldId id="282" r:id="rId21"/>
    <p:sldId id="266" r:id="rId22"/>
    <p:sldId id="280" r:id="rId23"/>
    <p:sldId id="281" r:id="rId24"/>
    <p:sldId id="302" r:id="rId25"/>
    <p:sldId id="297" r:id="rId26"/>
    <p:sldId id="303" r:id="rId27"/>
    <p:sldId id="304" r:id="rId28"/>
    <p:sldId id="305" r:id="rId29"/>
    <p:sldId id="306"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4AC220-497A-F622-A9EA-6FC9D21DAC67}" v="25" dt="2020-07-10T07:10:14.003"/>
    <p1510:client id="{EC012FB8-32E1-42E4-9758-1C2E5F7E72CA}" v="422" dt="2020-07-10T10:36:56.194"/>
    <p1510:client id="{F63CD042-9BB1-0883-08F6-511A71E18A61}" v="120" dt="2020-07-10T07:28:49.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4982" autoAdjust="0"/>
  </p:normalViewPr>
  <p:slideViewPr>
    <p:cSldViewPr snapToGrid="0">
      <p:cViewPr varScale="1">
        <p:scale>
          <a:sx n="82" d="100"/>
          <a:sy n="82" d="100"/>
        </p:scale>
        <p:origin x="1422" y="90"/>
      </p:cViewPr>
      <p:guideLst>
        <p:guide orient="horz" pos="2160"/>
        <p:guide pos="3840"/>
      </p:guideLst>
    </p:cSldViewPr>
  </p:slideViewPr>
  <p:notesTextViewPr>
    <p:cViewPr>
      <p:scale>
        <a:sx n="1" d="1"/>
        <a:sy n="1" d="1"/>
      </p:scale>
      <p:origin x="0" y="0"/>
    </p:cViewPr>
  </p:notesTextViewPr>
  <p:sorterViewPr>
    <p:cViewPr>
      <p:scale>
        <a:sx n="100" d="100"/>
        <a:sy n="100" d="100"/>
      </p:scale>
      <p:origin x="0" y="-2448"/>
    </p:cViewPr>
  </p:sorterViewPr>
  <p:notesViewPr>
    <p:cSldViewPr snapToGrid="0">
      <p:cViewPr varScale="1">
        <p:scale>
          <a:sx n="76" d="100"/>
          <a:sy n="76" d="100"/>
        </p:scale>
        <p:origin x="-2166"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4D2A68-1C61-4A0C-AFBD-C0C4E99551FF}" type="datetimeFigureOut">
              <a:rPr lang="en-GB" smtClean="0"/>
              <a:t>10/07/2020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BB707B9-C78D-41B5-BD19-DEC0EABEB7D9}" type="slidenum">
              <a:rPr lang="en-GB" smtClean="0"/>
              <a:t>‹#›</a:t>
            </a:fld>
            <a:endParaRPr lang="en-GB"/>
          </a:p>
        </p:txBody>
      </p:sp>
    </p:spTree>
    <p:extLst>
      <p:ext uri="{BB962C8B-B14F-4D97-AF65-F5344CB8AC3E}">
        <p14:creationId xmlns:p14="http://schemas.microsoft.com/office/powerpoint/2010/main" val="111353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B707B9-C78D-41B5-BD19-DEC0EABEB7D9}" type="slidenum">
              <a:rPr lang="en-GB" smtClean="0"/>
              <a:t>1</a:t>
            </a:fld>
            <a:endParaRPr lang="en-GB"/>
          </a:p>
        </p:txBody>
      </p:sp>
    </p:spTree>
    <p:custDataLst>
      <p:tags r:id="rId1"/>
    </p:custDataLst>
    <p:extLst>
      <p:ext uri="{BB962C8B-B14F-4D97-AF65-F5344CB8AC3E}">
        <p14:creationId xmlns:p14="http://schemas.microsoft.com/office/powerpoint/2010/main" val="1787634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CASH is available</a:t>
            </a:r>
            <a:r>
              <a:rPr lang="en-US" altLang="en-US" baseline="0" dirty="0"/>
              <a:t> from t</a:t>
            </a:r>
            <a:r>
              <a:rPr lang="en-US" altLang="en-US" dirty="0"/>
              <a:t>he </a:t>
            </a:r>
            <a:r>
              <a:rPr lang="en-GB" b="1" dirty="0">
                <a:effectLst/>
              </a:rPr>
              <a:t>NHS library and knowledge services  </a:t>
            </a:r>
            <a:r>
              <a:rPr lang="en-GB" b="0" dirty="0">
                <a:effectLst/>
              </a:rPr>
              <a:t>website or the link above.</a:t>
            </a:r>
          </a:p>
          <a:p>
            <a:r>
              <a:rPr lang="en-GB" altLang="en-US" b="0" baseline="0" dirty="0">
                <a:effectLst/>
              </a:rPr>
              <a:t>The site was built using the </a:t>
            </a:r>
            <a:r>
              <a:rPr lang="en-GB" altLang="en-US" b="0" baseline="0" dirty="0" err="1">
                <a:effectLst/>
              </a:rPr>
              <a:t>EasySite</a:t>
            </a:r>
            <a:r>
              <a:rPr lang="en-GB" altLang="en-US" b="0" baseline="0" dirty="0">
                <a:effectLst/>
              </a:rPr>
              <a:t> CMS and what I am going to demonstrate is by no means the finished product it can have additional directories and pages added.</a:t>
            </a:r>
          </a:p>
          <a:p>
            <a:endParaRPr lang="en-GB" altLang="en-US" b="0" baseline="0" dirty="0">
              <a:effectLst/>
            </a:endParaRPr>
          </a:p>
          <a:p>
            <a:r>
              <a:rPr lang="en-GB" altLang="en-US" b="0" baseline="0" dirty="0">
                <a:effectLst/>
              </a:rPr>
              <a:t>Just before COVID-19 hit we were reviewing the pages and many pages are not maintained.</a:t>
            </a:r>
          </a:p>
          <a:p>
            <a:endParaRPr lang="en-GB" altLang="en-US" b="0" baseline="0" dirty="0">
              <a:effectLst/>
            </a:endParaRPr>
          </a:p>
          <a:p>
            <a:r>
              <a:rPr lang="en-GB" altLang="en-US" b="0" baseline="0" dirty="0">
                <a:effectLst/>
              </a:rPr>
              <a:t>The content focuses is on reports, policy and guidance rather than journal articles although there are always exceptions.  At SFH we produce a Sepsis bulletin which usually has articles as that it was the customer requested.</a:t>
            </a:r>
          </a:p>
          <a:p>
            <a:r>
              <a:rPr lang="en-GB" altLang="en-US" b="0" baseline="0" dirty="0">
                <a:effectLst/>
              </a:rPr>
              <a:t>So CASH is very much about providing a flexible platform to enable LKS to deliver timely alerts to their customers.</a:t>
            </a:r>
          </a:p>
        </p:txBody>
      </p:sp>
      <p:sp>
        <p:nvSpPr>
          <p:cNvPr id="4" name="Slide Number Placeholder 3"/>
          <p:cNvSpPr>
            <a:spLocks noGrp="1"/>
          </p:cNvSpPr>
          <p:nvPr>
            <p:ph type="sldNum" sz="quarter" idx="10"/>
          </p:nvPr>
        </p:nvSpPr>
        <p:spPr/>
        <p:txBody>
          <a:bodyPr/>
          <a:lstStyle/>
          <a:p>
            <a:fld id="{E9D30243-6C19-41F9-84D1-934A5B3EF74A}" type="slidenum">
              <a:rPr lang="en-GB" smtClean="0"/>
              <a:t>16</a:t>
            </a:fld>
            <a:endParaRPr lang="en-GB" dirty="0"/>
          </a:p>
        </p:txBody>
      </p:sp>
    </p:spTree>
    <p:extLst>
      <p:ext uri="{BB962C8B-B14F-4D97-AF65-F5344CB8AC3E}">
        <p14:creationId xmlns:p14="http://schemas.microsoft.com/office/powerpoint/2010/main" val="1647611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speed and ease this page was</a:t>
            </a:r>
            <a:r>
              <a:rPr lang="en-GB" baseline="0" dirty="0"/>
              <a:t> created using existing categories and newsfeed</a:t>
            </a:r>
          </a:p>
          <a:p>
            <a:endParaRPr lang="en-GB" baseline="0" dirty="0"/>
          </a:p>
          <a:p>
            <a:r>
              <a:rPr lang="en-GB" baseline="0" dirty="0"/>
              <a:t>The first is for research articles and we are only adding those which are UK and may be of immediate interest.</a:t>
            </a:r>
          </a:p>
          <a:p>
            <a:endParaRPr lang="en-GB" baseline="0" dirty="0"/>
          </a:p>
          <a:p>
            <a:r>
              <a:rPr lang="en-GB" baseline="0" dirty="0"/>
              <a:t>The second is the feed used to produce the daily COVID-19 bulletin delivered at 8.00 am the following morning.</a:t>
            </a:r>
          </a:p>
          <a:p>
            <a:r>
              <a:rPr lang="en-GB" baseline="0" dirty="0"/>
              <a:t>This is also uploaded as a word document.</a:t>
            </a:r>
          </a:p>
          <a:p>
            <a:r>
              <a:rPr lang="en-GB" baseline="0" dirty="0"/>
              <a:t>Note we have also put the time entered so you know when a source was last checked.</a:t>
            </a:r>
          </a:p>
          <a:p>
            <a:r>
              <a:rPr lang="en-GB" baseline="0" dirty="0"/>
              <a:t>We discussed having different bulletins for different audiences but decided that as it was daily it was easy to scan.</a:t>
            </a:r>
          </a:p>
          <a:p>
            <a:r>
              <a:rPr lang="en-GB" baseline="0" dirty="0"/>
              <a:t>So I’ve started at the end of the process – let’s go back to the beginning…</a:t>
            </a:r>
          </a:p>
          <a:p>
            <a:endParaRPr lang="en-GB" dirty="0"/>
          </a:p>
        </p:txBody>
      </p:sp>
      <p:sp>
        <p:nvSpPr>
          <p:cNvPr id="4" name="Slide Number Placeholder 3"/>
          <p:cNvSpPr>
            <a:spLocks noGrp="1"/>
          </p:cNvSpPr>
          <p:nvPr>
            <p:ph type="sldNum" sz="quarter" idx="10"/>
          </p:nvPr>
        </p:nvSpPr>
        <p:spPr/>
        <p:txBody>
          <a:bodyPr/>
          <a:lstStyle/>
          <a:p>
            <a:fld id="{E9D30243-6C19-41F9-84D1-934A5B3EF74A}" type="slidenum">
              <a:rPr lang="en-GB" smtClean="0"/>
              <a:t>17</a:t>
            </a:fld>
            <a:endParaRPr lang="en-GB" dirty="0"/>
          </a:p>
        </p:txBody>
      </p:sp>
    </p:spTree>
    <p:extLst>
      <p:ext uri="{BB962C8B-B14F-4D97-AF65-F5344CB8AC3E}">
        <p14:creationId xmlns:p14="http://schemas.microsoft.com/office/powerpoint/2010/main" val="1541878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data entry form makes it very quick to enter an item. </a:t>
            </a:r>
          </a:p>
          <a:p>
            <a:r>
              <a:rPr lang="en-GB" baseline="0" dirty="0"/>
              <a:t>You can select more than one category or tag e.g.  Infection control &amp; primary care &amp; quality and transformation and STPs.</a:t>
            </a:r>
          </a:p>
          <a:p>
            <a:endParaRPr lang="en-GB" baseline="0" dirty="0"/>
          </a:p>
          <a:p>
            <a:r>
              <a:rPr lang="en-GB" baseline="0" dirty="0"/>
              <a:t>If you are producing your own bulletins consider using CASH to automate the process and share content with other LKS too.</a:t>
            </a:r>
          </a:p>
          <a:p>
            <a:endParaRPr lang="en-GB" baseline="0" dirty="0"/>
          </a:p>
          <a:p>
            <a:r>
              <a:rPr lang="en-GB" baseline="0" dirty="0"/>
              <a:t>DEMO</a:t>
            </a:r>
          </a:p>
          <a:p>
            <a:r>
              <a:rPr lang="en-GB" baseline="0" dirty="0"/>
              <a:t>NB ADD CATEGORY.</a:t>
            </a:r>
          </a:p>
          <a:p>
            <a:r>
              <a:rPr lang="en-GB" baseline="0" dirty="0"/>
              <a:t>Record is immediately visible. There are some duplicate entries, but these can be edited before the bulletin is produced.</a:t>
            </a:r>
          </a:p>
          <a:p>
            <a:endParaRPr lang="en-GB" baseline="0" dirty="0"/>
          </a:p>
          <a:p>
            <a:r>
              <a:rPr lang="en-GB" baseline="0" dirty="0"/>
              <a:t>The record is also searchable – so you can find Children &amp; Young People and Infection Control and pull out everything entered today.</a:t>
            </a:r>
            <a:endParaRPr lang="en-GB" dirty="0"/>
          </a:p>
        </p:txBody>
      </p:sp>
      <p:sp>
        <p:nvSpPr>
          <p:cNvPr id="4" name="Slide Number Placeholder 3"/>
          <p:cNvSpPr>
            <a:spLocks noGrp="1"/>
          </p:cNvSpPr>
          <p:nvPr>
            <p:ph type="sldNum" sz="quarter" idx="10"/>
          </p:nvPr>
        </p:nvSpPr>
        <p:spPr/>
        <p:txBody>
          <a:bodyPr/>
          <a:lstStyle/>
          <a:p>
            <a:fld id="{E9D30243-6C19-41F9-84D1-934A5B3EF74A}" type="slidenum">
              <a:rPr lang="en-GB" smtClean="0"/>
              <a:t>18</a:t>
            </a:fld>
            <a:endParaRPr lang="en-GB" dirty="0"/>
          </a:p>
        </p:txBody>
      </p:sp>
    </p:spTree>
    <p:extLst>
      <p:ext uri="{BB962C8B-B14F-4D97-AF65-F5344CB8AC3E}">
        <p14:creationId xmlns:p14="http://schemas.microsoft.com/office/powerpoint/2010/main" val="140644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Past feedback was</a:t>
            </a:r>
            <a:r>
              <a:rPr lang="en-GB" baseline="0" dirty="0"/>
              <a:t> that LKS did not know how to use CASH. </a:t>
            </a:r>
          </a:p>
          <a:p>
            <a:r>
              <a:rPr lang="en-GB" baseline="0" dirty="0"/>
              <a:t>The Know How pages contain information to help including how to set up a </a:t>
            </a:r>
            <a:r>
              <a:rPr lang="en-GB" baseline="0" dirty="0" err="1"/>
              <a:t>Mailchimp</a:t>
            </a:r>
            <a:r>
              <a:rPr lang="en-GB" baseline="0" dirty="0"/>
              <a:t> bulletin using a newsfeed from CASH.</a:t>
            </a:r>
          </a:p>
          <a:p>
            <a:r>
              <a:rPr lang="en-GB" baseline="0" dirty="0"/>
              <a:t>One of the massive benefits of using the database as a repository is that you can use the newsfeeds to produce local bulletins on a regular basis </a:t>
            </a:r>
            <a:r>
              <a:rPr lang="en-GB" dirty="0"/>
              <a:t>Examples e.g. PCN News, Infection Prevention</a:t>
            </a:r>
            <a:r>
              <a:rPr lang="en-GB" baseline="0" dirty="0"/>
              <a:t> and Control Bulletin, Sepsis etc.</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Can use multiple newsfeeds, but needs to be set up by CASH Administrator. Single newsfeed is easy.</a:t>
            </a:r>
          </a:p>
          <a:p>
            <a:endParaRPr lang="en-GB" dirty="0"/>
          </a:p>
        </p:txBody>
      </p:sp>
      <p:sp>
        <p:nvSpPr>
          <p:cNvPr id="4" name="Slide Number Placeholder 3"/>
          <p:cNvSpPr>
            <a:spLocks noGrp="1"/>
          </p:cNvSpPr>
          <p:nvPr>
            <p:ph type="sldNum" sz="quarter" idx="10"/>
          </p:nvPr>
        </p:nvSpPr>
        <p:spPr/>
        <p:txBody>
          <a:bodyPr/>
          <a:lstStyle/>
          <a:p>
            <a:fld id="{E9D30243-6C19-41F9-84D1-934A5B3EF74A}" type="slidenum">
              <a:rPr lang="en-GB" smtClean="0"/>
              <a:t>19</a:t>
            </a:fld>
            <a:endParaRPr lang="en-GB" dirty="0"/>
          </a:p>
        </p:txBody>
      </p:sp>
    </p:spTree>
    <p:extLst>
      <p:ext uri="{BB962C8B-B14F-4D97-AF65-F5344CB8AC3E}">
        <p14:creationId xmlns:p14="http://schemas.microsoft.com/office/powerpoint/2010/main" val="1406449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accent4"/>
                </a:solidFill>
                <a:effectLst/>
                <a:latin typeface="+mn-lt"/>
                <a:ea typeface="+mn-ea"/>
                <a:cs typeface="+mn-cs"/>
              </a:rPr>
              <a:t>Can embed newsfeed on webpages</a:t>
            </a:r>
            <a:r>
              <a:rPr lang="en-GB" sz="1200" u="none" kern="1200" baseline="0" dirty="0">
                <a:solidFill>
                  <a:schemeClr val="accent4"/>
                </a:solidFill>
                <a:effectLst/>
                <a:latin typeface="+mn-lt"/>
                <a:ea typeface="+mn-ea"/>
                <a:cs typeface="+mn-cs"/>
              </a:rPr>
              <a:t> or Discovery Tools.</a:t>
            </a:r>
            <a:endParaRPr lang="en-GB" sz="1200" u="none" kern="1200" dirty="0">
              <a:solidFill>
                <a:schemeClr val="accent4"/>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D30243-6C19-41F9-84D1-934A5B3EF74A}" type="slidenum">
              <a:rPr lang="en-GB" smtClean="0"/>
              <a:t>20</a:t>
            </a:fld>
            <a:endParaRPr lang="en-GB" dirty="0"/>
          </a:p>
        </p:txBody>
      </p:sp>
    </p:spTree>
    <p:extLst>
      <p:ext uri="{BB962C8B-B14F-4D97-AF65-F5344CB8AC3E}">
        <p14:creationId xmlns:p14="http://schemas.microsoft.com/office/powerpoint/2010/main" val="1653634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B707B9-C78D-41B5-BD19-DEC0EABEB7D9}" type="slidenum">
              <a:rPr lang="en-GB" smtClean="0"/>
              <a:t>26</a:t>
            </a:fld>
            <a:endParaRPr lang="en-GB"/>
          </a:p>
        </p:txBody>
      </p:sp>
    </p:spTree>
    <p:extLst>
      <p:ext uri="{BB962C8B-B14F-4D97-AF65-F5344CB8AC3E}">
        <p14:creationId xmlns:p14="http://schemas.microsoft.com/office/powerpoint/2010/main" val="329578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Quote from LTP:</a:t>
            </a:r>
            <a:r>
              <a:rPr lang="en-GB" baseline="0" dirty="0"/>
              <a:t> 3.116. We will speed up the pipeline for developing innovations in the NHS, so that</a:t>
            </a:r>
          </a:p>
          <a:p>
            <a:r>
              <a:rPr lang="en-GB" baseline="0" dirty="0"/>
              <a:t>proven and affordable innovations get to patients faster. We will create a simpler, clearer</a:t>
            </a:r>
          </a:p>
          <a:p>
            <a:r>
              <a:rPr lang="en-GB" baseline="0" dirty="0"/>
              <a:t>system for </a:t>
            </a:r>
            <a:r>
              <a:rPr lang="en-GB" baseline="0" dirty="0" err="1"/>
              <a:t>medtech</a:t>
            </a:r>
            <a:r>
              <a:rPr lang="en-GB" baseline="0" dirty="0"/>
              <a:t> and digital that will apply across England. This will include a new advisory</a:t>
            </a:r>
          </a:p>
          <a:p>
            <a:r>
              <a:rPr lang="en-GB" baseline="0" dirty="0"/>
              <a:t>service for innovators, linked to the Academic Health Science Networks (AHSNs). We will</a:t>
            </a:r>
          </a:p>
          <a:p>
            <a:r>
              <a:rPr lang="en-GB" baseline="0" dirty="0"/>
              <a:t>bring together in one place all ‘horizon-scanning’ activities. And we will simplify health-related</a:t>
            </a:r>
          </a:p>
          <a:p>
            <a:r>
              <a:rPr lang="en-GB" baseline="0" dirty="0"/>
              <a:t>national innovation programmes, backing those that are most successful under a single </a:t>
            </a:r>
            <a:r>
              <a:rPr lang="en-GB" baseline="0" dirty="0" err="1"/>
              <a:t>multistakeholder</a:t>
            </a:r>
            <a:endParaRPr lang="en-GB" baseline="0" dirty="0"/>
          </a:p>
          <a:p>
            <a:r>
              <a:rPr lang="en-GB" baseline="0" dirty="0"/>
              <a:t>governance structure.</a:t>
            </a:r>
            <a:endParaRPr lang="en-GB" dirty="0"/>
          </a:p>
        </p:txBody>
      </p:sp>
      <p:sp>
        <p:nvSpPr>
          <p:cNvPr id="4" name="Slide Number Placeholder 3"/>
          <p:cNvSpPr>
            <a:spLocks noGrp="1"/>
          </p:cNvSpPr>
          <p:nvPr>
            <p:ph type="sldNum" sz="quarter" idx="10"/>
          </p:nvPr>
        </p:nvSpPr>
        <p:spPr/>
        <p:txBody>
          <a:bodyPr/>
          <a:lstStyle/>
          <a:p>
            <a:fld id="{DC45F5E8-C81D-4C83-B2C9-3DD234E18094}" type="slidenum">
              <a:rPr lang="en-GB" smtClean="0"/>
              <a:t>2</a:t>
            </a:fld>
            <a:endParaRPr lang="en-GB"/>
          </a:p>
        </p:txBody>
      </p:sp>
    </p:spTree>
    <p:custDataLst>
      <p:tags r:id="rId1"/>
    </p:custDataLst>
    <p:extLst>
      <p:ext uri="{BB962C8B-B14F-4D97-AF65-F5344CB8AC3E}">
        <p14:creationId xmlns:p14="http://schemas.microsoft.com/office/powerpoint/2010/main" val="157566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45F5E8-C81D-4C83-B2C9-3DD234E18094}" type="slidenum">
              <a:rPr lang="en-GB" smtClean="0"/>
              <a:t>3</a:t>
            </a:fld>
            <a:endParaRPr lang="en-GB"/>
          </a:p>
        </p:txBody>
      </p:sp>
    </p:spTree>
    <p:custDataLst>
      <p:tags r:id="rId1"/>
    </p:custDataLst>
    <p:extLst>
      <p:ext uri="{BB962C8B-B14F-4D97-AF65-F5344CB8AC3E}">
        <p14:creationId xmlns:p14="http://schemas.microsoft.com/office/powerpoint/2010/main" val="157566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on Bulletins – time-intensive production process, popular with library staff and their users, but we knew that there was little analysis of the reach impact of bulletins and sensed that there was a lot of duplication in the system.</a:t>
            </a:r>
          </a:p>
          <a:p>
            <a:endParaRPr lang="en-GB" dirty="0"/>
          </a:p>
          <a:p>
            <a:endParaRPr lang="en-GB" dirty="0"/>
          </a:p>
          <a:p>
            <a:r>
              <a:rPr lang="en-GB" dirty="0"/>
              <a:t>We revisited previous project(s) to look for what</a:t>
            </a:r>
            <a:r>
              <a:rPr lang="en-GB" baseline="0" dirty="0"/>
              <a:t> had worked and what didn’t work so well</a:t>
            </a:r>
          </a:p>
          <a:p>
            <a:endParaRPr lang="en-GB" baseline="0" dirty="0"/>
          </a:p>
          <a:p>
            <a:endParaRPr lang="en-GB" baseline="0" dirty="0"/>
          </a:p>
          <a:p>
            <a:r>
              <a:rPr lang="en-GB" baseline="0" dirty="0"/>
              <a:t>Literature search of previous research.</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42DF8FCA-0B00-4A3D-9303-21CC1BF58098}" type="slidenum">
              <a:rPr lang="en-GB" smtClean="0"/>
              <a:t>4</a:t>
            </a:fld>
            <a:endParaRPr lang="en-GB"/>
          </a:p>
        </p:txBody>
      </p:sp>
    </p:spTree>
    <p:extLst>
      <p:ext uri="{BB962C8B-B14F-4D97-AF65-F5344CB8AC3E}">
        <p14:creationId xmlns:p14="http://schemas.microsoft.com/office/powerpoint/2010/main" val="428900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decided to concentrate on 6 questions</a:t>
            </a:r>
          </a:p>
          <a:p>
            <a:endParaRPr lang="en-GB" dirty="0"/>
          </a:p>
        </p:txBody>
      </p:sp>
      <p:sp>
        <p:nvSpPr>
          <p:cNvPr id="4" name="Slide Number Placeholder 3"/>
          <p:cNvSpPr>
            <a:spLocks noGrp="1"/>
          </p:cNvSpPr>
          <p:nvPr>
            <p:ph type="sldNum" sz="quarter" idx="10"/>
          </p:nvPr>
        </p:nvSpPr>
        <p:spPr/>
        <p:txBody>
          <a:bodyPr/>
          <a:lstStyle/>
          <a:p>
            <a:fld id="{42DF8FCA-0B00-4A3D-9303-21CC1BF58098}" type="slidenum">
              <a:rPr lang="en-GB" smtClean="0"/>
              <a:t>5</a:t>
            </a:fld>
            <a:endParaRPr lang="en-GB"/>
          </a:p>
        </p:txBody>
      </p:sp>
    </p:spTree>
    <p:extLst>
      <p:ext uri="{BB962C8B-B14F-4D97-AF65-F5344CB8AC3E}">
        <p14:creationId xmlns:p14="http://schemas.microsoft.com/office/powerpoint/2010/main" val="87860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Twitter Chat 18</a:t>
            </a:r>
            <a:r>
              <a:rPr lang="en-GB" baseline="30000" dirty="0"/>
              <a:t>th</a:t>
            </a:r>
            <a:r>
              <a:rPr lang="en-GB" dirty="0"/>
              <a:t> </a:t>
            </a:r>
            <a:r>
              <a:rPr lang="en-GB" dirty="0" err="1"/>
              <a:t>september</a:t>
            </a:r>
            <a:r>
              <a:rPr lang="en-GB" dirty="0"/>
              <a:t> – </a:t>
            </a:r>
            <a:r>
              <a:rPr lang="en-GB" dirty="0" err="1"/>
              <a:t>lucy</a:t>
            </a:r>
            <a:r>
              <a:rPr lang="en-GB" dirty="0"/>
              <a:t> lead the twitter chat on behalf</a:t>
            </a:r>
            <a:r>
              <a:rPr lang="en-GB" baseline="0" dirty="0"/>
              <a:t> of the group – whilst the rest of us lurked in the background 21 people joined in</a:t>
            </a:r>
            <a:endParaRPr lang="en-GB" dirty="0"/>
          </a:p>
          <a:p>
            <a:r>
              <a:rPr lang="en-GB" dirty="0"/>
              <a:t>13 interviews </a:t>
            </a:r>
          </a:p>
          <a:p>
            <a:r>
              <a:rPr lang="en-GB" dirty="0"/>
              <a:t>2 case studies with  the current awareness community respected  authors</a:t>
            </a:r>
          </a:p>
          <a:p>
            <a:r>
              <a:rPr lang="en-GB" dirty="0"/>
              <a:t>Technology</a:t>
            </a:r>
            <a:r>
              <a:rPr lang="en-GB" baseline="0" dirty="0"/>
              <a:t> issues across trusts  - not all trusts allow equal access to technology – interesting issues with GDPR and google analytics</a:t>
            </a:r>
            <a:endParaRPr lang="en-GB" dirty="0"/>
          </a:p>
        </p:txBody>
      </p:sp>
      <p:sp>
        <p:nvSpPr>
          <p:cNvPr id="4" name="Slide Number Placeholder 3"/>
          <p:cNvSpPr>
            <a:spLocks noGrp="1"/>
          </p:cNvSpPr>
          <p:nvPr>
            <p:ph type="sldNum" sz="quarter" idx="10"/>
          </p:nvPr>
        </p:nvSpPr>
        <p:spPr/>
        <p:txBody>
          <a:bodyPr/>
          <a:lstStyle/>
          <a:p>
            <a:fld id="{42DF8FCA-0B00-4A3D-9303-21CC1BF58098}" type="slidenum">
              <a:rPr lang="en-GB" smtClean="0"/>
              <a:t>6</a:t>
            </a:fld>
            <a:endParaRPr lang="en-GB"/>
          </a:p>
        </p:txBody>
      </p:sp>
    </p:spTree>
    <p:extLst>
      <p:ext uri="{BB962C8B-B14F-4D97-AF65-F5344CB8AC3E}">
        <p14:creationId xmlns:p14="http://schemas.microsoft.com/office/powerpoint/2010/main" val="3965749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B707B9-C78D-41B5-BD19-DEC0EABEB7D9}" type="slidenum">
              <a:rPr lang="en-GB" smtClean="0"/>
              <a:t>9</a:t>
            </a:fld>
            <a:endParaRPr lang="en-GB"/>
          </a:p>
        </p:txBody>
      </p:sp>
    </p:spTree>
    <p:custDataLst>
      <p:tags r:id="rId1"/>
    </p:custDataLst>
    <p:extLst>
      <p:ext uri="{BB962C8B-B14F-4D97-AF65-F5344CB8AC3E}">
        <p14:creationId xmlns:p14="http://schemas.microsoft.com/office/powerpoint/2010/main" val="186797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17 bulletins listed</a:t>
            </a:r>
          </a:p>
          <a:p>
            <a:r>
              <a:rPr lang="en-GB" dirty="0"/>
              <a:t>Only</a:t>
            </a:r>
            <a:r>
              <a:rPr lang="en-GB" baseline="0" dirty="0"/>
              <a:t> 1 collaborator</a:t>
            </a:r>
          </a:p>
          <a:p>
            <a:r>
              <a:rPr lang="en-GB" baseline="0" dirty="0"/>
              <a:t>Only 6 schemes</a:t>
            </a:r>
          </a:p>
          <a:p>
            <a:r>
              <a:rPr lang="en-GB" baseline="0" dirty="0"/>
              <a:t>Many of the links are out of date</a:t>
            </a:r>
          </a:p>
          <a:p>
            <a:endParaRPr lang="en-GB" dirty="0"/>
          </a:p>
          <a:p>
            <a:r>
              <a:rPr lang="en-GB" dirty="0"/>
              <a:t>We fell into some of the same traps with the Covid-19 current awareness page as well.</a:t>
            </a:r>
          </a:p>
        </p:txBody>
      </p:sp>
      <p:sp>
        <p:nvSpPr>
          <p:cNvPr id="4" name="Slide Number Placeholder 3"/>
          <p:cNvSpPr>
            <a:spLocks noGrp="1"/>
          </p:cNvSpPr>
          <p:nvPr>
            <p:ph type="sldNum" sz="quarter" idx="5"/>
          </p:nvPr>
        </p:nvSpPr>
        <p:spPr/>
        <p:txBody>
          <a:bodyPr/>
          <a:lstStyle/>
          <a:p>
            <a:fld id="{BBB707B9-C78D-41B5-BD19-DEC0EABEB7D9}" type="slidenum">
              <a:rPr lang="en-GB" smtClean="0"/>
              <a:t>11</a:t>
            </a:fld>
            <a:endParaRPr lang="en-GB"/>
          </a:p>
        </p:txBody>
      </p:sp>
    </p:spTree>
    <p:extLst>
      <p:ext uri="{BB962C8B-B14F-4D97-AF65-F5344CB8AC3E}">
        <p14:creationId xmlns:p14="http://schemas.microsoft.com/office/powerpoint/2010/main" val="388683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err="1">
                <a:solidFill>
                  <a:schemeClr val="tx1"/>
                </a:solidFill>
                <a:effectLst/>
                <a:latin typeface="+mn-lt"/>
                <a:ea typeface="+mn-ea"/>
                <a:cs typeface="+mn-cs"/>
              </a:rPr>
              <a:t>Trackability</a:t>
            </a:r>
            <a:r>
              <a:rPr lang="en-GB" sz="1200" b="0" i="0" u="none" strike="noStrike" kern="1200" dirty="0">
                <a:solidFill>
                  <a:schemeClr val="tx1"/>
                </a:solidFill>
                <a:effectLst/>
                <a:latin typeface="+mn-lt"/>
                <a:ea typeface="+mn-ea"/>
                <a:cs typeface="+mn-cs"/>
              </a:rPr>
              <a:t> and Streamlining</a:t>
            </a:r>
          </a:p>
          <a:p>
            <a:pPr rtl="0"/>
            <a:endParaRPr lang="en-GB" dirty="0"/>
          </a:p>
          <a:p>
            <a:pPr rtl="0"/>
            <a:r>
              <a:rPr lang="en-GB" sz="1200" b="0" i="0" u="none" strike="noStrike" kern="1200" dirty="0">
                <a:solidFill>
                  <a:schemeClr val="tx1"/>
                </a:solidFill>
                <a:effectLst/>
                <a:latin typeface="+mn-lt"/>
                <a:ea typeface="+mn-ea"/>
                <a:cs typeface="+mn-cs"/>
              </a:rPr>
              <a:t>Acknowledgements.  Many Current awareness bulletins are shared widely, however with the caveat that they are acknowledged. Librarians are academics at heart, so would be willing to contribute to current awareness activities where a formalised methodology for acknowledgement and highlighting best practice exists. The possible fear of plagiarism may be a possible issue to collaborations</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Also and issue could be where services felt that they should be paid or financed for time spent. ‘Why do others outside of my organisation benefit from my work approach?’</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Staff Availability. The resource utilization of Current Awareness differs greatly between libraries, with some locations having dedicated staff while others having no staff and relying on automated current awareness such as </a:t>
            </a:r>
            <a:r>
              <a:rPr lang="en-GB" sz="1200" b="0" i="0" u="none" strike="noStrike" kern="1200" dirty="0" err="1">
                <a:solidFill>
                  <a:schemeClr val="tx1"/>
                </a:solidFill>
                <a:effectLst/>
                <a:latin typeface="+mn-lt"/>
                <a:ea typeface="+mn-ea"/>
                <a:cs typeface="+mn-cs"/>
              </a:rPr>
              <a:t>KnowledgeShare</a:t>
            </a:r>
            <a:r>
              <a:rPr lang="en-GB" sz="1200" b="0" i="0" u="none" strike="noStrike" kern="1200" dirty="0">
                <a:solidFill>
                  <a:schemeClr val="tx1"/>
                </a:solidFill>
                <a:effectLst/>
                <a:latin typeface="+mn-lt"/>
                <a:ea typeface="+mn-ea"/>
                <a:cs typeface="+mn-cs"/>
              </a:rPr>
              <a:t> or HDAS alerts.</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The products used differ, and are used mainly due to local use cases. There are a number of well regarded CA activity using standard bulletins, basic CA activity via social networking and the automated systems such as </a:t>
            </a:r>
            <a:r>
              <a:rPr lang="en-GB" sz="1200" b="0" i="0" u="none" strike="noStrike" kern="1200" dirty="0" err="1">
                <a:solidFill>
                  <a:schemeClr val="tx1"/>
                </a:solidFill>
                <a:effectLst/>
                <a:latin typeface="+mn-lt"/>
                <a:ea typeface="+mn-ea"/>
                <a:cs typeface="+mn-cs"/>
              </a:rPr>
              <a:t>KnowledgeShare</a:t>
            </a:r>
            <a:r>
              <a:rPr lang="en-GB" sz="1200" b="0" i="0" u="none" strike="noStrike" kern="1200" dirty="0">
                <a:solidFill>
                  <a:schemeClr val="tx1"/>
                </a:solidFill>
                <a:effectLst/>
                <a:latin typeface="+mn-lt"/>
                <a:ea typeface="+mn-ea"/>
                <a:cs typeface="+mn-cs"/>
              </a:rPr>
              <a:t>. This leads to little homogeneity across the Current Awareness ‘ecosystem’ so may be a significant barrier to further collaboration</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Current Awareness Schedules also differ, with weekly or monthly activity. This is understandable given the different activity between topics, with, for example, cardiology as a topic generating much more new evidence that less prolific subjects such as podiatry. By standardising with greater collaboration, it is possible that users may become dissatisfied with a reduction in Current Awareness.</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Tracking Cookies and identifiable </a:t>
            </a:r>
            <a:r>
              <a:rPr lang="en-GB" sz="1200" b="0" i="0" u="none" strike="noStrike" kern="1200" dirty="0" err="1">
                <a:solidFill>
                  <a:schemeClr val="tx1"/>
                </a:solidFill>
                <a:effectLst/>
                <a:latin typeface="+mn-lt"/>
                <a:ea typeface="+mn-ea"/>
                <a:cs typeface="+mn-cs"/>
              </a:rPr>
              <a:t>bit.ly</a:t>
            </a:r>
            <a:r>
              <a:rPr lang="en-GB" sz="1200" b="0" i="0" u="none" strike="noStrike" kern="1200" dirty="0">
                <a:solidFill>
                  <a:schemeClr val="tx1"/>
                </a:solidFill>
                <a:effectLst/>
                <a:latin typeface="+mn-lt"/>
                <a:ea typeface="+mn-ea"/>
                <a:cs typeface="+mn-cs"/>
              </a:rPr>
              <a:t> links. These are an issue, give the manual nature of the creation of trackable links and no automated system s other than </a:t>
            </a:r>
            <a:r>
              <a:rPr lang="en-GB" sz="1200" b="0" i="0" u="none" strike="noStrike" kern="1200" dirty="0" err="1">
                <a:solidFill>
                  <a:schemeClr val="tx1"/>
                </a:solidFill>
                <a:effectLst/>
                <a:latin typeface="+mn-lt"/>
                <a:ea typeface="+mn-ea"/>
                <a:cs typeface="+mn-cs"/>
              </a:rPr>
              <a:t>KnowledgeShare</a:t>
            </a:r>
            <a:r>
              <a:rPr lang="en-GB" sz="1200" b="0" i="0" u="none" strike="noStrike" kern="1200" dirty="0">
                <a:solidFill>
                  <a:schemeClr val="tx1"/>
                </a:solidFill>
                <a:effectLst/>
                <a:latin typeface="+mn-lt"/>
                <a:ea typeface="+mn-ea"/>
                <a:cs typeface="+mn-cs"/>
              </a:rPr>
              <a:t> able to create custom links automatically. Some current awareness bulletins show extensive tracking via </a:t>
            </a:r>
            <a:r>
              <a:rPr lang="en-GB" sz="1200" b="0" i="0" u="none" strike="noStrike" kern="1200" dirty="0" err="1">
                <a:solidFill>
                  <a:schemeClr val="tx1"/>
                </a:solidFill>
                <a:effectLst/>
                <a:latin typeface="+mn-lt"/>
                <a:ea typeface="+mn-ea"/>
                <a:cs typeface="+mn-cs"/>
              </a:rPr>
              <a:t>bit.ly</a:t>
            </a:r>
            <a:r>
              <a:rPr lang="en-GB" sz="1200" b="0" i="0" u="none" strike="noStrike" kern="1200" dirty="0">
                <a:solidFill>
                  <a:schemeClr val="tx1"/>
                </a:solidFill>
                <a:effectLst/>
                <a:latin typeface="+mn-lt"/>
                <a:ea typeface="+mn-ea"/>
                <a:cs typeface="+mn-cs"/>
              </a:rPr>
              <a:t> links and are able to evidence high usage, whilst others may only evidence that the bulletin ‘was opened’. </a:t>
            </a:r>
            <a:endParaRPr lang="en-GB" b="0" dirty="0">
              <a:effectLst/>
            </a:endParaRPr>
          </a:p>
          <a:p>
            <a:br>
              <a:rPr lang="en-GB" dirty="0"/>
            </a:br>
            <a:endParaRPr lang="en-US" dirty="0"/>
          </a:p>
        </p:txBody>
      </p:sp>
      <p:sp>
        <p:nvSpPr>
          <p:cNvPr id="4" name="Slide Number Placeholder 3"/>
          <p:cNvSpPr>
            <a:spLocks noGrp="1"/>
          </p:cNvSpPr>
          <p:nvPr>
            <p:ph type="sldNum" sz="quarter" idx="5"/>
          </p:nvPr>
        </p:nvSpPr>
        <p:spPr/>
        <p:txBody>
          <a:bodyPr/>
          <a:lstStyle/>
          <a:p>
            <a:fld id="{215DA085-D390-D641-99BB-81EDE079EA5C}" type="slidenum">
              <a:rPr lang="en-US" smtClean="0"/>
              <a:t>12</a:t>
            </a:fld>
            <a:endParaRPr lang="en-US"/>
          </a:p>
        </p:txBody>
      </p:sp>
    </p:spTree>
    <p:custDataLst>
      <p:tags r:id="rId1"/>
    </p:custDataLst>
    <p:extLst>
      <p:ext uri="{BB962C8B-B14F-4D97-AF65-F5344CB8AC3E}">
        <p14:creationId xmlns:p14="http://schemas.microsoft.com/office/powerpoint/2010/main" val="342041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A3A-1EA6-4479-83E1-36D2C41EBE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7C5FAD-62B2-4D7F-A515-3C3D639102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E0A68D-EADD-4596-BFA2-62E76D2553DD}"/>
              </a:ext>
            </a:extLst>
          </p:cNvPr>
          <p:cNvSpPr>
            <a:spLocks noGrp="1"/>
          </p:cNvSpPr>
          <p:nvPr>
            <p:ph type="dt" sz="half" idx="10"/>
          </p:nvPr>
        </p:nvSpPr>
        <p:spPr/>
        <p:txBody>
          <a:bodyPr/>
          <a:lstStyle/>
          <a:p>
            <a:fld id="{389D4405-7F22-41E6-8945-FC8D6189D323}" type="datetimeFigureOut">
              <a:rPr lang="en-GB" smtClean="0"/>
              <a:t>10/07/2020</a:t>
            </a:fld>
            <a:endParaRPr lang="en-GB"/>
          </a:p>
        </p:txBody>
      </p:sp>
      <p:sp>
        <p:nvSpPr>
          <p:cNvPr id="5" name="Footer Placeholder 4">
            <a:extLst>
              <a:ext uri="{FF2B5EF4-FFF2-40B4-BE49-F238E27FC236}">
                <a16:creationId xmlns:a16="http://schemas.microsoft.com/office/drawing/2014/main" id="{78B53E72-1384-4AFC-AB70-177A662A8F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093544-C63B-4DB8-A92A-FBC93CFF262D}"/>
              </a:ext>
            </a:extLst>
          </p:cNvPr>
          <p:cNvSpPr>
            <a:spLocks noGrp="1"/>
          </p:cNvSpPr>
          <p:nvPr>
            <p:ph type="sldNum" sz="quarter" idx="12"/>
          </p:nvPr>
        </p:nvSpPr>
        <p:spPr/>
        <p:txBody>
          <a:bodyPr/>
          <a:lstStyle/>
          <a:p>
            <a:fld id="{A7CBE4AA-0698-4B8F-BDBA-D234DE7AEDEF}" type="slidenum">
              <a:rPr lang="en-GB" smtClean="0"/>
              <a:t>‹#›</a:t>
            </a:fld>
            <a:endParaRPr lang="en-GB"/>
          </a:p>
        </p:txBody>
      </p:sp>
    </p:spTree>
    <p:extLst>
      <p:ext uri="{BB962C8B-B14F-4D97-AF65-F5344CB8AC3E}">
        <p14:creationId xmlns:p14="http://schemas.microsoft.com/office/powerpoint/2010/main" val="127003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40AB8-01A1-4C0A-8B93-C4C8F65D66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159087-7F02-4F6E-AAEC-AAC6BBBC7E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E7CBF-97BA-42A6-9138-8494D869ED95}"/>
              </a:ext>
            </a:extLst>
          </p:cNvPr>
          <p:cNvSpPr>
            <a:spLocks noGrp="1"/>
          </p:cNvSpPr>
          <p:nvPr>
            <p:ph type="dt" sz="half" idx="10"/>
          </p:nvPr>
        </p:nvSpPr>
        <p:spPr/>
        <p:txBody>
          <a:bodyPr/>
          <a:lstStyle/>
          <a:p>
            <a:fld id="{389D4405-7F22-41E6-8945-FC8D6189D323}" type="datetimeFigureOut">
              <a:rPr lang="en-GB" smtClean="0"/>
              <a:t>10/07/2020</a:t>
            </a:fld>
            <a:endParaRPr lang="en-GB"/>
          </a:p>
        </p:txBody>
      </p:sp>
      <p:sp>
        <p:nvSpPr>
          <p:cNvPr id="5" name="Footer Placeholder 4">
            <a:extLst>
              <a:ext uri="{FF2B5EF4-FFF2-40B4-BE49-F238E27FC236}">
                <a16:creationId xmlns:a16="http://schemas.microsoft.com/office/drawing/2014/main" id="{4B18B545-86E9-4D31-A7B0-85DB7A1A5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AF187B-E9EF-477B-AD48-29C97FE037BA}"/>
              </a:ext>
            </a:extLst>
          </p:cNvPr>
          <p:cNvSpPr>
            <a:spLocks noGrp="1"/>
          </p:cNvSpPr>
          <p:nvPr>
            <p:ph type="sldNum" sz="quarter" idx="12"/>
          </p:nvPr>
        </p:nvSpPr>
        <p:spPr/>
        <p:txBody>
          <a:bodyPr/>
          <a:lstStyle/>
          <a:p>
            <a:fld id="{A7CBE4AA-0698-4B8F-BDBA-D234DE7AEDEF}" type="slidenum">
              <a:rPr lang="en-GB" smtClean="0"/>
              <a:t>‹#›</a:t>
            </a:fld>
            <a:endParaRPr lang="en-GB"/>
          </a:p>
        </p:txBody>
      </p:sp>
    </p:spTree>
    <p:extLst>
      <p:ext uri="{BB962C8B-B14F-4D97-AF65-F5344CB8AC3E}">
        <p14:creationId xmlns:p14="http://schemas.microsoft.com/office/powerpoint/2010/main" val="407733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C9C5BC-10DF-40FA-BF44-72AC392AA8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DEA280-BD6A-4F05-B039-CB86601BBC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528EC5-5F80-4FDB-A4D2-588338E99A01}"/>
              </a:ext>
            </a:extLst>
          </p:cNvPr>
          <p:cNvSpPr>
            <a:spLocks noGrp="1"/>
          </p:cNvSpPr>
          <p:nvPr>
            <p:ph type="dt" sz="half" idx="10"/>
          </p:nvPr>
        </p:nvSpPr>
        <p:spPr/>
        <p:txBody>
          <a:bodyPr/>
          <a:lstStyle/>
          <a:p>
            <a:fld id="{389D4405-7F22-41E6-8945-FC8D6189D323}" type="datetimeFigureOut">
              <a:rPr lang="en-GB" smtClean="0"/>
              <a:t>10/07/2020</a:t>
            </a:fld>
            <a:endParaRPr lang="en-GB"/>
          </a:p>
        </p:txBody>
      </p:sp>
      <p:sp>
        <p:nvSpPr>
          <p:cNvPr id="5" name="Footer Placeholder 4">
            <a:extLst>
              <a:ext uri="{FF2B5EF4-FFF2-40B4-BE49-F238E27FC236}">
                <a16:creationId xmlns:a16="http://schemas.microsoft.com/office/drawing/2014/main" id="{5018F1E4-2606-4EB8-943B-F246C6BE3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EF14E4-0B91-42C2-94E8-4BBC61178910}"/>
              </a:ext>
            </a:extLst>
          </p:cNvPr>
          <p:cNvSpPr>
            <a:spLocks noGrp="1"/>
          </p:cNvSpPr>
          <p:nvPr>
            <p:ph type="sldNum" sz="quarter" idx="12"/>
          </p:nvPr>
        </p:nvSpPr>
        <p:spPr/>
        <p:txBody>
          <a:bodyPr/>
          <a:lstStyle/>
          <a:p>
            <a:fld id="{A7CBE4AA-0698-4B8F-BDBA-D234DE7AEDEF}" type="slidenum">
              <a:rPr lang="en-GB" smtClean="0"/>
              <a:t>‹#›</a:t>
            </a:fld>
            <a:endParaRPr lang="en-GB"/>
          </a:p>
        </p:txBody>
      </p:sp>
    </p:spTree>
    <p:extLst>
      <p:ext uri="{BB962C8B-B14F-4D97-AF65-F5344CB8AC3E}">
        <p14:creationId xmlns:p14="http://schemas.microsoft.com/office/powerpoint/2010/main" val="315243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4EC1-A4C3-4723-BE88-B6C3D8FCBB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77E736-80FE-48CC-9EEB-BF275A7439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C36005-18CF-480E-9D59-BF2F874F71E0}"/>
              </a:ext>
            </a:extLst>
          </p:cNvPr>
          <p:cNvSpPr>
            <a:spLocks noGrp="1"/>
          </p:cNvSpPr>
          <p:nvPr>
            <p:ph type="dt" sz="half" idx="10"/>
          </p:nvPr>
        </p:nvSpPr>
        <p:spPr/>
        <p:txBody>
          <a:bodyPr/>
          <a:lstStyle/>
          <a:p>
            <a:fld id="{389D4405-7F22-41E6-8945-FC8D6189D323}" type="datetimeFigureOut">
              <a:rPr lang="en-GB" smtClean="0"/>
              <a:t>10/07/2020</a:t>
            </a:fld>
            <a:endParaRPr lang="en-GB"/>
          </a:p>
        </p:txBody>
      </p:sp>
      <p:sp>
        <p:nvSpPr>
          <p:cNvPr id="5" name="Footer Placeholder 4">
            <a:extLst>
              <a:ext uri="{FF2B5EF4-FFF2-40B4-BE49-F238E27FC236}">
                <a16:creationId xmlns:a16="http://schemas.microsoft.com/office/drawing/2014/main" id="{DC87F9A5-105C-466A-BA8F-571542981B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CBB979-745E-45C2-8C20-BADFC551F63C}"/>
              </a:ext>
            </a:extLst>
          </p:cNvPr>
          <p:cNvSpPr>
            <a:spLocks noGrp="1"/>
          </p:cNvSpPr>
          <p:nvPr>
            <p:ph type="sldNum" sz="quarter" idx="12"/>
          </p:nvPr>
        </p:nvSpPr>
        <p:spPr/>
        <p:txBody>
          <a:bodyPr/>
          <a:lstStyle/>
          <a:p>
            <a:fld id="{A7CBE4AA-0698-4B8F-BDBA-D234DE7AEDEF}" type="slidenum">
              <a:rPr lang="en-GB" smtClean="0"/>
              <a:t>‹#›</a:t>
            </a:fld>
            <a:endParaRPr lang="en-GB"/>
          </a:p>
        </p:txBody>
      </p:sp>
    </p:spTree>
    <p:extLst>
      <p:ext uri="{BB962C8B-B14F-4D97-AF65-F5344CB8AC3E}">
        <p14:creationId xmlns:p14="http://schemas.microsoft.com/office/powerpoint/2010/main" val="58937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FC0D-31B5-47B5-BA36-763D5B8253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ACD217-972C-40DB-859C-CB73DC18F2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6B7F19-1DA2-4984-B0DC-1F7DCC869F11}"/>
              </a:ext>
            </a:extLst>
          </p:cNvPr>
          <p:cNvSpPr>
            <a:spLocks noGrp="1"/>
          </p:cNvSpPr>
          <p:nvPr>
            <p:ph type="dt" sz="half" idx="10"/>
          </p:nvPr>
        </p:nvSpPr>
        <p:spPr/>
        <p:txBody>
          <a:bodyPr/>
          <a:lstStyle/>
          <a:p>
            <a:fld id="{389D4405-7F22-41E6-8945-FC8D6189D323}" type="datetimeFigureOut">
              <a:rPr lang="en-GB" smtClean="0"/>
              <a:t>10/07/2020</a:t>
            </a:fld>
            <a:endParaRPr lang="en-GB"/>
          </a:p>
        </p:txBody>
      </p:sp>
      <p:sp>
        <p:nvSpPr>
          <p:cNvPr id="5" name="Footer Placeholder 4">
            <a:extLst>
              <a:ext uri="{FF2B5EF4-FFF2-40B4-BE49-F238E27FC236}">
                <a16:creationId xmlns:a16="http://schemas.microsoft.com/office/drawing/2014/main" id="{97699171-4DA4-4565-B99F-AF70ECF846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3B3AA3-6EF2-4BD8-A719-581D346F03CA}"/>
              </a:ext>
            </a:extLst>
          </p:cNvPr>
          <p:cNvSpPr>
            <a:spLocks noGrp="1"/>
          </p:cNvSpPr>
          <p:nvPr>
            <p:ph type="sldNum" sz="quarter" idx="12"/>
          </p:nvPr>
        </p:nvSpPr>
        <p:spPr/>
        <p:txBody>
          <a:bodyPr/>
          <a:lstStyle/>
          <a:p>
            <a:fld id="{A7CBE4AA-0698-4B8F-BDBA-D234DE7AEDEF}" type="slidenum">
              <a:rPr lang="en-GB" smtClean="0"/>
              <a:t>‹#›</a:t>
            </a:fld>
            <a:endParaRPr lang="en-GB"/>
          </a:p>
        </p:txBody>
      </p:sp>
    </p:spTree>
    <p:extLst>
      <p:ext uri="{BB962C8B-B14F-4D97-AF65-F5344CB8AC3E}">
        <p14:creationId xmlns:p14="http://schemas.microsoft.com/office/powerpoint/2010/main" val="297240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0CA8-BD1D-4007-AD3D-ECDE5AEEB5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386361-F7BE-43E4-A675-D18CE48D51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DC018-CE20-4F91-8E42-0C42DFC74C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DCCFE4-8380-4D46-A61B-8EBA5817E284}"/>
              </a:ext>
            </a:extLst>
          </p:cNvPr>
          <p:cNvSpPr>
            <a:spLocks noGrp="1"/>
          </p:cNvSpPr>
          <p:nvPr>
            <p:ph type="dt" sz="half" idx="10"/>
          </p:nvPr>
        </p:nvSpPr>
        <p:spPr/>
        <p:txBody>
          <a:bodyPr/>
          <a:lstStyle/>
          <a:p>
            <a:fld id="{389D4405-7F22-41E6-8945-FC8D6189D323}" type="datetimeFigureOut">
              <a:rPr lang="en-GB" smtClean="0"/>
              <a:t>10/07/2020</a:t>
            </a:fld>
            <a:endParaRPr lang="en-GB"/>
          </a:p>
        </p:txBody>
      </p:sp>
      <p:sp>
        <p:nvSpPr>
          <p:cNvPr id="6" name="Footer Placeholder 5">
            <a:extLst>
              <a:ext uri="{FF2B5EF4-FFF2-40B4-BE49-F238E27FC236}">
                <a16:creationId xmlns:a16="http://schemas.microsoft.com/office/drawing/2014/main" id="{BF346C1C-90FF-4424-A5F4-00F16D155B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90FB31-ABF6-4355-AA72-C5EDF7894D2F}"/>
              </a:ext>
            </a:extLst>
          </p:cNvPr>
          <p:cNvSpPr>
            <a:spLocks noGrp="1"/>
          </p:cNvSpPr>
          <p:nvPr>
            <p:ph type="sldNum" sz="quarter" idx="12"/>
          </p:nvPr>
        </p:nvSpPr>
        <p:spPr/>
        <p:txBody>
          <a:bodyPr/>
          <a:lstStyle/>
          <a:p>
            <a:fld id="{A7CBE4AA-0698-4B8F-BDBA-D234DE7AEDEF}" type="slidenum">
              <a:rPr lang="en-GB" smtClean="0"/>
              <a:t>‹#›</a:t>
            </a:fld>
            <a:endParaRPr lang="en-GB"/>
          </a:p>
        </p:txBody>
      </p:sp>
    </p:spTree>
    <p:extLst>
      <p:ext uri="{BB962C8B-B14F-4D97-AF65-F5344CB8AC3E}">
        <p14:creationId xmlns:p14="http://schemas.microsoft.com/office/powerpoint/2010/main" val="381245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DC2A-4CB3-4542-94EE-1339EA4C7B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5798A9-197B-4E3C-9208-C9AFB8BEB0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0D23D2-F0C3-4AC0-B8C5-56E710EC40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0D5B30-7C19-4BD2-A3F6-4F1291328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A6D2C3-6D34-4299-BEF7-2DB2D8F4FB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C9758D-93C0-4E20-B19E-543047C43F5E}"/>
              </a:ext>
            </a:extLst>
          </p:cNvPr>
          <p:cNvSpPr>
            <a:spLocks noGrp="1"/>
          </p:cNvSpPr>
          <p:nvPr>
            <p:ph type="dt" sz="half" idx="10"/>
          </p:nvPr>
        </p:nvSpPr>
        <p:spPr/>
        <p:txBody>
          <a:bodyPr/>
          <a:lstStyle/>
          <a:p>
            <a:fld id="{389D4405-7F22-41E6-8945-FC8D6189D323}" type="datetimeFigureOut">
              <a:rPr lang="en-GB" smtClean="0"/>
              <a:t>10/07/2020</a:t>
            </a:fld>
            <a:endParaRPr lang="en-GB"/>
          </a:p>
        </p:txBody>
      </p:sp>
      <p:sp>
        <p:nvSpPr>
          <p:cNvPr id="8" name="Footer Placeholder 7">
            <a:extLst>
              <a:ext uri="{FF2B5EF4-FFF2-40B4-BE49-F238E27FC236}">
                <a16:creationId xmlns:a16="http://schemas.microsoft.com/office/drawing/2014/main" id="{DAEFA887-102D-4B24-909C-5E464BB343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043902-286A-4B5C-A34C-CB103D5D1EC4}"/>
              </a:ext>
            </a:extLst>
          </p:cNvPr>
          <p:cNvSpPr>
            <a:spLocks noGrp="1"/>
          </p:cNvSpPr>
          <p:nvPr>
            <p:ph type="sldNum" sz="quarter" idx="12"/>
          </p:nvPr>
        </p:nvSpPr>
        <p:spPr/>
        <p:txBody>
          <a:bodyPr/>
          <a:lstStyle/>
          <a:p>
            <a:fld id="{A7CBE4AA-0698-4B8F-BDBA-D234DE7AEDEF}" type="slidenum">
              <a:rPr lang="en-GB" smtClean="0"/>
              <a:t>‹#›</a:t>
            </a:fld>
            <a:endParaRPr lang="en-GB"/>
          </a:p>
        </p:txBody>
      </p:sp>
    </p:spTree>
    <p:extLst>
      <p:ext uri="{BB962C8B-B14F-4D97-AF65-F5344CB8AC3E}">
        <p14:creationId xmlns:p14="http://schemas.microsoft.com/office/powerpoint/2010/main" val="113262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0721-47A3-4237-B97D-1F5E6E8A5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E431AC-9C3F-445E-9FFF-1FF95D63FDF0}"/>
              </a:ext>
            </a:extLst>
          </p:cNvPr>
          <p:cNvSpPr>
            <a:spLocks noGrp="1"/>
          </p:cNvSpPr>
          <p:nvPr>
            <p:ph type="dt" sz="half" idx="10"/>
          </p:nvPr>
        </p:nvSpPr>
        <p:spPr/>
        <p:txBody>
          <a:bodyPr/>
          <a:lstStyle/>
          <a:p>
            <a:fld id="{389D4405-7F22-41E6-8945-FC8D6189D323}" type="datetimeFigureOut">
              <a:rPr lang="en-GB" smtClean="0"/>
              <a:t>10/07/2020</a:t>
            </a:fld>
            <a:endParaRPr lang="en-GB"/>
          </a:p>
        </p:txBody>
      </p:sp>
      <p:sp>
        <p:nvSpPr>
          <p:cNvPr id="4" name="Footer Placeholder 3">
            <a:extLst>
              <a:ext uri="{FF2B5EF4-FFF2-40B4-BE49-F238E27FC236}">
                <a16:creationId xmlns:a16="http://schemas.microsoft.com/office/drawing/2014/main" id="{14713D15-D12A-45FD-954B-57848E5F99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C8F261-6ED7-4D75-8950-0D2D5B7C4BFB}"/>
              </a:ext>
            </a:extLst>
          </p:cNvPr>
          <p:cNvSpPr>
            <a:spLocks noGrp="1"/>
          </p:cNvSpPr>
          <p:nvPr>
            <p:ph type="sldNum" sz="quarter" idx="12"/>
          </p:nvPr>
        </p:nvSpPr>
        <p:spPr/>
        <p:txBody>
          <a:bodyPr/>
          <a:lstStyle/>
          <a:p>
            <a:fld id="{A7CBE4AA-0698-4B8F-BDBA-D234DE7AEDEF}" type="slidenum">
              <a:rPr lang="en-GB" smtClean="0"/>
              <a:t>‹#›</a:t>
            </a:fld>
            <a:endParaRPr lang="en-GB"/>
          </a:p>
        </p:txBody>
      </p:sp>
    </p:spTree>
    <p:extLst>
      <p:ext uri="{BB962C8B-B14F-4D97-AF65-F5344CB8AC3E}">
        <p14:creationId xmlns:p14="http://schemas.microsoft.com/office/powerpoint/2010/main" val="274611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928DF3-9C2C-4188-A4CF-62A64A7F38AC}"/>
              </a:ext>
            </a:extLst>
          </p:cNvPr>
          <p:cNvSpPr>
            <a:spLocks noGrp="1"/>
          </p:cNvSpPr>
          <p:nvPr>
            <p:ph type="dt" sz="half" idx="10"/>
          </p:nvPr>
        </p:nvSpPr>
        <p:spPr/>
        <p:txBody>
          <a:bodyPr/>
          <a:lstStyle/>
          <a:p>
            <a:fld id="{389D4405-7F22-41E6-8945-FC8D6189D323}" type="datetimeFigureOut">
              <a:rPr lang="en-GB" smtClean="0"/>
              <a:t>10/07/2020</a:t>
            </a:fld>
            <a:endParaRPr lang="en-GB"/>
          </a:p>
        </p:txBody>
      </p:sp>
      <p:sp>
        <p:nvSpPr>
          <p:cNvPr id="3" name="Footer Placeholder 2">
            <a:extLst>
              <a:ext uri="{FF2B5EF4-FFF2-40B4-BE49-F238E27FC236}">
                <a16:creationId xmlns:a16="http://schemas.microsoft.com/office/drawing/2014/main" id="{394E2C54-A473-4CB2-98CD-7CC59B385F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9EBFEA7-0B91-414B-854D-F2E4BC191C93}"/>
              </a:ext>
            </a:extLst>
          </p:cNvPr>
          <p:cNvSpPr>
            <a:spLocks noGrp="1"/>
          </p:cNvSpPr>
          <p:nvPr>
            <p:ph type="sldNum" sz="quarter" idx="12"/>
          </p:nvPr>
        </p:nvSpPr>
        <p:spPr/>
        <p:txBody>
          <a:bodyPr/>
          <a:lstStyle/>
          <a:p>
            <a:fld id="{A7CBE4AA-0698-4B8F-BDBA-D234DE7AEDEF}" type="slidenum">
              <a:rPr lang="en-GB" smtClean="0"/>
              <a:t>‹#›</a:t>
            </a:fld>
            <a:endParaRPr lang="en-GB"/>
          </a:p>
        </p:txBody>
      </p:sp>
    </p:spTree>
    <p:extLst>
      <p:ext uri="{BB962C8B-B14F-4D97-AF65-F5344CB8AC3E}">
        <p14:creationId xmlns:p14="http://schemas.microsoft.com/office/powerpoint/2010/main" val="129938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E36F-6038-4886-9814-D7D87C012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7C2A86-01F7-48AC-AC4B-4C35D6F25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1061BD-A759-476F-B8F7-FA174C35A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A55DCC-3A9D-403A-B3B9-7E1F32886103}"/>
              </a:ext>
            </a:extLst>
          </p:cNvPr>
          <p:cNvSpPr>
            <a:spLocks noGrp="1"/>
          </p:cNvSpPr>
          <p:nvPr>
            <p:ph type="dt" sz="half" idx="10"/>
          </p:nvPr>
        </p:nvSpPr>
        <p:spPr/>
        <p:txBody>
          <a:bodyPr/>
          <a:lstStyle/>
          <a:p>
            <a:fld id="{389D4405-7F22-41E6-8945-FC8D6189D323}" type="datetimeFigureOut">
              <a:rPr lang="en-GB" smtClean="0"/>
              <a:t>10/07/2020</a:t>
            </a:fld>
            <a:endParaRPr lang="en-GB"/>
          </a:p>
        </p:txBody>
      </p:sp>
      <p:sp>
        <p:nvSpPr>
          <p:cNvPr id="6" name="Footer Placeholder 5">
            <a:extLst>
              <a:ext uri="{FF2B5EF4-FFF2-40B4-BE49-F238E27FC236}">
                <a16:creationId xmlns:a16="http://schemas.microsoft.com/office/drawing/2014/main" id="{03DDEC22-801B-476E-BDF7-01572CD7DC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25B341-BF56-441A-8EE0-C53716B01DBB}"/>
              </a:ext>
            </a:extLst>
          </p:cNvPr>
          <p:cNvSpPr>
            <a:spLocks noGrp="1"/>
          </p:cNvSpPr>
          <p:nvPr>
            <p:ph type="sldNum" sz="quarter" idx="12"/>
          </p:nvPr>
        </p:nvSpPr>
        <p:spPr/>
        <p:txBody>
          <a:bodyPr/>
          <a:lstStyle/>
          <a:p>
            <a:fld id="{A7CBE4AA-0698-4B8F-BDBA-D234DE7AEDEF}" type="slidenum">
              <a:rPr lang="en-GB" smtClean="0"/>
              <a:t>‹#›</a:t>
            </a:fld>
            <a:endParaRPr lang="en-GB"/>
          </a:p>
        </p:txBody>
      </p:sp>
    </p:spTree>
    <p:extLst>
      <p:ext uri="{BB962C8B-B14F-4D97-AF65-F5344CB8AC3E}">
        <p14:creationId xmlns:p14="http://schemas.microsoft.com/office/powerpoint/2010/main" val="301270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BBB8-D61B-407F-8A77-4E8CE0EE6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6B9D1F-C96B-40DA-9718-4A3F537CA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DEFEDC-9C67-4BA7-B1C9-41B90CF20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3D905F-3096-4B82-9FEE-67B2A34FD52B}"/>
              </a:ext>
            </a:extLst>
          </p:cNvPr>
          <p:cNvSpPr>
            <a:spLocks noGrp="1"/>
          </p:cNvSpPr>
          <p:nvPr>
            <p:ph type="dt" sz="half" idx="10"/>
          </p:nvPr>
        </p:nvSpPr>
        <p:spPr/>
        <p:txBody>
          <a:bodyPr/>
          <a:lstStyle/>
          <a:p>
            <a:fld id="{389D4405-7F22-41E6-8945-FC8D6189D323}" type="datetimeFigureOut">
              <a:rPr lang="en-GB" smtClean="0"/>
              <a:t>10/07/2020</a:t>
            </a:fld>
            <a:endParaRPr lang="en-GB"/>
          </a:p>
        </p:txBody>
      </p:sp>
      <p:sp>
        <p:nvSpPr>
          <p:cNvPr id="6" name="Footer Placeholder 5">
            <a:extLst>
              <a:ext uri="{FF2B5EF4-FFF2-40B4-BE49-F238E27FC236}">
                <a16:creationId xmlns:a16="http://schemas.microsoft.com/office/drawing/2014/main" id="{C5A7B3EE-ACBC-4668-A145-32299CEC40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0DA986-6320-4FF2-A794-3DCE80C4DA3A}"/>
              </a:ext>
            </a:extLst>
          </p:cNvPr>
          <p:cNvSpPr>
            <a:spLocks noGrp="1"/>
          </p:cNvSpPr>
          <p:nvPr>
            <p:ph type="sldNum" sz="quarter" idx="12"/>
          </p:nvPr>
        </p:nvSpPr>
        <p:spPr/>
        <p:txBody>
          <a:bodyPr/>
          <a:lstStyle/>
          <a:p>
            <a:fld id="{A7CBE4AA-0698-4B8F-BDBA-D234DE7AEDEF}" type="slidenum">
              <a:rPr lang="en-GB" smtClean="0"/>
              <a:t>‹#›</a:t>
            </a:fld>
            <a:endParaRPr lang="en-GB"/>
          </a:p>
        </p:txBody>
      </p:sp>
    </p:spTree>
    <p:extLst>
      <p:ext uri="{BB962C8B-B14F-4D97-AF65-F5344CB8AC3E}">
        <p14:creationId xmlns:p14="http://schemas.microsoft.com/office/powerpoint/2010/main" val="185085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A39DA-610D-4374-847E-F3B568963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0F1190-5B99-494E-BE75-D70712E637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42C060-546F-4158-84BE-89DD62CC0B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D4405-7F22-41E6-8945-FC8D6189D323}" type="datetimeFigureOut">
              <a:rPr lang="en-GB" smtClean="0"/>
              <a:t>10/07/2020</a:t>
            </a:fld>
            <a:endParaRPr lang="en-GB"/>
          </a:p>
        </p:txBody>
      </p:sp>
      <p:sp>
        <p:nvSpPr>
          <p:cNvPr id="5" name="Footer Placeholder 4">
            <a:extLst>
              <a:ext uri="{FF2B5EF4-FFF2-40B4-BE49-F238E27FC236}">
                <a16:creationId xmlns:a16="http://schemas.microsoft.com/office/drawing/2014/main" id="{E91D3B7A-3DAC-4715-83D6-4024DD732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3011A3-7779-4949-B1A5-391AEBD931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BE4AA-0698-4B8F-BDBA-D234DE7AEDEF}" type="slidenum">
              <a:rPr lang="en-GB" smtClean="0"/>
              <a:t>‹#›</a:t>
            </a:fld>
            <a:endParaRPr lang="en-GB"/>
          </a:p>
        </p:txBody>
      </p:sp>
    </p:spTree>
    <p:extLst>
      <p:ext uri="{BB962C8B-B14F-4D97-AF65-F5344CB8AC3E}">
        <p14:creationId xmlns:p14="http://schemas.microsoft.com/office/powerpoint/2010/main" val="78266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cash.libraryservices.nhs.uk/"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amedeo.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mailto:samantha.gavaghan@nhs.net" TargetMode="External"/><Relationship Id="rId4" Type="http://schemas.openxmlformats.org/officeDocument/2006/relationships/hyperlink" Target="mailto:lucy.reid@hee.nhs.uk"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1EB6-40F6-42E1-BC4A-A7893C51C182}"/>
              </a:ext>
            </a:extLst>
          </p:cNvPr>
          <p:cNvSpPr>
            <a:spLocks noGrp="1"/>
          </p:cNvSpPr>
          <p:nvPr>
            <p:ph type="ctrTitle"/>
          </p:nvPr>
        </p:nvSpPr>
        <p:spPr/>
        <p:txBody>
          <a:bodyPr>
            <a:normAutofit fontScale="90000"/>
          </a:bodyPr>
          <a:lstStyle/>
          <a:p>
            <a:r>
              <a:rPr lang="en-GB" dirty="0"/>
              <a:t>Current Awareness: collaboration across the community?</a:t>
            </a:r>
            <a:endParaRPr lang="en-GB" dirty="0">
              <a:cs typeface="Calibri Light"/>
            </a:endParaRPr>
          </a:p>
        </p:txBody>
      </p:sp>
      <p:sp>
        <p:nvSpPr>
          <p:cNvPr id="3" name="Subtitle 2">
            <a:extLst>
              <a:ext uri="{FF2B5EF4-FFF2-40B4-BE49-F238E27FC236}">
                <a16:creationId xmlns:a16="http://schemas.microsoft.com/office/drawing/2014/main" id="{77D608FD-43E7-4FFB-B88D-07760C4A2D6A}"/>
              </a:ext>
            </a:extLst>
          </p:cNvPr>
          <p:cNvSpPr>
            <a:spLocks noGrp="1"/>
          </p:cNvSpPr>
          <p:nvPr>
            <p:ph type="subTitle" idx="1"/>
          </p:nvPr>
        </p:nvSpPr>
        <p:spPr>
          <a:xfrm>
            <a:off x="1524000" y="3602037"/>
            <a:ext cx="9144000" cy="2133599"/>
          </a:xfrm>
        </p:spPr>
        <p:txBody>
          <a:bodyPr vert="horz" lIns="91440" tIns="45720" rIns="91440" bIns="45720" rtlCol="0" anchor="t">
            <a:normAutofit/>
          </a:bodyPr>
          <a:lstStyle/>
          <a:p>
            <a:r>
              <a:rPr lang="en-GB" dirty="0"/>
              <a:t>Samantha Gavaghan</a:t>
            </a:r>
          </a:p>
          <a:p>
            <a:r>
              <a:rPr lang="en-GB" dirty="0"/>
              <a:t>Lucy Reid</a:t>
            </a:r>
          </a:p>
          <a:p>
            <a:endParaRPr lang="en-GB" dirty="0"/>
          </a:p>
          <a:p>
            <a:r>
              <a:rPr lang="en-GB" dirty="0"/>
              <a:t>With Marie Hickman, Doug Knock and John Barbrook</a:t>
            </a:r>
          </a:p>
          <a:p>
            <a:endParaRPr lang="en-GB" dirty="0"/>
          </a:p>
        </p:txBody>
      </p:sp>
    </p:spTree>
    <p:custDataLst>
      <p:tags r:id="rId1"/>
    </p:custDataLst>
    <p:extLst>
      <p:ext uri="{BB962C8B-B14F-4D97-AF65-F5344CB8AC3E}">
        <p14:creationId xmlns:p14="http://schemas.microsoft.com/office/powerpoint/2010/main" val="855302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C3CB6-CDCA-4CE5-82DA-B0CEDF973F12}"/>
              </a:ext>
            </a:extLst>
          </p:cNvPr>
          <p:cNvSpPr>
            <a:spLocks noGrp="1"/>
          </p:cNvSpPr>
          <p:nvPr>
            <p:ph idx="1"/>
          </p:nvPr>
        </p:nvSpPr>
        <p:spPr>
          <a:xfrm>
            <a:off x="838200" y="753762"/>
            <a:ext cx="10515600" cy="5423201"/>
          </a:xfrm>
        </p:spPr>
        <p:txBody>
          <a:bodyPr/>
          <a:lstStyle/>
          <a:p>
            <a:pPr marL="0" indent="0">
              <a:buNone/>
            </a:pPr>
            <a:r>
              <a:rPr lang="en-GB" dirty="0"/>
              <a:t>3-4. Much more work is needed to assess the reach, impact and cost effectiveness of current awareness bulletins</a:t>
            </a:r>
          </a:p>
        </p:txBody>
      </p:sp>
      <p:pic>
        <p:nvPicPr>
          <p:cNvPr id="4" name="Picture 3">
            <a:extLst>
              <a:ext uri="{FF2B5EF4-FFF2-40B4-BE49-F238E27FC236}">
                <a16:creationId xmlns:a16="http://schemas.microsoft.com/office/drawing/2014/main" id="{765ED220-5CA4-4AC8-9B52-C3CFB04ABFF3}"/>
              </a:ext>
            </a:extLst>
          </p:cNvPr>
          <p:cNvPicPr>
            <a:picLocks noChangeAspect="1"/>
          </p:cNvPicPr>
          <p:nvPr/>
        </p:nvPicPr>
        <p:blipFill>
          <a:blip r:embed="rId3"/>
          <a:stretch>
            <a:fillRect/>
          </a:stretch>
        </p:blipFill>
        <p:spPr>
          <a:xfrm>
            <a:off x="838200" y="2444589"/>
            <a:ext cx="5674109" cy="3410502"/>
          </a:xfrm>
          <a:prstGeom prst="rect">
            <a:avLst/>
          </a:prstGeom>
        </p:spPr>
      </p:pic>
      <p:sp>
        <p:nvSpPr>
          <p:cNvPr id="5" name="TextBox 4">
            <a:extLst>
              <a:ext uri="{FF2B5EF4-FFF2-40B4-BE49-F238E27FC236}">
                <a16:creationId xmlns:a16="http://schemas.microsoft.com/office/drawing/2014/main" id="{98BD5910-281B-40EF-A0D8-349A5550CF85}"/>
              </a:ext>
            </a:extLst>
          </p:cNvPr>
          <p:cNvSpPr txBox="1"/>
          <p:nvPr/>
        </p:nvSpPr>
        <p:spPr>
          <a:xfrm>
            <a:off x="7163470" y="2427239"/>
            <a:ext cx="446079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30-45 minutes per day</a:t>
            </a:r>
          </a:p>
          <a:p>
            <a:pPr marL="285750" indent="-285750">
              <a:buFont typeface="Arial" panose="020B0604020202020204" pitchFamily="34" charset="0"/>
              <a:buChar char="•"/>
            </a:pPr>
            <a:r>
              <a:rPr lang="en-US" sz="2400" dirty="0"/>
              <a:t>30 minutes - 1 hour per bulletin</a:t>
            </a:r>
          </a:p>
          <a:p>
            <a:pPr marL="285750" indent="-285750">
              <a:buFont typeface="Arial" panose="020B0604020202020204" pitchFamily="34" charset="0"/>
              <a:buChar char="•"/>
            </a:pPr>
            <a:r>
              <a:rPr lang="en-US" sz="2400" dirty="0"/>
              <a:t>1 hour per bulletin</a:t>
            </a:r>
          </a:p>
          <a:p>
            <a:pPr marL="285750" indent="-285750">
              <a:buFont typeface="Arial" panose="020B0604020202020204" pitchFamily="34" charset="0"/>
              <a:buChar char="•"/>
            </a:pPr>
            <a:r>
              <a:rPr lang="en-US" sz="2400" dirty="0"/>
              <a:t>2 days per quarter</a:t>
            </a:r>
          </a:p>
          <a:p>
            <a:pPr marL="285750" indent="-285750">
              <a:buFont typeface="Arial" panose="020B0604020202020204" pitchFamily="34" charset="0"/>
              <a:buChar char="•"/>
            </a:pPr>
            <a:r>
              <a:rPr lang="en-US" sz="2400" dirty="0"/>
              <a:t>2 hours/week for two staff</a:t>
            </a:r>
          </a:p>
          <a:p>
            <a:pPr marL="285750" indent="-285750">
              <a:buFont typeface="Arial" panose="020B0604020202020204" pitchFamily="34" charset="0"/>
              <a:buChar char="•"/>
            </a:pPr>
            <a:r>
              <a:rPr lang="en-US" sz="2400" dirty="0"/>
              <a:t>3-4 hours</a:t>
            </a:r>
          </a:p>
          <a:p>
            <a:pPr marL="285750" indent="-285750">
              <a:buFont typeface="Arial" panose="020B0604020202020204" pitchFamily="34" charset="0"/>
              <a:buChar char="•"/>
            </a:pPr>
            <a:r>
              <a:rPr lang="en-US" sz="2400" dirty="0"/>
              <a:t>6-8 hours per month</a:t>
            </a:r>
          </a:p>
          <a:p>
            <a:pPr marL="285750" indent="-285750">
              <a:buFont typeface="Arial" panose="020B0604020202020204" pitchFamily="34" charset="0"/>
              <a:buChar char="•"/>
            </a:pPr>
            <a:r>
              <a:rPr lang="en-US" sz="2400" dirty="0"/>
              <a:t>10 hours</a:t>
            </a:r>
          </a:p>
          <a:p>
            <a:pPr marL="285750" indent="-285750">
              <a:buFont typeface="Arial" panose="020B0604020202020204" pitchFamily="34" charset="0"/>
              <a:buChar char="•"/>
            </a:pPr>
            <a:r>
              <a:rPr lang="en-US" sz="2400" dirty="0"/>
              <a:t>as long as it takes</a:t>
            </a:r>
          </a:p>
        </p:txBody>
      </p:sp>
      <p:sp>
        <p:nvSpPr>
          <p:cNvPr id="2" name="TextBox 1">
            <a:extLst>
              <a:ext uri="{FF2B5EF4-FFF2-40B4-BE49-F238E27FC236}">
                <a16:creationId xmlns:a16="http://schemas.microsoft.com/office/drawing/2014/main" id="{6290823E-B73D-4E44-B6E4-1B9A4AD14DCA}"/>
              </a:ext>
            </a:extLst>
          </p:cNvPr>
          <p:cNvSpPr txBox="1"/>
          <p:nvPr/>
        </p:nvSpPr>
        <p:spPr>
          <a:xfrm>
            <a:off x="838199" y="1866518"/>
            <a:ext cx="5674109" cy="369332"/>
          </a:xfrm>
          <a:prstGeom prst="rect">
            <a:avLst/>
          </a:prstGeom>
          <a:noFill/>
        </p:spPr>
        <p:txBody>
          <a:bodyPr wrap="square" rtlCol="0">
            <a:spAutoFit/>
          </a:bodyPr>
          <a:lstStyle/>
          <a:p>
            <a:r>
              <a:rPr lang="en-GB" dirty="0"/>
              <a:t>Current evaluation tools</a:t>
            </a:r>
          </a:p>
        </p:txBody>
      </p:sp>
      <p:sp>
        <p:nvSpPr>
          <p:cNvPr id="6" name="TextBox 5">
            <a:extLst>
              <a:ext uri="{FF2B5EF4-FFF2-40B4-BE49-F238E27FC236}">
                <a16:creationId xmlns:a16="http://schemas.microsoft.com/office/drawing/2014/main" id="{A4AC8B72-6E11-4EA4-9FBE-9890BC824912}"/>
              </a:ext>
            </a:extLst>
          </p:cNvPr>
          <p:cNvSpPr txBox="1"/>
          <p:nvPr/>
        </p:nvSpPr>
        <p:spPr>
          <a:xfrm>
            <a:off x="7054270" y="1866518"/>
            <a:ext cx="4460790" cy="369332"/>
          </a:xfrm>
          <a:prstGeom prst="rect">
            <a:avLst/>
          </a:prstGeom>
          <a:noFill/>
        </p:spPr>
        <p:txBody>
          <a:bodyPr wrap="square" rtlCol="0">
            <a:spAutoFit/>
          </a:bodyPr>
          <a:lstStyle/>
          <a:p>
            <a:r>
              <a:rPr lang="en-GB" dirty="0"/>
              <a:t>How long do people spend on their bulletins?</a:t>
            </a:r>
          </a:p>
        </p:txBody>
      </p:sp>
    </p:spTree>
    <p:custDataLst>
      <p:tags r:id="rId1"/>
    </p:custDataLst>
    <p:extLst>
      <p:ext uri="{BB962C8B-B14F-4D97-AF65-F5344CB8AC3E}">
        <p14:creationId xmlns:p14="http://schemas.microsoft.com/office/powerpoint/2010/main" val="330339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44317-61ED-47A1-B1FB-0173CDDEAF68}"/>
              </a:ext>
            </a:extLst>
          </p:cNvPr>
          <p:cNvSpPr>
            <a:spLocks noGrp="1"/>
          </p:cNvSpPr>
          <p:nvPr>
            <p:ph idx="1"/>
          </p:nvPr>
        </p:nvSpPr>
        <p:spPr>
          <a:xfrm>
            <a:off x="838200" y="630195"/>
            <a:ext cx="10515600" cy="5546768"/>
          </a:xfrm>
        </p:spPr>
        <p:txBody>
          <a:bodyPr/>
          <a:lstStyle/>
          <a:p>
            <a:pPr marL="0" indent="0">
              <a:buNone/>
            </a:pPr>
            <a:r>
              <a:rPr lang="en-GB" dirty="0"/>
              <a:t>5-6. Those who had used the </a:t>
            </a:r>
            <a:r>
              <a:rPr lang="en-GB" dirty="0" err="1"/>
              <a:t>KfH</a:t>
            </a:r>
            <a:r>
              <a:rPr lang="en-GB" dirty="0"/>
              <a:t> current awareness content found it useful but it needs to be more robust, easier to use and promoted more widely</a:t>
            </a:r>
          </a:p>
          <a:p>
            <a:pPr marL="0" indent="0">
              <a:buNone/>
            </a:pPr>
            <a:endParaRPr lang="en-GB" dirty="0"/>
          </a:p>
        </p:txBody>
      </p:sp>
      <p:pic>
        <p:nvPicPr>
          <p:cNvPr id="4" name="Picture 3">
            <a:extLst>
              <a:ext uri="{FF2B5EF4-FFF2-40B4-BE49-F238E27FC236}">
                <a16:creationId xmlns:a16="http://schemas.microsoft.com/office/drawing/2014/main" id="{A6D3C507-E290-45F5-80F1-C6248D203CC3}"/>
              </a:ext>
            </a:extLst>
          </p:cNvPr>
          <p:cNvPicPr>
            <a:picLocks noChangeAspect="1"/>
          </p:cNvPicPr>
          <p:nvPr/>
        </p:nvPicPr>
        <p:blipFill>
          <a:blip r:embed="rId4"/>
          <a:stretch>
            <a:fillRect/>
          </a:stretch>
        </p:blipFill>
        <p:spPr>
          <a:xfrm>
            <a:off x="838200" y="2552974"/>
            <a:ext cx="4276725" cy="1438275"/>
          </a:xfrm>
          <a:prstGeom prst="rect">
            <a:avLst/>
          </a:prstGeom>
        </p:spPr>
      </p:pic>
      <p:sp>
        <p:nvSpPr>
          <p:cNvPr id="5" name="TextBox 4">
            <a:extLst>
              <a:ext uri="{FF2B5EF4-FFF2-40B4-BE49-F238E27FC236}">
                <a16:creationId xmlns:a16="http://schemas.microsoft.com/office/drawing/2014/main" id="{B35BCA68-F66E-480C-BFE2-257CCAEF58F1}"/>
              </a:ext>
            </a:extLst>
          </p:cNvPr>
          <p:cNvSpPr txBox="1"/>
          <p:nvPr/>
        </p:nvSpPr>
        <p:spPr>
          <a:xfrm>
            <a:off x="837428" y="2068470"/>
            <a:ext cx="4277497" cy="369332"/>
          </a:xfrm>
          <a:prstGeom prst="rect">
            <a:avLst/>
          </a:prstGeom>
          <a:noFill/>
        </p:spPr>
        <p:txBody>
          <a:bodyPr wrap="square" rtlCol="0">
            <a:spAutoFit/>
          </a:bodyPr>
          <a:lstStyle/>
          <a:p>
            <a:r>
              <a:rPr lang="en-GB" dirty="0"/>
              <a:t>User data (1/9/17-17/5/18)</a:t>
            </a:r>
          </a:p>
        </p:txBody>
      </p:sp>
      <p:pic>
        <p:nvPicPr>
          <p:cNvPr id="6" name="Picture 5">
            <a:extLst>
              <a:ext uri="{FF2B5EF4-FFF2-40B4-BE49-F238E27FC236}">
                <a16:creationId xmlns:a16="http://schemas.microsoft.com/office/drawing/2014/main" id="{09C6227C-0EB7-4D4D-A3B7-FB84971370DA}"/>
              </a:ext>
            </a:extLst>
          </p:cNvPr>
          <p:cNvPicPr>
            <a:picLocks noChangeAspect="1"/>
          </p:cNvPicPr>
          <p:nvPr/>
        </p:nvPicPr>
        <p:blipFill>
          <a:blip r:embed="rId5"/>
          <a:stretch>
            <a:fillRect/>
          </a:stretch>
        </p:blipFill>
        <p:spPr>
          <a:xfrm>
            <a:off x="841137" y="3991249"/>
            <a:ext cx="4273788" cy="1898135"/>
          </a:xfrm>
          <a:prstGeom prst="rect">
            <a:avLst/>
          </a:prstGeom>
        </p:spPr>
      </p:pic>
      <p:sp>
        <p:nvSpPr>
          <p:cNvPr id="10" name="TextBox 9">
            <a:extLst>
              <a:ext uri="{FF2B5EF4-FFF2-40B4-BE49-F238E27FC236}">
                <a16:creationId xmlns:a16="http://schemas.microsoft.com/office/drawing/2014/main" id="{27E93892-998E-420B-818C-BCCAF3A82F40}"/>
              </a:ext>
            </a:extLst>
          </p:cNvPr>
          <p:cNvSpPr txBox="1"/>
          <p:nvPr/>
        </p:nvSpPr>
        <p:spPr>
          <a:xfrm>
            <a:off x="5327365" y="1440892"/>
            <a:ext cx="6097248" cy="5355312"/>
          </a:xfrm>
          <a:prstGeom prst="rect">
            <a:avLst/>
          </a:prstGeom>
          <a:noFill/>
        </p:spPr>
        <p:txBody>
          <a:bodyPr wrap="square">
            <a:spAutoFit/>
          </a:bodyPr>
          <a:lstStyle/>
          <a:p>
            <a:r>
              <a:rPr lang="en-GB" dirty="0"/>
              <a:t>Suggestions for improvements</a:t>
            </a:r>
          </a:p>
          <a:p>
            <a:pPr marL="285750" indent="-285750">
              <a:buFont typeface="Arial" panose="020B0604020202020204" pitchFamily="34" charset="0"/>
              <a:buChar char="•"/>
            </a:pPr>
            <a:r>
              <a:rPr lang="en-US" dirty="0"/>
              <a:t>Editorial oversight for the repository (quality assurance with feedback to those whose bulletins are rejected)</a:t>
            </a:r>
          </a:p>
          <a:p>
            <a:pPr marL="285750" indent="-285750">
              <a:buFont typeface="Arial" panose="020B0604020202020204" pitchFamily="34" charset="0"/>
              <a:buChar char="•"/>
            </a:pPr>
            <a:r>
              <a:rPr lang="en-US" dirty="0"/>
              <a:t>Including a "spec" for each bulletin (audience, scope, source </a:t>
            </a:r>
            <a:r>
              <a:rPr lang="en-US" dirty="0" err="1"/>
              <a:t>etc</a:t>
            </a:r>
            <a:r>
              <a:rPr lang="en-US" dirty="0"/>
              <a:t>)</a:t>
            </a:r>
          </a:p>
          <a:p>
            <a:pPr marL="285750" indent="-285750">
              <a:buFont typeface="Arial" panose="020B0604020202020204" pitchFamily="34" charset="0"/>
              <a:buChar char="•"/>
            </a:pPr>
            <a:r>
              <a:rPr lang="en-US" dirty="0"/>
              <a:t>Promotion of the repository</a:t>
            </a:r>
          </a:p>
          <a:p>
            <a:pPr marL="285750" indent="-285750">
              <a:buFont typeface="Arial" panose="020B0604020202020204" pitchFamily="34" charset="0"/>
              <a:buChar char="•"/>
            </a:pPr>
            <a:r>
              <a:rPr lang="en-US" dirty="0"/>
              <a:t>Identifying one provider/lead for each topic</a:t>
            </a:r>
          </a:p>
          <a:p>
            <a:pPr marL="285750" indent="-285750">
              <a:buFont typeface="Arial" panose="020B0604020202020204" pitchFamily="34" charset="0"/>
              <a:buChar char="•"/>
            </a:pPr>
            <a:r>
              <a:rPr lang="en-US" dirty="0"/>
              <a:t>Templates</a:t>
            </a:r>
          </a:p>
          <a:p>
            <a:pPr marL="285750" indent="-285750">
              <a:buFont typeface="Arial" panose="020B0604020202020204" pitchFamily="34" charset="0"/>
              <a:buChar char="•"/>
            </a:pPr>
            <a:r>
              <a:rPr lang="en-US" dirty="0"/>
              <a:t>Toolkit</a:t>
            </a:r>
          </a:p>
          <a:p>
            <a:pPr marL="285750" indent="-285750">
              <a:buFont typeface="Arial" panose="020B0604020202020204" pitchFamily="34" charset="0"/>
              <a:buChar char="•"/>
            </a:pPr>
            <a:r>
              <a:rPr lang="en-US" dirty="0"/>
              <a:t>Good practice guidance including on technology to measure use</a:t>
            </a:r>
          </a:p>
          <a:p>
            <a:pPr marL="285750" indent="-285750">
              <a:buFont typeface="Arial" panose="020B0604020202020204" pitchFamily="34" charset="0"/>
              <a:buChar char="•"/>
            </a:pPr>
            <a:r>
              <a:rPr lang="en-US" dirty="0"/>
              <a:t>Include generic resources for libraries to then add in local material</a:t>
            </a:r>
          </a:p>
          <a:p>
            <a:pPr marL="285750" indent="-285750">
              <a:buFont typeface="Arial" panose="020B0604020202020204" pitchFamily="34" charset="0"/>
              <a:buChar char="•"/>
            </a:pPr>
            <a:r>
              <a:rPr lang="en-US" dirty="0"/>
              <a:t>Specialist bulletins are most useful to “do once and share”</a:t>
            </a:r>
          </a:p>
          <a:p>
            <a:pPr marL="285750" indent="-285750">
              <a:buFont typeface="Arial" panose="020B0604020202020204" pitchFamily="34" charset="0"/>
              <a:buChar char="•"/>
            </a:pPr>
            <a:r>
              <a:rPr lang="en-US" dirty="0"/>
              <a:t>Contact details and links to their websites/products</a:t>
            </a:r>
          </a:p>
          <a:p>
            <a:pPr marL="285750" indent="-285750">
              <a:buFont typeface="Arial" panose="020B0604020202020204" pitchFamily="34" charset="0"/>
              <a:buChar char="•"/>
            </a:pPr>
            <a:r>
              <a:rPr lang="en-US" dirty="0"/>
              <a:t>Branding – national plus local for marketing purposes</a:t>
            </a:r>
          </a:p>
          <a:p>
            <a:pPr marL="285750" indent="-285750">
              <a:buFont typeface="Arial" panose="020B0604020202020204" pitchFamily="34" charset="0"/>
              <a:buChar char="•"/>
            </a:pPr>
            <a:r>
              <a:rPr lang="en-US" dirty="0"/>
              <a:t>People are quite “protective” of their work – so need to get over that hurdle!</a:t>
            </a:r>
          </a:p>
          <a:p>
            <a:pPr marL="285750" indent="-285750">
              <a:buFont typeface="Arial" panose="020B0604020202020204" pitchFamily="34" charset="0"/>
              <a:buChar char="•"/>
            </a:pPr>
            <a:r>
              <a:rPr lang="en-US" dirty="0"/>
              <a:t>Central repository – knowing what is out there</a:t>
            </a:r>
          </a:p>
        </p:txBody>
      </p:sp>
    </p:spTree>
    <p:custDataLst>
      <p:tags r:id="rId1"/>
    </p:custDataLst>
    <p:extLst>
      <p:ext uri="{BB962C8B-B14F-4D97-AF65-F5344CB8AC3E}">
        <p14:creationId xmlns:p14="http://schemas.microsoft.com/office/powerpoint/2010/main" val="2488940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6F7B-DE44-4E9D-A676-F821EE5D261F}"/>
              </a:ext>
            </a:extLst>
          </p:cNvPr>
          <p:cNvSpPr>
            <a:spLocks noGrp="1"/>
          </p:cNvSpPr>
          <p:nvPr>
            <p:ph type="title"/>
          </p:nvPr>
        </p:nvSpPr>
        <p:spPr/>
        <p:txBody>
          <a:bodyPr/>
          <a:lstStyle/>
          <a:p>
            <a:r>
              <a:rPr lang="en-GB" dirty="0"/>
              <a:t>Bottlenecks and pain-points</a:t>
            </a:r>
          </a:p>
        </p:txBody>
      </p:sp>
      <p:sp>
        <p:nvSpPr>
          <p:cNvPr id="3" name="Content Placeholder 2">
            <a:extLst>
              <a:ext uri="{FF2B5EF4-FFF2-40B4-BE49-F238E27FC236}">
                <a16:creationId xmlns:a16="http://schemas.microsoft.com/office/drawing/2014/main" id="{FB2F5995-0B38-485F-9D5D-096C6F88B981}"/>
              </a:ext>
            </a:extLst>
          </p:cNvPr>
          <p:cNvSpPr>
            <a:spLocks noGrp="1"/>
          </p:cNvSpPr>
          <p:nvPr>
            <p:ph idx="1"/>
          </p:nvPr>
        </p:nvSpPr>
        <p:spPr>
          <a:xfrm>
            <a:off x="838200" y="1690688"/>
            <a:ext cx="7793736" cy="4486275"/>
          </a:xfrm>
        </p:spPr>
        <p:txBody>
          <a:bodyPr>
            <a:normAutofit lnSpcReduction="10000"/>
          </a:bodyPr>
          <a:lstStyle/>
          <a:p>
            <a:r>
              <a:rPr lang="en-GB" dirty="0"/>
              <a:t>Acknowledgement of sources, contributions, authorship, finances</a:t>
            </a:r>
          </a:p>
          <a:p>
            <a:pPr marL="0" indent="0">
              <a:buNone/>
            </a:pPr>
            <a:endParaRPr lang="en-GB" dirty="0"/>
          </a:p>
          <a:p>
            <a:r>
              <a:rPr lang="en-GB" dirty="0"/>
              <a:t>Availability of resources such as staff and time</a:t>
            </a:r>
          </a:p>
          <a:p>
            <a:pPr marL="0" indent="0">
              <a:buNone/>
            </a:pPr>
            <a:endParaRPr lang="en-GB" dirty="0"/>
          </a:p>
          <a:p>
            <a:r>
              <a:rPr lang="en-GB" dirty="0"/>
              <a:t>Variation in products and in schedules</a:t>
            </a:r>
          </a:p>
          <a:p>
            <a:pPr marL="0" indent="0">
              <a:buNone/>
            </a:pPr>
            <a:endParaRPr lang="en-GB" dirty="0"/>
          </a:p>
          <a:p>
            <a:r>
              <a:rPr lang="en-GB" dirty="0"/>
              <a:t>Tracking uptake, including blocking of cookies, IT infrastructure variation and localisation of click through links (e.g. Bit.ly)</a:t>
            </a:r>
          </a:p>
        </p:txBody>
      </p:sp>
      <p:pic>
        <p:nvPicPr>
          <p:cNvPr id="5" name="Picture 4">
            <a:extLst>
              <a:ext uri="{FF2B5EF4-FFF2-40B4-BE49-F238E27FC236}">
                <a16:creationId xmlns:a16="http://schemas.microsoft.com/office/drawing/2014/main" id="{908FE1D3-761F-CC4E-8998-8420E76AFA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7139">
            <a:off x="8222616" y="512365"/>
            <a:ext cx="3540502" cy="2356647"/>
          </a:xfrm>
          <a:prstGeom prst="rect">
            <a:avLst/>
          </a:prstGeom>
        </p:spPr>
      </p:pic>
    </p:spTree>
    <p:custDataLst>
      <p:tags r:id="rId1"/>
    </p:custDataLst>
    <p:extLst>
      <p:ext uri="{BB962C8B-B14F-4D97-AF65-F5344CB8AC3E}">
        <p14:creationId xmlns:p14="http://schemas.microsoft.com/office/powerpoint/2010/main" val="95665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E3FB-8D09-4215-9268-B303D817A8EF}"/>
              </a:ext>
            </a:extLst>
          </p:cNvPr>
          <p:cNvSpPr>
            <a:spLocks noGrp="1"/>
          </p:cNvSpPr>
          <p:nvPr>
            <p:ph type="title"/>
          </p:nvPr>
        </p:nvSpPr>
        <p:spPr/>
        <p:txBody>
          <a:bodyPr/>
          <a:lstStyle/>
          <a:p>
            <a:r>
              <a:rPr lang="en-GB" dirty="0"/>
              <a:t>Where did we get to at the end of the project?</a:t>
            </a:r>
          </a:p>
        </p:txBody>
      </p:sp>
      <p:sp>
        <p:nvSpPr>
          <p:cNvPr id="3" name="Content Placeholder 2">
            <a:extLst>
              <a:ext uri="{FF2B5EF4-FFF2-40B4-BE49-F238E27FC236}">
                <a16:creationId xmlns:a16="http://schemas.microsoft.com/office/drawing/2014/main" id="{2FBD3812-CA54-4D57-92EA-FAA66303DF45}"/>
              </a:ext>
            </a:extLst>
          </p:cNvPr>
          <p:cNvSpPr>
            <a:spLocks noGrp="1"/>
          </p:cNvSpPr>
          <p:nvPr>
            <p:ph idx="1"/>
          </p:nvPr>
        </p:nvSpPr>
        <p:spPr/>
        <p:txBody>
          <a:bodyPr>
            <a:normAutofit fontScale="85000" lnSpcReduction="20000"/>
          </a:bodyPr>
          <a:lstStyle/>
          <a:p>
            <a:pPr marL="0" indent="0">
              <a:buNone/>
            </a:pPr>
            <a:r>
              <a:rPr lang="en-GB" dirty="0"/>
              <a:t>Recommendations</a:t>
            </a:r>
          </a:p>
          <a:p>
            <a:r>
              <a:rPr lang="en-GB" dirty="0"/>
              <a:t>Review functionality of existing services – controlled study</a:t>
            </a:r>
          </a:p>
          <a:p>
            <a:pPr lvl="1"/>
            <a:r>
              <a:rPr lang="en-GB" dirty="0"/>
              <a:t>Do any resources / services have the capacity to deliver high quality, tailored current awareness bulletins covering all subject matter?</a:t>
            </a:r>
          </a:p>
          <a:p>
            <a:r>
              <a:rPr lang="en-GB" dirty="0"/>
              <a:t>Either</a:t>
            </a:r>
          </a:p>
          <a:p>
            <a:pPr lvl="1"/>
            <a:r>
              <a:rPr lang="en-GB" dirty="0"/>
              <a:t>Review the business model for existing service providers</a:t>
            </a:r>
          </a:p>
          <a:p>
            <a:pPr lvl="2"/>
            <a:r>
              <a:rPr lang="en-GB" dirty="0"/>
              <a:t>Collaborate to achieve sustainable product development to meet end-users’ needs</a:t>
            </a:r>
          </a:p>
          <a:p>
            <a:r>
              <a:rPr lang="en-GB" dirty="0"/>
              <a:t>Or</a:t>
            </a:r>
          </a:p>
          <a:p>
            <a:pPr lvl="1"/>
            <a:r>
              <a:rPr lang="en-GB" dirty="0"/>
              <a:t>Enhance editorial guidance, quality assurance and technical infrastructure of HEE LKS current awareness web presence to support “do once and share” delivery of bulletins</a:t>
            </a:r>
          </a:p>
          <a:p>
            <a:pPr lvl="2"/>
            <a:r>
              <a:rPr lang="en-GB" dirty="0"/>
              <a:t>Produce guidelines and recommendations for evaluating bulletins and capturing impact</a:t>
            </a:r>
          </a:p>
          <a:p>
            <a:r>
              <a:rPr lang="en-GB" dirty="0"/>
              <a:t>In all cases:</a:t>
            </a:r>
          </a:p>
          <a:p>
            <a:pPr lvl="1"/>
            <a:r>
              <a:rPr lang="en-GB" dirty="0"/>
              <a:t>Promote use of all current awareness resources through HEE LKS web presence</a:t>
            </a:r>
          </a:p>
          <a:p>
            <a:pPr lvl="1"/>
            <a:r>
              <a:rPr lang="en-GB" dirty="0"/>
              <a:t>Establish mechanisms for monitoring and evaluation to demonstrate reach and impact</a:t>
            </a:r>
          </a:p>
          <a:p>
            <a:endParaRPr lang="en-GB" dirty="0"/>
          </a:p>
        </p:txBody>
      </p:sp>
    </p:spTree>
    <p:extLst>
      <p:ext uri="{BB962C8B-B14F-4D97-AF65-F5344CB8AC3E}">
        <p14:creationId xmlns:p14="http://schemas.microsoft.com/office/powerpoint/2010/main" val="4141980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BB0A-2FF4-42B4-906C-02DF28F854E3}"/>
              </a:ext>
            </a:extLst>
          </p:cNvPr>
          <p:cNvSpPr>
            <a:spLocks noGrp="1"/>
          </p:cNvSpPr>
          <p:nvPr>
            <p:ph type="title"/>
          </p:nvPr>
        </p:nvSpPr>
        <p:spPr/>
        <p:txBody>
          <a:bodyPr/>
          <a:lstStyle/>
          <a:p>
            <a:r>
              <a:rPr lang="en-GB" dirty="0"/>
              <a:t>Community of Practice</a:t>
            </a:r>
          </a:p>
        </p:txBody>
      </p:sp>
      <p:sp>
        <p:nvSpPr>
          <p:cNvPr id="4" name="Content Placeholder 3">
            <a:extLst>
              <a:ext uri="{FF2B5EF4-FFF2-40B4-BE49-F238E27FC236}">
                <a16:creationId xmlns:a16="http://schemas.microsoft.com/office/drawing/2014/main" id="{FC9F5DBE-E51C-405C-AE17-40A75F83B9AC}"/>
              </a:ext>
            </a:extLst>
          </p:cNvPr>
          <p:cNvSpPr>
            <a:spLocks noGrp="1"/>
          </p:cNvSpPr>
          <p:nvPr>
            <p:ph sz="half" idx="1"/>
          </p:nvPr>
        </p:nvSpPr>
        <p:spPr>
          <a:xfrm>
            <a:off x="838199" y="1825625"/>
            <a:ext cx="5622561" cy="4351338"/>
          </a:xfrm>
        </p:spPr>
        <p:txBody>
          <a:bodyPr>
            <a:normAutofit/>
          </a:bodyPr>
          <a:lstStyle/>
          <a:p>
            <a:r>
              <a:rPr lang="en-GB" dirty="0"/>
              <a:t>Kick-off event – November 2019</a:t>
            </a:r>
          </a:p>
          <a:p>
            <a:pPr lvl="1"/>
            <a:r>
              <a:rPr lang="en-GB" dirty="0"/>
              <a:t>Presentations from bulletin producers: PHE, Kings Fund, </a:t>
            </a:r>
            <a:r>
              <a:rPr lang="en-GB" dirty="0" err="1"/>
              <a:t>RCSEng</a:t>
            </a:r>
            <a:r>
              <a:rPr lang="en-GB" dirty="0"/>
              <a:t>, Oxford Health, CASH, KnowledgeShare, NHSES</a:t>
            </a:r>
          </a:p>
          <a:p>
            <a:pPr lvl="1"/>
            <a:r>
              <a:rPr lang="en-GB" dirty="0"/>
              <a:t>Workshop sessions: defining good quality bulletins, measuring value and impact, priorities for the group</a:t>
            </a:r>
          </a:p>
          <a:p>
            <a:pPr lvl="2"/>
            <a:r>
              <a:rPr lang="en-GB" dirty="0"/>
              <a:t>Map who’s doing what</a:t>
            </a:r>
          </a:p>
          <a:p>
            <a:pPr lvl="2"/>
            <a:r>
              <a:rPr lang="en-GB" dirty="0"/>
              <a:t>Awareness and use of the repository</a:t>
            </a:r>
          </a:p>
          <a:p>
            <a:pPr lvl="2"/>
            <a:r>
              <a:rPr lang="en-GB" dirty="0"/>
              <a:t>“Be more Scotland”</a:t>
            </a:r>
          </a:p>
          <a:p>
            <a:pPr lvl="2"/>
            <a:r>
              <a:rPr lang="en-GB" dirty="0"/>
              <a:t>Return on investment (value and impact)</a:t>
            </a:r>
          </a:p>
          <a:p>
            <a:endParaRPr lang="en-GB" dirty="0"/>
          </a:p>
        </p:txBody>
      </p:sp>
      <p:pic>
        <p:nvPicPr>
          <p:cNvPr id="7" name="Content Placeholder 6">
            <a:extLst>
              <a:ext uri="{FF2B5EF4-FFF2-40B4-BE49-F238E27FC236}">
                <a16:creationId xmlns:a16="http://schemas.microsoft.com/office/drawing/2014/main" id="{52B3892F-EA61-4017-8C9F-F3985FD1E7AC}"/>
              </a:ext>
            </a:extLst>
          </p:cNvPr>
          <p:cNvPicPr>
            <a:picLocks noGrp="1" noChangeAspect="1"/>
          </p:cNvPicPr>
          <p:nvPr>
            <p:ph sz="half" idx="2"/>
          </p:nvPr>
        </p:nvPicPr>
        <p:blipFill>
          <a:blip r:embed="rId2"/>
          <a:stretch>
            <a:fillRect/>
          </a:stretch>
        </p:blipFill>
        <p:spPr>
          <a:xfrm>
            <a:off x="6546954" y="1825625"/>
            <a:ext cx="5181600" cy="3419583"/>
          </a:xfrm>
        </p:spPr>
      </p:pic>
    </p:spTree>
    <p:extLst>
      <p:ext uri="{BB962C8B-B14F-4D97-AF65-F5344CB8AC3E}">
        <p14:creationId xmlns:p14="http://schemas.microsoft.com/office/powerpoint/2010/main" val="164678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52BE-53BE-4D16-BCD4-E9CDC76D7B4D}"/>
              </a:ext>
            </a:extLst>
          </p:cNvPr>
          <p:cNvSpPr>
            <a:spLocks noGrp="1"/>
          </p:cNvSpPr>
          <p:nvPr>
            <p:ph type="title"/>
          </p:nvPr>
        </p:nvSpPr>
        <p:spPr/>
        <p:txBody>
          <a:bodyPr/>
          <a:lstStyle/>
          <a:p>
            <a:r>
              <a:rPr lang="en-GB" dirty="0"/>
              <a:t>Covid-19 current awareness group – applying our learning?</a:t>
            </a:r>
          </a:p>
        </p:txBody>
      </p:sp>
      <p:sp>
        <p:nvSpPr>
          <p:cNvPr id="4" name="Content Placeholder 3">
            <a:extLst>
              <a:ext uri="{FF2B5EF4-FFF2-40B4-BE49-F238E27FC236}">
                <a16:creationId xmlns:a16="http://schemas.microsoft.com/office/drawing/2014/main" id="{8ED9BF64-0655-41C4-A304-E06B76449188}"/>
              </a:ext>
            </a:extLst>
          </p:cNvPr>
          <p:cNvSpPr>
            <a:spLocks noGrp="1"/>
          </p:cNvSpPr>
          <p:nvPr>
            <p:ph sz="half" idx="1"/>
          </p:nvPr>
        </p:nvSpPr>
        <p:spPr/>
        <p:txBody>
          <a:bodyPr/>
          <a:lstStyle/>
          <a:p>
            <a:r>
              <a:rPr lang="en-GB" dirty="0"/>
              <a:t>Call out for people involved in producing </a:t>
            </a:r>
            <a:r>
              <a:rPr lang="en-GB" dirty="0" err="1"/>
              <a:t>Covid</a:t>
            </a:r>
            <a:r>
              <a:rPr lang="en-GB" dirty="0"/>
              <a:t> bulletins</a:t>
            </a:r>
          </a:p>
          <a:p>
            <a:r>
              <a:rPr lang="en-GB" dirty="0"/>
              <a:t>Blog-site used to signpost resources and sample bulletins</a:t>
            </a:r>
          </a:p>
          <a:p>
            <a:r>
              <a:rPr lang="en-GB" dirty="0"/>
              <a:t>Similar patterns of variation: themes, formats, distribution methods and schedules</a:t>
            </a:r>
          </a:p>
          <a:p>
            <a:r>
              <a:rPr lang="en-GB" dirty="0"/>
              <a:t>Who’s scanning what sources?</a:t>
            </a:r>
          </a:p>
          <a:p>
            <a:endParaRPr lang="en-GB" dirty="0"/>
          </a:p>
        </p:txBody>
      </p:sp>
      <p:pic>
        <p:nvPicPr>
          <p:cNvPr id="6" name="Content Placeholder 5">
            <a:extLst>
              <a:ext uri="{FF2B5EF4-FFF2-40B4-BE49-F238E27FC236}">
                <a16:creationId xmlns:a16="http://schemas.microsoft.com/office/drawing/2014/main" id="{4D7869A3-6A7F-4BB1-B4CC-D982164DBE53}"/>
              </a:ext>
            </a:extLst>
          </p:cNvPr>
          <p:cNvPicPr>
            <a:picLocks noGrp="1" noChangeAspect="1"/>
          </p:cNvPicPr>
          <p:nvPr>
            <p:ph sz="half" idx="2"/>
          </p:nvPr>
        </p:nvPicPr>
        <p:blipFill>
          <a:blip r:embed="rId2"/>
          <a:stretch>
            <a:fillRect/>
          </a:stretch>
        </p:blipFill>
        <p:spPr>
          <a:xfrm>
            <a:off x="6569439" y="1538339"/>
            <a:ext cx="5181600" cy="3546815"/>
          </a:xfrm>
          <a:prstGeom prst="rect">
            <a:avLst/>
          </a:prstGeom>
        </p:spPr>
      </p:pic>
    </p:spTree>
    <p:extLst>
      <p:ext uri="{BB962C8B-B14F-4D97-AF65-F5344CB8AC3E}">
        <p14:creationId xmlns:p14="http://schemas.microsoft.com/office/powerpoint/2010/main" val="137518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5589239"/>
            <a:ext cx="5832648" cy="461665"/>
          </a:xfrm>
          <a:prstGeom prst="rect">
            <a:avLst/>
          </a:prstGeom>
        </p:spPr>
        <p:txBody>
          <a:bodyPr wrap="square">
            <a:spAutoFit/>
          </a:bodyPr>
          <a:lstStyle/>
          <a:p>
            <a:r>
              <a:rPr lang="en-US" altLang="en-US" sz="2400" b="1" dirty="0">
                <a:solidFill>
                  <a:srgbClr val="0070C0"/>
                </a:solidFill>
                <a:hlinkClick r:id="rId3"/>
              </a:rPr>
              <a:t>http://cash.libraryservices.nhs.uk/</a:t>
            </a:r>
            <a:endParaRPr lang="en-GB" sz="2400" dirty="0"/>
          </a:p>
        </p:txBody>
      </p:sp>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01" t="9536" r="341" b="3675"/>
          <a:stretch/>
        </p:blipFill>
        <p:spPr bwMode="auto">
          <a:xfrm>
            <a:off x="1919536" y="1268761"/>
            <a:ext cx="8196014" cy="41414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9CFC4ED2-3B64-47EE-9F32-7264975A6CD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Current Awareness Service for Health</a:t>
            </a:r>
          </a:p>
        </p:txBody>
      </p:sp>
    </p:spTree>
    <p:extLst>
      <p:ext uri="{BB962C8B-B14F-4D97-AF65-F5344CB8AC3E}">
        <p14:creationId xmlns:p14="http://schemas.microsoft.com/office/powerpoint/2010/main" val="138177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COVID-19 Page</a:t>
            </a:r>
          </a:p>
        </p:txBody>
      </p:sp>
      <p:sp>
        <p:nvSpPr>
          <p:cNvPr id="3" name="Content Placeholder 2"/>
          <p:cNvSpPr>
            <a:spLocks noGrp="1"/>
          </p:cNvSpPr>
          <p:nvPr>
            <p:ph idx="1"/>
          </p:nvPr>
        </p:nvSpPr>
        <p:spPr>
          <a:xfrm>
            <a:off x="2096094" y="1412777"/>
            <a:ext cx="8229600" cy="4525963"/>
          </a:xfrm>
        </p:spPr>
        <p:txBody>
          <a:bodyPr/>
          <a:lstStyle/>
          <a:p>
            <a:r>
              <a:rPr lang="en-GB" sz="2400" dirty="0"/>
              <a:t>Existing categories and newsfeeds</a:t>
            </a:r>
          </a:p>
          <a:p>
            <a:r>
              <a:rPr lang="en-GB" sz="2400" dirty="0"/>
              <a:t>Sources checked twice daily</a:t>
            </a:r>
          </a:p>
          <a:p>
            <a:endParaRPr lang="en-GB"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23592" y="2420889"/>
            <a:ext cx="7574607" cy="4252689"/>
          </a:xfrm>
          <a:prstGeom prst="rect">
            <a:avLst/>
          </a:prstGeom>
          <a:solidFill>
            <a:schemeClr val="accent2"/>
          </a:solidFill>
          <a:ln>
            <a:solidFill>
              <a:srgbClr val="0070C0"/>
            </a:solidFill>
          </a:ln>
        </p:spPr>
      </p:pic>
    </p:spTree>
    <p:extLst>
      <p:ext uri="{BB962C8B-B14F-4D97-AF65-F5344CB8AC3E}">
        <p14:creationId xmlns:p14="http://schemas.microsoft.com/office/powerpoint/2010/main" val="220644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6374" y="1657191"/>
            <a:ext cx="3312368" cy="3416320"/>
          </a:xfrm>
          <a:prstGeom prst="rect">
            <a:avLst/>
          </a:prstGeom>
          <a:noFill/>
        </p:spPr>
        <p:txBody>
          <a:bodyPr wrap="square" rtlCol="0">
            <a:spAutoFit/>
          </a:bodyPr>
          <a:lstStyle/>
          <a:p>
            <a:pPr marL="800100" lvl="1" indent="-342900">
              <a:buFont typeface="Wingdings" panose="05000000000000000000" pitchFamily="2" charset="2"/>
              <a:buChar char="ü"/>
            </a:pPr>
            <a:r>
              <a:rPr lang="en-GB" sz="2000" dirty="0"/>
              <a:t>Database is hub of the service</a:t>
            </a:r>
          </a:p>
          <a:p>
            <a:pPr marL="800100" lvl="1" indent="-342900">
              <a:buFont typeface="Wingdings" panose="05000000000000000000" pitchFamily="2" charset="2"/>
              <a:buChar char="ü"/>
            </a:pPr>
            <a:r>
              <a:rPr lang="en-GB" sz="2000" dirty="0"/>
              <a:t>Sources checked twice daily</a:t>
            </a:r>
          </a:p>
          <a:p>
            <a:pPr marL="800100" lvl="1" indent="-342900">
              <a:buFont typeface="Wingdings" panose="05000000000000000000" pitchFamily="2" charset="2"/>
              <a:buChar char="ü"/>
            </a:pPr>
            <a:r>
              <a:rPr lang="en-GB" sz="2000" dirty="0"/>
              <a:t>Very quick to enter items</a:t>
            </a:r>
          </a:p>
          <a:p>
            <a:pPr marL="800100" lvl="1" indent="-342900">
              <a:buFont typeface="Wingdings" panose="05000000000000000000" pitchFamily="2" charset="2"/>
              <a:buChar char="ü"/>
            </a:pPr>
            <a:r>
              <a:rPr lang="en-GB" sz="2000" dirty="0"/>
              <a:t>Quality sources</a:t>
            </a:r>
          </a:p>
          <a:p>
            <a:pPr marL="800100" lvl="1" indent="-342900">
              <a:buFont typeface="Wingdings" panose="05000000000000000000" pitchFamily="2" charset="2"/>
              <a:buChar char="ü"/>
            </a:pPr>
            <a:r>
              <a:rPr lang="en-GB" sz="2000" dirty="0"/>
              <a:t>Grey literature</a:t>
            </a:r>
          </a:p>
          <a:p>
            <a:pPr marL="800100" lvl="1" indent="-342900">
              <a:buFont typeface="Wingdings" panose="05000000000000000000" pitchFamily="2" charset="2"/>
              <a:buChar char="ü"/>
            </a:pPr>
            <a:r>
              <a:rPr lang="en-GB" sz="2000" dirty="0"/>
              <a:t>Key research articles</a:t>
            </a:r>
          </a:p>
          <a:p>
            <a:pPr lvl="1"/>
            <a:endParaRPr lang="en-GB" dirty="0"/>
          </a:p>
          <a:p>
            <a:pPr lvl="1"/>
            <a:endParaRPr lang="en-GB" dirty="0"/>
          </a:p>
        </p:txBody>
      </p:sp>
      <p:pic>
        <p:nvPicPr>
          <p:cNvPr id="6" name="Picture 5"/>
          <p:cNvPicPr/>
          <p:nvPr/>
        </p:nvPicPr>
        <p:blipFill rotWithShape="1">
          <a:blip r:embed="rId3" cstate="print">
            <a:extLst>
              <a:ext uri="{28A0092B-C50C-407E-A947-70E740481C1C}">
                <a14:useLocalDpi xmlns:a14="http://schemas.microsoft.com/office/drawing/2010/main"/>
              </a:ext>
            </a:extLst>
          </a:blip>
          <a:srcRect/>
          <a:stretch/>
        </p:blipFill>
        <p:spPr bwMode="auto">
          <a:xfrm>
            <a:off x="1991545" y="1628800"/>
            <a:ext cx="5476875" cy="3905250"/>
          </a:xfrm>
          <a:prstGeom prst="rect">
            <a:avLst/>
          </a:prstGeom>
          <a:ln w="9525">
            <a:solidFill>
              <a:schemeClr val="tx1"/>
            </a:solid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318537B5-E751-42A3-8B31-88F0519CBBC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Database entry form</a:t>
            </a:r>
          </a:p>
        </p:txBody>
      </p:sp>
    </p:spTree>
    <p:extLst>
      <p:ext uri="{BB962C8B-B14F-4D97-AF65-F5344CB8AC3E}">
        <p14:creationId xmlns:p14="http://schemas.microsoft.com/office/powerpoint/2010/main" val="130003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556792"/>
            <a:ext cx="9280723" cy="5170646"/>
          </a:xfrm>
          <a:prstGeom prst="rect">
            <a:avLst/>
          </a:prstGeom>
          <a:noFill/>
        </p:spPr>
        <p:txBody>
          <a:bodyPr wrap="square" rtlCol="0">
            <a:spAutoFit/>
          </a:bodyPr>
          <a:lstStyle/>
          <a:p>
            <a:pPr lvl="1"/>
            <a:endParaRPr lang="en-GB" sz="2400" u="sng" dirty="0">
              <a:hlinkClick r:id="rId3"/>
            </a:endParaRPr>
          </a:p>
          <a:p>
            <a:pPr marL="800100" lvl="1" indent="-342900">
              <a:buFont typeface="Wingdings" panose="05000000000000000000" pitchFamily="2" charset="2"/>
              <a:buChar char="ü"/>
            </a:pPr>
            <a:endParaRPr lang="en-GB" sz="2400" dirty="0"/>
          </a:p>
          <a:p>
            <a:pPr marL="800100" lvl="1" indent="-342900">
              <a:buFont typeface="Wingdings" panose="05000000000000000000" pitchFamily="2" charset="2"/>
              <a:buChar char="ü"/>
            </a:pPr>
            <a:r>
              <a:rPr lang="en-GB" sz="2400" b="1" dirty="0"/>
              <a:t>Know How </a:t>
            </a:r>
            <a:r>
              <a:rPr lang="en-GB" sz="2400" dirty="0"/>
              <a:t>pages to share best practice</a:t>
            </a:r>
          </a:p>
          <a:p>
            <a:pPr lvl="1"/>
            <a:endParaRPr lang="en-GB" sz="2400" dirty="0"/>
          </a:p>
          <a:p>
            <a:pPr marL="800100" lvl="1" indent="-342900">
              <a:buFont typeface="Wingdings" panose="05000000000000000000" pitchFamily="2" charset="2"/>
              <a:buChar char="ü"/>
            </a:pPr>
            <a:r>
              <a:rPr lang="en-GB" sz="2400" dirty="0"/>
              <a:t>Customisable bulletins containing news and other information direct from CASH  e.g. MailChimp</a:t>
            </a:r>
          </a:p>
          <a:p>
            <a:pPr marL="1714500" lvl="3" indent="-342900">
              <a:buFont typeface="Courier New" panose="02070309020205020404" pitchFamily="49" charset="0"/>
              <a:buChar char="o"/>
            </a:pPr>
            <a:endParaRPr lang="en-GB" sz="2400" dirty="0"/>
          </a:p>
          <a:p>
            <a:pPr marL="800100" lvl="1" indent="-342900">
              <a:buFont typeface="Wingdings" panose="05000000000000000000" pitchFamily="2" charset="2"/>
              <a:buChar char="ü"/>
            </a:pPr>
            <a:r>
              <a:rPr lang="en-GB" sz="2400" dirty="0"/>
              <a:t>Newsfeeds</a:t>
            </a:r>
          </a:p>
          <a:p>
            <a:pPr marL="1257300" lvl="2" indent="-342900">
              <a:buFont typeface="Courier New" panose="02070309020205020404" pitchFamily="49" charset="0"/>
              <a:buChar char="o"/>
            </a:pPr>
            <a:r>
              <a:rPr lang="en-GB" sz="2400" dirty="0"/>
              <a:t>End-users</a:t>
            </a:r>
          </a:p>
          <a:p>
            <a:pPr marL="1257300" lvl="2" indent="-342900">
              <a:buFont typeface="Courier New" panose="02070309020205020404" pitchFamily="49" charset="0"/>
              <a:buChar char="o"/>
            </a:pPr>
            <a:r>
              <a:rPr lang="en-GB" sz="2400" dirty="0"/>
              <a:t>Easy to embed on webpages e.g. Trust internet</a:t>
            </a:r>
          </a:p>
          <a:p>
            <a:pPr marL="1257300" lvl="2" indent="-342900">
              <a:buFont typeface="Courier New" panose="02070309020205020404" pitchFamily="49" charset="0"/>
              <a:buChar char="o"/>
            </a:pPr>
            <a:r>
              <a:rPr lang="en-GB" sz="2400" dirty="0"/>
              <a:t>Facebook page</a:t>
            </a:r>
          </a:p>
          <a:p>
            <a:pPr marL="1257300" lvl="2" indent="-342900">
              <a:buFont typeface="Courier New" panose="02070309020205020404" pitchFamily="49" charset="0"/>
              <a:buChar char="o"/>
            </a:pPr>
            <a:r>
              <a:rPr lang="en-GB" sz="2400" dirty="0"/>
              <a:t>Other internet services e.g. </a:t>
            </a:r>
            <a:r>
              <a:rPr lang="en-GB" sz="2400" dirty="0" err="1"/>
              <a:t>ProtoPage</a:t>
            </a:r>
            <a:r>
              <a:rPr lang="en-GB" sz="2400" dirty="0"/>
              <a:t>, </a:t>
            </a:r>
            <a:r>
              <a:rPr lang="en-GB" sz="2400" dirty="0" err="1"/>
              <a:t>NetVibes</a:t>
            </a:r>
            <a:endParaRPr lang="en-GB" sz="2400" dirty="0"/>
          </a:p>
          <a:p>
            <a:pPr lvl="1"/>
            <a:endParaRPr lang="en-GB" sz="2400" dirty="0"/>
          </a:p>
          <a:p>
            <a:pPr lvl="1"/>
            <a:endParaRPr lang="en-GB"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0772" y="764704"/>
            <a:ext cx="1951037"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1FD745BB-F27A-4BDD-84C5-9362C214623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Output formats</a:t>
            </a:r>
          </a:p>
        </p:txBody>
      </p:sp>
    </p:spTree>
    <p:extLst>
      <p:ext uri="{BB962C8B-B14F-4D97-AF65-F5344CB8AC3E}">
        <p14:creationId xmlns:p14="http://schemas.microsoft.com/office/powerpoint/2010/main" val="184002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3017-C452-4177-BA95-7ACCC3B3A6EC}"/>
              </a:ext>
            </a:extLst>
          </p:cNvPr>
          <p:cNvSpPr>
            <a:spLocks noGrp="1"/>
          </p:cNvSpPr>
          <p:nvPr>
            <p:ph type="title"/>
          </p:nvPr>
        </p:nvSpPr>
        <p:spPr/>
        <p:txBody>
          <a:bodyPr/>
          <a:lstStyle/>
          <a:p>
            <a:r>
              <a:rPr lang="en-GB" dirty="0"/>
              <a:t>Background and introduction</a:t>
            </a:r>
          </a:p>
        </p:txBody>
      </p:sp>
      <p:sp>
        <p:nvSpPr>
          <p:cNvPr id="3" name="Content Placeholder 2">
            <a:extLst>
              <a:ext uri="{FF2B5EF4-FFF2-40B4-BE49-F238E27FC236}">
                <a16:creationId xmlns:a16="http://schemas.microsoft.com/office/drawing/2014/main" id="{1879F963-2426-454B-A342-CEE5E85B876E}"/>
              </a:ext>
            </a:extLst>
          </p:cNvPr>
          <p:cNvSpPr>
            <a:spLocks noGrp="1"/>
          </p:cNvSpPr>
          <p:nvPr>
            <p:ph idx="1"/>
          </p:nvPr>
        </p:nvSpPr>
        <p:spPr/>
        <p:txBody>
          <a:bodyPr vert="horz" lIns="91440" tIns="45720" rIns="91440" bIns="45720" rtlCol="0" anchor="t">
            <a:normAutofit fontScale="92500" lnSpcReduction="10000"/>
          </a:bodyPr>
          <a:lstStyle/>
          <a:p>
            <a:r>
              <a:rPr lang="en-GB" dirty="0"/>
              <a:t>Introduction</a:t>
            </a:r>
          </a:p>
          <a:p>
            <a:pPr lvl="1"/>
            <a:r>
              <a:rPr lang="en-GB" dirty="0"/>
              <a:t>Why is current awareness important?</a:t>
            </a:r>
          </a:p>
          <a:p>
            <a:pPr lvl="2"/>
            <a:r>
              <a:rPr lang="en-GB" dirty="0"/>
              <a:t>NHS long term plan – horizon scanning</a:t>
            </a:r>
          </a:p>
          <a:p>
            <a:pPr lvl="2"/>
            <a:r>
              <a:rPr lang="en-GB" dirty="0" err="1"/>
              <a:t>KfH</a:t>
            </a:r>
            <a:r>
              <a:rPr lang="en-GB" dirty="0"/>
              <a:t> - “Quick and easy access to evidence”</a:t>
            </a:r>
          </a:p>
          <a:p>
            <a:pPr lvl="2"/>
            <a:r>
              <a:rPr lang="en-GB" dirty="0" err="1">
                <a:cs typeface="Calibri"/>
              </a:rPr>
              <a:t>Lagom</a:t>
            </a:r>
            <a:r>
              <a:rPr lang="en-GB" dirty="0">
                <a:cs typeface="Calibri"/>
              </a:rPr>
              <a:t> end user research - 2019</a:t>
            </a:r>
            <a:endParaRPr lang="en-GB" dirty="0"/>
          </a:p>
          <a:p>
            <a:pPr lvl="2"/>
            <a:r>
              <a:rPr lang="en-GB" dirty="0"/>
              <a:t>Helping to embed research/evidence into practice</a:t>
            </a:r>
          </a:p>
          <a:p>
            <a:pPr lvl="2"/>
            <a:r>
              <a:rPr lang="en-GB" dirty="0"/>
              <a:t>Marketing and promotion of LKS</a:t>
            </a:r>
          </a:p>
          <a:p>
            <a:pPr lvl="2"/>
            <a:r>
              <a:rPr lang="en-GB" dirty="0"/>
              <a:t>Saving time for library users</a:t>
            </a:r>
          </a:p>
          <a:p>
            <a:pPr lvl="1"/>
            <a:r>
              <a:rPr lang="en-GB" dirty="0"/>
              <a:t>What is current awareness?</a:t>
            </a:r>
          </a:p>
          <a:p>
            <a:pPr lvl="2"/>
            <a:r>
              <a:rPr lang="en-GB" dirty="0"/>
              <a:t>Wide range of definitions but it includes:</a:t>
            </a:r>
          </a:p>
          <a:p>
            <a:pPr lvl="3"/>
            <a:r>
              <a:rPr lang="en-GB" dirty="0" err="1"/>
              <a:t>KnowledgeShare</a:t>
            </a:r>
            <a:r>
              <a:rPr lang="en-GB" dirty="0"/>
              <a:t> and other alerting products</a:t>
            </a:r>
          </a:p>
          <a:p>
            <a:pPr lvl="3"/>
            <a:r>
              <a:rPr lang="en-GB" dirty="0"/>
              <a:t>Social media alerts</a:t>
            </a:r>
          </a:p>
          <a:p>
            <a:pPr lvl="3"/>
            <a:r>
              <a:rPr lang="en-GB" dirty="0"/>
              <a:t>Tables of contents</a:t>
            </a:r>
          </a:p>
          <a:p>
            <a:pPr lvl="3"/>
            <a:r>
              <a:rPr lang="en-GB" dirty="0"/>
              <a:t>Bulletins</a:t>
            </a:r>
          </a:p>
          <a:p>
            <a:pPr lvl="1"/>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5470" y="629587"/>
            <a:ext cx="2322000" cy="3272377"/>
          </a:xfrm>
          <a:prstGeom prst="rect">
            <a:avLst/>
          </a:prstGeom>
          <a:ln>
            <a:solidFill>
              <a:schemeClr val="tx1"/>
            </a:solidFill>
          </a:ln>
        </p:spPr>
      </p:pic>
      <p:pic>
        <p:nvPicPr>
          <p:cNvPr id="6" name="Picture 6" descr="A picture containing bird, flower, tree&#10;&#10;Description automatically generated">
            <a:extLst>
              <a:ext uri="{FF2B5EF4-FFF2-40B4-BE49-F238E27FC236}">
                <a16:creationId xmlns:a16="http://schemas.microsoft.com/office/drawing/2014/main" id="{3DC9DF2C-99C7-44C3-944A-69D568528F85}"/>
              </a:ext>
            </a:extLst>
          </p:cNvPr>
          <p:cNvPicPr>
            <a:picLocks noChangeAspect="1"/>
          </p:cNvPicPr>
          <p:nvPr/>
        </p:nvPicPr>
        <p:blipFill>
          <a:blip r:embed="rId5"/>
          <a:stretch>
            <a:fillRect/>
          </a:stretch>
        </p:blipFill>
        <p:spPr>
          <a:xfrm>
            <a:off x="7311559" y="1526117"/>
            <a:ext cx="2743200" cy="3417297"/>
          </a:xfrm>
          <a:prstGeom prst="rect">
            <a:avLst/>
          </a:prstGeom>
          <a:ln>
            <a:solidFill>
              <a:schemeClr val="tx1"/>
            </a:solidFill>
          </a:ln>
        </p:spPr>
      </p:pic>
      <p:pic>
        <p:nvPicPr>
          <p:cNvPr id="5" name="Picture 4">
            <a:extLst>
              <a:ext uri="{FF2B5EF4-FFF2-40B4-BE49-F238E27FC236}">
                <a16:creationId xmlns:a16="http://schemas.microsoft.com/office/drawing/2014/main" id="{033221AD-EF5A-4E52-9E3D-3F6799E0E35B}"/>
              </a:ext>
            </a:extLst>
          </p:cNvPr>
          <p:cNvPicPr>
            <a:picLocks noChangeAspect="1"/>
          </p:cNvPicPr>
          <p:nvPr/>
        </p:nvPicPr>
        <p:blipFill>
          <a:blip r:embed="rId6"/>
          <a:stretch>
            <a:fillRect/>
          </a:stretch>
        </p:blipFill>
        <p:spPr>
          <a:xfrm>
            <a:off x="8187319" y="3798459"/>
            <a:ext cx="3745604" cy="2646148"/>
          </a:xfrm>
          <a:prstGeom prst="rect">
            <a:avLst/>
          </a:prstGeom>
          <a:ln>
            <a:solidFill>
              <a:schemeClr val="tx1"/>
            </a:solidFill>
          </a:ln>
        </p:spPr>
      </p:pic>
    </p:spTree>
    <p:custDataLst>
      <p:tags r:id="rId1"/>
    </p:custDataLst>
    <p:extLst>
      <p:ext uri="{BB962C8B-B14F-4D97-AF65-F5344CB8AC3E}">
        <p14:creationId xmlns:p14="http://schemas.microsoft.com/office/powerpoint/2010/main" val="819898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a:ext>
            </a:extLst>
          </a:blip>
          <a:srcRect/>
          <a:stretch/>
        </p:blipFill>
        <p:spPr bwMode="auto">
          <a:xfrm>
            <a:off x="1847529" y="908721"/>
            <a:ext cx="5674995" cy="345757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8256240" y="908721"/>
            <a:ext cx="1775768" cy="461665"/>
          </a:xfrm>
          <a:prstGeom prst="rect">
            <a:avLst/>
          </a:prstGeom>
          <a:noFill/>
        </p:spPr>
        <p:txBody>
          <a:bodyPr wrap="square" rtlCol="0">
            <a:spAutoFit/>
          </a:bodyPr>
          <a:lstStyle/>
          <a:p>
            <a:r>
              <a:rPr lang="en-GB" sz="2400" dirty="0"/>
              <a:t>Examples</a:t>
            </a:r>
            <a:endParaRPr lang="en-GB" dirty="0"/>
          </a:p>
        </p:txBody>
      </p:sp>
      <p:pic>
        <p:nvPicPr>
          <p:cNvPr id="5" name="Picture 4"/>
          <p:cNvPicPr/>
          <p:nvPr/>
        </p:nvPicPr>
        <p:blipFill rotWithShape="1">
          <a:blip r:embed="rId4" cstate="print">
            <a:extLst>
              <a:ext uri="{28A0092B-C50C-407E-A947-70E740481C1C}">
                <a14:useLocalDpi xmlns:a14="http://schemas.microsoft.com/office/drawing/2010/main"/>
              </a:ext>
            </a:extLst>
          </a:blip>
          <a:srcRect/>
          <a:stretch/>
        </p:blipFill>
        <p:spPr bwMode="auto">
          <a:xfrm>
            <a:off x="5447929" y="2492897"/>
            <a:ext cx="4486275" cy="3267075"/>
          </a:xfrm>
          <a:prstGeom prst="rect">
            <a:avLst/>
          </a:prstGeom>
          <a:ln>
            <a:solidFill>
              <a:srgbClr val="00B05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0691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8053-549E-46FB-B5E8-98AB4BEA236F}"/>
              </a:ext>
            </a:extLst>
          </p:cNvPr>
          <p:cNvSpPr>
            <a:spLocks noGrp="1"/>
          </p:cNvSpPr>
          <p:nvPr>
            <p:ph type="title"/>
          </p:nvPr>
        </p:nvSpPr>
        <p:spPr/>
        <p:txBody>
          <a:bodyPr/>
          <a:lstStyle/>
          <a:p>
            <a:r>
              <a:rPr lang="en-GB" dirty="0"/>
              <a:t>CASH development project</a:t>
            </a:r>
          </a:p>
        </p:txBody>
      </p:sp>
      <p:sp>
        <p:nvSpPr>
          <p:cNvPr id="3" name="Content Placeholder 2">
            <a:extLst>
              <a:ext uri="{FF2B5EF4-FFF2-40B4-BE49-F238E27FC236}">
                <a16:creationId xmlns:a16="http://schemas.microsoft.com/office/drawing/2014/main" id="{F0BF1547-EA34-492B-B717-D8CDB1FFCD24}"/>
              </a:ext>
            </a:extLst>
          </p:cNvPr>
          <p:cNvSpPr>
            <a:spLocks noGrp="1"/>
          </p:cNvSpPr>
          <p:nvPr>
            <p:ph idx="1"/>
          </p:nvPr>
        </p:nvSpPr>
        <p:spPr>
          <a:xfrm>
            <a:off x="838200" y="1825625"/>
            <a:ext cx="10515600" cy="4667250"/>
          </a:xfrm>
        </p:spPr>
        <p:txBody>
          <a:bodyPr>
            <a:normAutofit fontScale="92500" lnSpcReduction="10000"/>
          </a:bodyPr>
          <a:lstStyle/>
          <a:p>
            <a:pPr marL="342900" lvl="0" indent="-342900">
              <a:spcAft>
                <a:spcPts val="0"/>
              </a:spcAft>
              <a:buFont typeface="Symbol" panose="05050102010706020507" pitchFamily="18" charset="2"/>
              <a:buChar char=""/>
            </a:pPr>
            <a:r>
              <a:rPr lang="en-GB" dirty="0">
                <a:effectLst/>
                <a:latin typeface="Calibri" panose="020F0502020204030204" pitchFamily="34" charset="0"/>
                <a:ea typeface="Times New Roman" panose="02020603050405020304" pitchFamily="18" charset="0"/>
              </a:rPr>
              <a:t>Technical development to maximise the functionality on CASH platform</a:t>
            </a:r>
          </a:p>
          <a:p>
            <a:pPr marL="800100" lvl="1"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Link tracking</a:t>
            </a:r>
          </a:p>
          <a:p>
            <a:pPr marL="800100" lvl="1"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Accessibility</a:t>
            </a:r>
          </a:p>
          <a:p>
            <a:pPr marL="800100" lvl="1"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Document summaries</a:t>
            </a:r>
          </a:p>
          <a:p>
            <a:pPr marL="342900" lvl="0" indent="-342900">
              <a:spcAft>
                <a:spcPts val="0"/>
              </a:spcAft>
              <a:buFont typeface="Symbol" panose="05050102010706020507" pitchFamily="18" charset="2"/>
              <a:buChar char=""/>
            </a:pPr>
            <a:r>
              <a:rPr lang="en-GB" dirty="0">
                <a:effectLst/>
                <a:latin typeface="Calibri" panose="020F0502020204030204" pitchFamily="34" charset="0"/>
                <a:ea typeface="Times New Roman" panose="02020603050405020304" pitchFamily="18" charset="0"/>
              </a:rPr>
              <a:t>Research and produce case studies to demonstrate the impact on local practices</a:t>
            </a:r>
          </a:p>
          <a:p>
            <a:pPr marL="800100" lvl="1" indent="-342900">
              <a:buFont typeface="Symbol" panose="05050102010706020507" pitchFamily="18" charset="2"/>
              <a:buChar char=""/>
            </a:pPr>
            <a:r>
              <a:rPr lang="en-GB" sz="1800" dirty="0">
                <a:latin typeface="Calibri" panose="020F0502020204030204" pitchFamily="34" charset="0"/>
                <a:ea typeface="Calibri" panose="020F0502020204030204" pitchFamily="34" charset="0"/>
              </a:rPr>
              <a:t>Time saved</a:t>
            </a:r>
          </a:p>
          <a:p>
            <a:pPr marL="800100" lvl="1"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Different team members involved in the process</a:t>
            </a:r>
          </a:p>
          <a:p>
            <a:pPr marL="342900" lvl="0" indent="-342900">
              <a:spcAft>
                <a:spcPts val="0"/>
              </a:spcAft>
              <a:buFont typeface="Symbol" panose="05050102010706020507" pitchFamily="18" charset="2"/>
              <a:buChar char=""/>
            </a:pPr>
            <a:r>
              <a:rPr lang="en-GB" dirty="0">
                <a:effectLst/>
                <a:latin typeface="Calibri" panose="020F0502020204030204" pitchFamily="34" charset="0"/>
                <a:ea typeface="Times New Roman" panose="02020603050405020304" pitchFamily="18" charset="0"/>
              </a:rPr>
              <a:t>Training and marketing materials to promote use of and contributions to CASH</a:t>
            </a:r>
          </a:p>
          <a:p>
            <a:pPr marL="800100" lvl="1" indent="-342900">
              <a:buFont typeface="Symbol" panose="05050102010706020507" pitchFamily="18" charset="2"/>
              <a:buChar char=""/>
            </a:pPr>
            <a:r>
              <a:rPr lang="en-GB" sz="1800" dirty="0">
                <a:latin typeface="Calibri" panose="020F0502020204030204" pitchFamily="34" charset="0"/>
                <a:ea typeface="Calibri" panose="020F0502020204030204" pitchFamily="34" charset="0"/>
              </a:rPr>
              <a:t>Expand the number of active contributors to CASH</a:t>
            </a:r>
          </a:p>
          <a:p>
            <a:pPr marL="800100" lvl="1"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Expand the subject coverage for CASH</a:t>
            </a:r>
          </a:p>
          <a:p>
            <a:pPr marL="800100" lvl="1"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Source examples of high quality bulletins for </a:t>
            </a:r>
            <a:r>
              <a:rPr lang="en-GB" sz="1800" dirty="0">
                <a:latin typeface="Calibri" panose="020F0502020204030204" pitchFamily="34" charset="0"/>
                <a:ea typeface="Calibri" panose="020F0502020204030204" pitchFamily="34" charset="0"/>
              </a:rPr>
              <a:t>key topic areas to be made available for the whole community</a:t>
            </a:r>
          </a:p>
          <a:p>
            <a:pPr marL="800100" lvl="1"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Promote the use of CASH as a primary source for themed bulletins and records for locally tailored bulletins</a:t>
            </a:r>
            <a:endParaRPr lang="en-GB"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2850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DA082C77-996A-4F6A-ACC6-D081EC2D29D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719" b="1328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23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B841-8A75-4388-85BF-6853A847AFA0}"/>
              </a:ext>
            </a:extLst>
          </p:cNvPr>
          <p:cNvSpPr>
            <a:spLocks noGrp="1"/>
          </p:cNvSpPr>
          <p:nvPr>
            <p:ph type="title"/>
          </p:nvPr>
        </p:nvSpPr>
        <p:spPr/>
        <p:txBody>
          <a:bodyPr/>
          <a:lstStyle/>
          <a:p>
            <a:r>
              <a:rPr lang="en-GB" dirty="0"/>
              <a:t>What role do bulletins play in your service offer?</a:t>
            </a:r>
          </a:p>
        </p:txBody>
      </p:sp>
      <p:sp>
        <p:nvSpPr>
          <p:cNvPr id="4" name="Text Placeholder 3">
            <a:extLst>
              <a:ext uri="{FF2B5EF4-FFF2-40B4-BE49-F238E27FC236}">
                <a16:creationId xmlns:a16="http://schemas.microsoft.com/office/drawing/2014/main" id="{865A6E68-CAB1-4A95-BE41-B5844FA59E5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514168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A4E1-30AF-4FC4-B162-43CAF8BE1AA5}"/>
              </a:ext>
            </a:extLst>
          </p:cNvPr>
          <p:cNvSpPr>
            <a:spLocks noGrp="1"/>
          </p:cNvSpPr>
          <p:nvPr>
            <p:ph type="title"/>
          </p:nvPr>
        </p:nvSpPr>
        <p:spPr/>
        <p:txBody>
          <a:bodyPr/>
          <a:lstStyle/>
          <a:p>
            <a:r>
              <a:rPr lang="en-GB" dirty="0"/>
              <a:t>What barriers are there to collaboration?</a:t>
            </a:r>
          </a:p>
        </p:txBody>
      </p:sp>
      <p:sp>
        <p:nvSpPr>
          <p:cNvPr id="3" name="Text Placeholder 2">
            <a:extLst>
              <a:ext uri="{FF2B5EF4-FFF2-40B4-BE49-F238E27FC236}">
                <a16:creationId xmlns:a16="http://schemas.microsoft.com/office/drawing/2014/main" id="{807B86BC-20E0-4052-921C-BCC67804217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76416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5C3C-6A1B-466F-8591-4A2A58A52E06}"/>
              </a:ext>
            </a:extLst>
          </p:cNvPr>
          <p:cNvSpPr>
            <a:spLocks noGrp="1"/>
          </p:cNvSpPr>
          <p:nvPr>
            <p:ph type="title"/>
          </p:nvPr>
        </p:nvSpPr>
        <p:spPr/>
        <p:txBody>
          <a:bodyPr/>
          <a:lstStyle/>
          <a:p>
            <a:r>
              <a:rPr lang="en-GB" dirty="0"/>
              <a:t>What needs to change to facilitate collaboration?</a:t>
            </a:r>
          </a:p>
        </p:txBody>
      </p:sp>
      <p:sp>
        <p:nvSpPr>
          <p:cNvPr id="3" name="Text Placeholder 2">
            <a:extLst>
              <a:ext uri="{FF2B5EF4-FFF2-40B4-BE49-F238E27FC236}">
                <a16:creationId xmlns:a16="http://schemas.microsoft.com/office/drawing/2014/main" id="{519F9C1E-009E-461B-8BF0-BF1FBE8AEDA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10138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37BBC5AB-4FAA-4BF0-AFBA-A1830F4FF47E}"/>
              </a:ext>
            </a:extLst>
          </p:cNvPr>
          <p:cNvPicPr>
            <a:picLocks noChangeAspect="1"/>
          </p:cNvPicPr>
          <p:nvPr/>
        </p:nvPicPr>
        <p:blipFill rotWithShape="1">
          <a:blip r:embed="rId3">
            <a:extLst>
              <a:ext uri="{28A0092B-C50C-407E-A947-70E740481C1C}">
                <a14:useLocalDpi xmlns:a14="http://schemas.microsoft.com/office/drawing/2010/main" val="0"/>
              </a:ext>
            </a:extLst>
          </a:blip>
          <a:srcRect l="16075" r="814" b="1"/>
          <a:stretch/>
        </p:blipFill>
        <p:spPr>
          <a:xfrm>
            <a:off x="-3048" y="0"/>
            <a:ext cx="12191999" cy="6857990"/>
          </a:xfrm>
          <a:prstGeom prst="rect">
            <a:avLst/>
          </a:prstGeom>
        </p:spPr>
      </p:pic>
      <p:sp>
        <p:nvSpPr>
          <p:cNvPr id="7"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D04A1-3C2D-4F8A-A687-F041F28A401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8800" b="1" dirty="0"/>
              <a:t>Thank you!</a:t>
            </a:r>
          </a:p>
        </p:txBody>
      </p:sp>
      <p:sp>
        <p:nvSpPr>
          <p:cNvPr id="3" name="Text Placeholder 2">
            <a:extLst>
              <a:ext uri="{FF2B5EF4-FFF2-40B4-BE49-F238E27FC236}">
                <a16:creationId xmlns:a16="http://schemas.microsoft.com/office/drawing/2014/main" id="{C9EE7BC6-7111-4422-9680-967A7DAB7669}"/>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fontScale="85000" lnSpcReduction="10000"/>
          </a:bodyPr>
          <a:lstStyle/>
          <a:p>
            <a:pPr algn="ctr"/>
            <a:r>
              <a:rPr lang="en-US" sz="4000" b="1" dirty="0">
                <a:solidFill>
                  <a:schemeClr val="tx1"/>
                </a:solidFill>
              </a:rPr>
              <a:t>Lucy Reid: </a:t>
            </a:r>
            <a:r>
              <a:rPr lang="en-US" sz="4000" b="1" dirty="0">
                <a:solidFill>
                  <a:schemeClr val="tx1"/>
                </a:solidFill>
                <a:hlinkClick r:id="rId4">
                  <a:extLst>
                    <a:ext uri="{A12FA001-AC4F-418D-AE19-62706E023703}">
                      <ahyp:hlinkClr xmlns:ahyp="http://schemas.microsoft.com/office/drawing/2018/hyperlinkcolor" val="tx"/>
                    </a:ext>
                  </a:extLst>
                </a:hlinkClick>
              </a:rPr>
              <a:t>lucy.reid@hee.nhs.uk</a:t>
            </a:r>
            <a:endParaRPr lang="en-US" sz="4000" b="1" dirty="0">
              <a:solidFill>
                <a:schemeClr val="tx1"/>
              </a:solidFill>
            </a:endParaRPr>
          </a:p>
          <a:p>
            <a:pPr algn="ctr"/>
            <a:r>
              <a:rPr lang="en-US" sz="4000" b="1" dirty="0">
                <a:solidFill>
                  <a:schemeClr val="tx1"/>
                </a:solidFill>
              </a:rPr>
              <a:t>Samantha Gavaghan: </a:t>
            </a:r>
            <a:r>
              <a:rPr lang="en-US" sz="4000" b="1" dirty="0">
                <a:solidFill>
                  <a:schemeClr val="tx1"/>
                </a:solidFill>
                <a:hlinkClick r:id="rId5">
                  <a:extLst>
                    <a:ext uri="{A12FA001-AC4F-418D-AE19-62706E023703}">
                      <ahyp:hlinkClr xmlns:ahyp="http://schemas.microsoft.com/office/drawing/2018/hyperlinkcolor" val="tx"/>
                    </a:ext>
                  </a:extLst>
                </a:hlinkClick>
              </a:rPr>
              <a:t>samantha.gavaghan@nhs.net</a:t>
            </a:r>
            <a:endParaRPr lang="en-US" sz="4000" b="1" dirty="0">
              <a:solidFill>
                <a:schemeClr val="tx1"/>
              </a:solidFill>
            </a:endParaRPr>
          </a:p>
          <a:p>
            <a:pPr algn="ctr"/>
            <a:endParaRPr lang="en-US" dirty="0">
              <a:solidFill>
                <a:srgbClr val="FFFFFF"/>
              </a:solidFill>
            </a:endParaRPr>
          </a:p>
        </p:txBody>
      </p:sp>
    </p:spTree>
    <p:extLst>
      <p:ext uri="{BB962C8B-B14F-4D97-AF65-F5344CB8AC3E}">
        <p14:creationId xmlns:p14="http://schemas.microsoft.com/office/powerpoint/2010/main" val="414816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3017-C452-4177-BA95-7ACCC3B3A6EC}"/>
              </a:ext>
            </a:extLst>
          </p:cNvPr>
          <p:cNvSpPr>
            <a:spLocks noGrp="1"/>
          </p:cNvSpPr>
          <p:nvPr>
            <p:ph type="title"/>
          </p:nvPr>
        </p:nvSpPr>
        <p:spPr/>
        <p:txBody>
          <a:bodyPr/>
          <a:lstStyle/>
          <a:p>
            <a:r>
              <a:rPr lang="en-GB" dirty="0"/>
              <a:t>Background and introduction</a:t>
            </a:r>
          </a:p>
        </p:txBody>
      </p:sp>
      <p:sp>
        <p:nvSpPr>
          <p:cNvPr id="3" name="Content Placeholder 2">
            <a:extLst>
              <a:ext uri="{FF2B5EF4-FFF2-40B4-BE49-F238E27FC236}">
                <a16:creationId xmlns:a16="http://schemas.microsoft.com/office/drawing/2014/main" id="{1879F963-2426-454B-A342-CEE5E85B876E}"/>
              </a:ext>
            </a:extLst>
          </p:cNvPr>
          <p:cNvSpPr>
            <a:spLocks noGrp="1"/>
          </p:cNvSpPr>
          <p:nvPr>
            <p:ph idx="1"/>
          </p:nvPr>
        </p:nvSpPr>
        <p:spPr>
          <a:xfrm>
            <a:off x="838200" y="1825625"/>
            <a:ext cx="7428875" cy="4351338"/>
          </a:xfrm>
        </p:spPr>
        <p:txBody>
          <a:bodyPr vert="horz" lIns="91440" tIns="45720" rIns="91440" bIns="45720" rtlCol="0" anchor="t">
            <a:normAutofit fontScale="85000" lnSpcReduction="20000"/>
          </a:bodyPr>
          <a:lstStyle/>
          <a:p>
            <a:r>
              <a:rPr lang="en-GB" dirty="0"/>
              <a:t>Health Education England – Leadership Academy Knowledge for Healthcare Senior Leaders Development Programme</a:t>
            </a:r>
          </a:p>
          <a:p>
            <a:pPr lvl="1"/>
            <a:r>
              <a:rPr lang="en-GB" dirty="0"/>
              <a:t>April 2018 – January 2019</a:t>
            </a:r>
            <a:endParaRPr lang="en-GB" dirty="0">
              <a:cs typeface="Calibri"/>
            </a:endParaRPr>
          </a:p>
          <a:p>
            <a:r>
              <a:rPr lang="en-GB" dirty="0"/>
              <a:t>Our project</a:t>
            </a:r>
          </a:p>
          <a:p>
            <a:pPr lvl="1"/>
            <a:r>
              <a:rPr lang="en-GB" dirty="0"/>
              <a:t>The original brief was to:</a:t>
            </a:r>
          </a:p>
          <a:p>
            <a:pPr marL="457200" lvl="1" indent="0">
              <a:buNone/>
            </a:pPr>
            <a:r>
              <a:rPr lang="en-GB" dirty="0"/>
              <a:t>     “critically evaluate and build on the work of the former Current Awareness Task and Finish Group”</a:t>
            </a:r>
          </a:p>
          <a:p>
            <a:r>
              <a:rPr lang="en-GB" dirty="0"/>
              <a:t>KfH task and finish group – final report and recommendations 2016 </a:t>
            </a:r>
          </a:p>
          <a:p>
            <a:pPr lvl="1"/>
            <a:r>
              <a:rPr lang="en-GB" dirty="0"/>
              <a:t>Aim: Increase collaboration to 80% of NHS LKS</a:t>
            </a:r>
          </a:p>
          <a:p>
            <a:pPr lvl="1"/>
            <a:r>
              <a:rPr lang="en-GB" dirty="0"/>
              <a:t>Blog page created </a:t>
            </a:r>
          </a:p>
          <a:p>
            <a:pPr lvl="1"/>
            <a:r>
              <a:rPr lang="en-GB" dirty="0"/>
              <a:t>Guidelines produced</a:t>
            </a:r>
          </a:p>
          <a:p>
            <a:pPr lvl="1"/>
            <a:r>
              <a:rPr lang="en-GB" dirty="0"/>
              <a:t>CASH portal redeveloped</a:t>
            </a:r>
          </a:p>
          <a:p>
            <a:endParaRPr lang="en-GB" dirty="0"/>
          </a:p>
          <a:p>
            <a:pPr marL="914400" lvl="2" indent="0">
              <a:buNone/>
            </a:pPr>
            <a:endParaRPr lang="en-GB" dirty="0"/>
          </a:p>
        </p:txBody>
      </p:sp>
      <p:pic>
        <p:nvPicPr>
          <p:cNvPr id="7" name="Picture 6">
            <a:extLst>
              <a:ext uri="{FF2B5EF4-FFF2-40B4-BE49-F238E27FC236}">
                <a16:creationId xmlns:a16="http://schemas.microsoft.com/office/drawing/2014/main" id="{CA4C1D20-5FA0-4E43-896D-21BE0D137E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151" y="1780647"/>
            <a:ext cx="3111342" cy="1802020"/>
          </a:xfrm>
          <a:prstGeom prst="rect">
            <a:avLst/>
          </a:prstGeom>
          <a:ln>
            <a:solidFill>
              <a:schemeClr val="tx1"/>
            </a:solidFill>
          </a:ln>
        </p:spPr>
      </p:pic>
      <p:pic>
        <p:nvPicPr>
          <p:cNvPr id="8" name="Picture 7">
            <a:extLst>
              <a:ext uri="{FF2B5EF4-FFF2-40B4-BE49-F238E27FC236}">
                <a16:creationId xmlns:a16="http://schemas.microsoft.com/office/drawing/2014/main" id="{52442ADE-B1CA-4DA3-95FC-0E15309AC2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151" y="3822527"/>
            <a:ext cx="3111341" cy="1987594"/>
          </a:xfrm>
          <a:prstGeom prst="rect">
            <a:avLst/>
          </a:prstGeom>
          <a:ln>
            <a:solidFill>
              <a:schemeClr val="tx1"/>
            </a:solidFill>
          </a:ln>
        </p:spPr>
      </p:pic>
    </p:spTree>
    <p:custDataLst>
      <p:tags r:id="rId1"/>
    </p:custDataLst>
    <p:extLst>
      <p:ext uri="{BB962C8B-B14F-4D97-AF65-F5344CB8AC3E}">
        <p14:creationId xmlns:p14="http://schemas.microsoft.com/office/powerpoint/2010/main" val="38806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we set out to do</a:t>
            </a:r>
          </a:p>
        </p:txBody>
      </p:sp>
      <p:sp>
        <p:nvSpPr>
          <p:cNvPr id="2" name="Content Placeholder 1"/>
          <p:cNvSpPr>
            <a:spLocks noGrp="1"/>
          </p:cNvSpPr>
          <p:nvPr>
            <p:ph idx="1"/>
          </p:nvPr>
        </p:nvSpPr>
        <p:spPr/>
        <p:txBody>
          <a:bodyPr>
            <a:normAutofit/>
          </a:bodyPr>
          <a:lstStyle/>
          <a:p>
            <a:r>
              <a:rPr lang="en-GB" dirty="0"/>
              <a:t> Focus on the production of current awareness bulletins</a:t>
            </a:r>
          </a:p>
          <a:p>
            <a:r>
              <a:rPr lang="en-GB" dirty="0"/>
              <a:t> Aim to identify </a:t>
            </a:r>
          </a:p>
          <a:p>
            <a:pPr lvl="1"/>
            <a:r>
              <a:rPr lang="en-GB" dirty="0"/>
              <a:t>good practice for sharing and redistributing bulletins</a:t>
            </a:r>
          </a:p>
          <a:p>
            <a:pPr lvl="1"/>
            <a:r>
              <a:rPr lang="en-GB" dirty="0"/>
              <a:t>barriers for libraries not sharing and reusing them</a:t>
            </a:r>
          </a:p>
          <a:p>
            <a:r>
              <a:rPr lang="en-GB" dirty="0"/>
              <a:t>In order to</a:t>
            </a:r>
          </a:p>
          <a:p>
            <a:pPr lvl="1"/>
            <a:r>
              <a:rPr lang="en-GB" dirty="0"/>
              <a:t>suggest improvements to the knowledge for healthcare site to facilitate sharing and redistributing bulletins</a:t>
            </a:r>
          </a:p>
          <a:p>
            <a:pPr lvl="1"/>
            <a:r>
              <a:rPr lang="en-GB" dirty="0"/>
              <a:t>review and produce more robust guidelines to enable library services to produce high quality bulletins or libraries to share them more</a:t>
            </a:r>
          </a:p>
          <a:p>
            <a:endParaRPr lang="en-GB" dirty="0"/>
          </a:p>
        </p:txBody>
      </p:sp>
      <p:sp>
        <p:nvSpPr>
          <p:cNvPr id="5" name="Rectangle 4"/>
          <p:cNvSpPr/>
          <p:nvPr/>
        </p:nvSpPr>
        <p:spPr>
          <a:xfrm>
            <a:off x="2423592" y="2136340"/>
            <a:ext cx="5958408" cy="646331"/>
          </a:xfrm>
          <a:prstGeom prst="rect">
            <a:avLst/>
          </a:prstGeom>
        </p:spPr>
        <p:txBody>
          <a:bodyPr wrap="square">
            <a:spAutoFit/>
          </a:bodyPr>
          <a:lstStyle/>
          <a:p>
            <a:endParaRPr lang="en-GB" dirty="0"/>
          </a:p>
          <a:p>
            <a:endParaRPr lang="en-GB"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we needed to find out</a:t>
            </a:r>
            <a:br>
              <a:rPr lang="en-GB" dirty="0"/>
            </a:br>
            <a:endParaRPr lang="en-GB" dirty="0"/>
          </a:p>
        </p:txBody>
      </p:sp>
      <p:sp>
        <p:nvSpPr>
          <p:cNvPr id="4" name="Content Placeholder 3"/>
          <p:cNvSpPr>
            <a:spLocks noGrp="1"/>
          </p:cNvSpPr>
          <p:nvPr>
            <p:ph idx="1"/>
          </p:nvPr>
        </p:nvSpPr>
        <p:spPr>
          <a:xfrm>
            <a:off x="339306" y="1825625"/>
            <a:ext cx="11014494" cy="4351338"/>
          </a:xfrm>
        </p:spPr>
        <p:txBody>
          <a:bodyPr>
            <a:normAutofit lnSpcReduction="10000"/>
          </a:bodyPr>
          <a:lstStyle/>
          <a:p>
            <a:pPr marL="457200" lvl="1" indent="0">
              <a:buNone/>
            </a:pPr>
            <a:r>
              <a:rPr lang="en-GB" dirty="0"/>
              <a:t>1. Do you produce your own current awareness bulletins, circulate bulletins produced by other services or both?</a:t>
            </a:r>
          </a:p>
          <a:p>
            <a:pPr marL="457200" lvl="1" indent="0">
              <a:buNone/>
            </a:pPr>
            <a:r>
              <a:rPr lang="en-GB" dirty="0"/>
              <a:t>2. What characterises a high quality bulletin?  Are there any that you’d recommend as exemplary?</a:t>
            </a:r>
          </a:p>
          <a:p>
            <a:pPr marL="457200" lvl="1" indent="0">
              <a:buNone/>
            </a:pPr>
            <a:r>
              <a:rPr lang="en-GB" dirty="0"/>
              <a:t>3. How are you evaluating your current awareness bulletins? Do you look at usage, reach or impact? What are your findings? </a:t>
            </a:r>
          </a:p>
          <a:p>
            <a:pPr marL="457200" lvl="1" indent="0">
              <a:buNone/>
            </a:pPr>
            <a:r>
              <a:rPr lang="en-GB" dirty="0"/>
              <a:t>4. How much time do you spend in an average week on your current awareness bulletins?</a:t>
            </a:r>
          </a:p>
          <a:p>
            <a:pPr marL="457200" lvl="1" indent="0">
              <a:buNone/>
            </a:pPr>
            <a:r>
              <a:rPr lang="en-GB" dirty="0"/>
              <a:t>5. Have you used the Knowledge for Healthcare current awareness bulletin guidelines and bulletin repository?</a:t>
            </a:r>
          </a:p>
          <a:p>
            <a:pPr marL="457200" lvl="1" indent="0">
              <a:buNone/>
            </a:pPr>
            <a:r>
              <a:rPr lang="en-GB" dirty="0"/>
              <a:t>6. The principle behind the guidelines and repository is to facilitate collaboration and reduce duplication in bulletin production. Whether you’re a creator or distributor of bulletins, what would help colleagues to “do once and share”?</a:t>
            </a:r>
          </a:p>
          <a:p>
            <a:pPr marL="457200" lvl="1" indent="0">
              <a:buNone/>
            </a:pPr>
            <a:endParaRPr lang="en-GB" dirty="0"/>
          </a:p>
        </p:txBody>
      </p:sp>
    </p:spTree>
    <p:custDataLst>
      <p:tags r:id="rId1"/>
    </p:custDataLst>
    <p:extLst>
      <p:ext uri="{BB962C8B-B14F-4D97-AF65-F5344CB8AC3E}">
        <p14:creationId xmlns:p14="http://schemas.microsoft.com/office/powerpoint/2010/main" val="223029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a:t>
            </a:r>
          </a:p>
        </p:txBody>
      </p:sp>
      <p:sp>
        <p:nvSpPr>
          <p:cNvPr id="3" name="Content Placeholder 2"/>
          <p:cNvSpPr>
            <a:spLocks noGrp="1"/>
          </p:cNvSpPr>
          <p:nvPr>
            <p:ph idx="1"/>
          </p:nvPr>
        </p:nvSpPr>
        <p:spPr/>
        <p:txBody>
          <a:bodyPr>
            <a:normAutofit lnSpcReduction="10000"/>
          </a:bodyPr>
          <a:lstStyle/>
          <a:p>
            <a:r>
              <a:rPr lang="en-GB" dirty="0"/>
              <a:t>Twitter Chat</a:t>
            </a:r>
          </a:p>
          <a:p>
            <a:pPr marL="0" indent="0">
              <a:buNone/>
            </a:pPr>
            <a:r>
              <a:rPr lang="en-GB" dirty="0"/>
              <a:t>	Tuesday 18</a:t>
            </a:r>
            <a:r>
              <a:rPr lang="en-GB" baseline="30000" dirty="0"/>
              <a:t>th</a:t>
            </a:r>
            <a:r>
              <a:rPr lang="en-GB" dirty="0"/>
              <a:t> September 2018</a:t>
            </a:r>
          </a:p>
          <a:p>
            <a:r>
              <a:rPr lang="en-GB" dirty="0"/>
              <a:t>Interviews</a:t>
            </a:r>
          </a:p>
          <a:p>
            <a:pPr lvl="1"/>
            <a:r>
              <a:rPr lang="en-GB" dirty="0"/>
              <a:t> 13 interviews</a:t>
            </a:r>
          </a:p>
          <a:p>
            <a:r>
              <a:rPr lang="en-GB" dirty="0"/>
              <a:t>Case Studies</a:t>
            </a:r>
          </a:p>
          <a:p>
            <a:pPr lvl="1"/>
            <a:r>
              <a:rPr lang="en-GB" dirty="0"/>
              <a:t>2 case studies</a:t>
            </a:r>
          </a:p>
          <a:p>
            <a:r>
              <a:rPr lang="en-GB" dirty="0"/>
              <a:t>Reviewed technology</a:t>
            </a:r>
          </a:p>
          <a:p>
            <a:endParaRPr lang="en-GB" dirty="0"/>
          </a:p>
          <a:p>
            <a:r>
              <a:rPr lang="en-GB" dirty="0"/>
              <a:t>This work has continued since the end of the original project and new learning from the covid-19 bulletins group has been added</a:t>
            </a:r>
          </a:p>
        </p:txBody>
      </p:sp>
    </p:spTree>
    <p:custDataLst>
      <p:tags r:id="rId1"/>
    </p:custDataLst>
    <p:extLst>
      <p:ext uri="{BB962C8B-B14F-4D97-AF65-F5344CB8AC3E}">
        <p14:creationId xmlns:p14="http://schemas.microsoft.com/office/powerpoint/2010/main" val="127884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5EBCF-D421-4150-8FA6-4E34DB1C5DC1}"/>
              </a:ext>
            </a:extLst>
          </p:cNvPr>
          <p:cNvSpPr>
            <a:spLocks noGrp="1"/>
          </p:cNvSpPr>
          <p:nvPr>
            <p:ph type="title"/>
          </p:nvPr>
        </p:nvSpPr>
        <p:spPr/>
        <p:txBody>
          <a:bodyPr/>
          <a:lstStyle/>
          <a:p>
            <a:r>
              <a:rPr lang="en-GB" dirty="0"/>
              <a:t>What did we learn?</a:t>
            </a:r>
          </a:p>
        </p:txBody>
      </p:sp>
      <p:sp>
        <p:nvSpPr>
          <p:cNvPr id="3" name="Content Placeholder 2">
            <a:extLst>
              <a:ext uri="{FF2B5EF4-FFF2-40B4-BE49-F238E27FC236}">
                <a16:creationId xmlns:a16="http://schemas.microsoft.com/office/drawing/2014/main" id="{4D13BA27-D44F-429A-9F6C-637303462FF8}"/>
              </a:ext>
            </a:extLst>
          </p:cNvPr>
          <p:cNvSpPr>
            <a:spLocks noGrp="1"/>
          </p:cNvSpPr>
          <p:nvPr>
            <p:ph idx="1"/>
          </p:nvPr>
        </p:nvSpPr>
        <p:spPr/>
        <p:txBody>
          <a:bodyPr/>
          <a:lstStyle/>
          <a:p>
            <a:pPr marL="0" indent="0">
              <a:buNone/>
            </a:pPr>
            <a:r>
              <a:rPr lang="en-GB" dirty="0"/>
              <a:t>1. There are still lots of people creating bulletins</a:t>
            </a:r>
          </a:p>
          <a:p>
            <a:pPr marL="0" indent="0">
              <a:buNone/>
            </a:pPr>
            <a:endParaRPr lang="en-GB" dirty="0"/>
          </a:p>
        </p:txBody>
      </p:sp>
      <p:pic>
        <p:nvPicPr>
          <p:cNvPr id="4" name="Picture 3">
            <a:extLst>
              <a:ext uri="{FF2B5EF4-FFF2-40B4-BE49-F238E27FC236}">
                <a16:creationId xmlns:a16="http://schemas.microsoft.com/office/drawing/2014/main" id="{1F9D2EBF-C05C-4FE8-AD51-5D900AD70D26}"/>
              </a:ext>
            </a:extLst>
          </p:cNvPr>
          <p:cNvPicPr>
            <a:picLocks noChangeAspect="1"/>
          </p:cNvPicPr>
          <p:nvPr/>
        </p:nvPicPr>
        <p:blipFill>
          <a:blip r:embed="rId3"/>
          <a:stretch>
            <a:fillRect/>
          </a:stretch>
        </p:blipFill>
        <p:spPr>
          <a:xfrm>
            <a:off x="664231" y="2419587"/>
            <a:ext cx="5119374" cy="3077071"/>
          </a:xfrm>
          <a:prstGeom prst="rect">
            <a:avLst/>
          </a:prstGeom>
        </p:spPr>
      </p:pic>
      <p:pic>
        <p:nvPicPr>
          <p:cNvPr id="5" name="Picture 4">
            <a:extLst>
              <a:ext uri="{FF2B5EF4-FFF2-40B4-BE49-F238E27FC236}">
                <a16:creationId xmlns:a16="http://schemas.microsoft.com/office/drawing/2014/main" id="{2D95BA45-3D1A-45FF-9C47-42BB13EC48D8}"/>
              </a:ext>
            </a:extLst>
          </p:cNvPr>
          <p:cNvPicPr>
            <a:picLocks noChangeAspect="1"/>
          </p:cNvPicPr>
          <p:nvPr/>
        </p:nvPicPr>
        <p:blipFill>
          <a:blip r:embed="rId4"/>
          <a:stretch>
            <a:fillRect/>
          </a:stretch>
        </p:blipFill>
        <p:spPr>
          <a:xfrm>
            <a:off x="6234427" y="2430594"/>
            <a:ext cx="5119374" cy="3077071"/>
          </a:xfrm>
          <a:prstGeom prst="rect">
            <a:avLst/>
          </a:prstGeom>
        </p:spPr>
      </p:pic>
    </p:spTree>
    <p:custDataLst>
      <p:tags r:id="rId1"/>
    </p:custDataLst>
    <p:extLst>
      <p:ext uri="{BB962C8B-B14F-4D97-AF65-F5344CB8AC3E}">
        <p14:creationId xmlns:p14="http://schemas.microsoft.com/office/powerpoint/2010/main" val="44131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39007-2E21-4CBD-B83C-7768B2DF04DE}"/>
              </a:ext>
            </a:extLst>
          </p:cNvPr>
          <p:cNvSpPr>
            <a:spLocks noGrp="1"/>
          </p:cNvSpPr>
          <p:nvPr>
            <p:ph idx="1"/>
          </p:nvPr>
        </p:nvSpPr>
        <p:spPr>
          <a:xfrm>
            <a:off x="838200" y="593124"/>
            <a:ext cx="10515600" cy="5583839"/>
          </a:xfrm>
        </p:spPr>
        <p:txBody>
          <a:bodyPr/>
          <a:lstStyle/>
          <a:p>
            <a:pPr marL="0" indent="0">
              <a:buNone/>
            </a:pPr>
            <a:r>
              <a:rPr lang="en-GB" dirty="0"/>
              <a:t>2. There is wide variation in what people consider to be effective for current awareness bulletins</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7FC6F388-7DAA-4F6F-914A-AC5A24B1BFF5}"/>
              </a:ext>
            </a:extLst>
          </p:cNvPr>
          <p:cNvPicPr>
            <a:picLocks noChangeAspect="1"/>
          </p:cNvPicPr>
          <p:nvPr/>
        </p:nvPicPr>
        <p:blipFill>
          <a:blip r:embed="rId3"/>
          <a:stretch>
            <a:fillRect/>
          </a:stretch>
        </p:blipFill>
        <p:spPr>
          <a:xfrm>
            <a:off x="3266302" y="1380374"/>
            <a:ext cx="5659395" cy="5278932"/>
          </a:xfrm>
          <a:prstGeom prst="rect">
            <a:avLst/>
          </a:prstGeom>
        </p:spPr>
      </p:pic>
    </p:spTree>
    <p:custDataLst>
      <p:tags r:id="rId1"/>
    </p:custDataLst>
    <p:extLst>
      <p:ext uri="{BB962C8B-B14F-4D97-AF65-F5344CB8AC3E}">
        <p14:creationId xmlns:p14="http://schemas.microsoft.com/office/powerpoint/2010/main" val="274729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393" t="8283" r="40437" b="54139"/>
          <a:stretch/>
        </p:blipFill>
        <p:spPr bwMode="auto">
          <a:xfrm>
            <a:off x="1571176" y="1123244"/>
            <a:ext cx="4287916" cy="400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393" t="73440" r="40437" b="4066"/>
          <a:stretch/>
        </p:blipFill>
        <p:spPr bwMode="auto">
          <a:xfrm>
            <a:off x="1571176" y="4057676"/>
            <a:ext cx="4287916" cy="214594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539" t="40140" r="28714" b="15079"/>
          <a:stretch/>
        </p:blipFill>
        <p:spPr bwMode="auto">
          <a:xfrm>
            <a:off x="5859092" y="1690688"/>
            <a:ext cx="3299781" cy="19144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344ECE83-7703-4D0C-BB11-A796591EE986}"/>
              </a:ext>
            </a:extLst>
          </p:cNvPr>
          <p:cNvSpPr txBox="1">
            <a:spLocks/>
          </p:cNvSpPr>
          <p:nvPr/>
        </p:nvSpPr>
        <p:spPr>
          <a:xfrm>
            <a:off x="838200" y="365125"/>
            <a:ext cx="105156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t>2. And a wide variety of styles, formats and content coverage</a:t>
            </a:r>
          </a:p>
        </p:txBody>
      </p:sp>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961" t="11840" r="19490" b="3966"/>
          <a:stretch/>
        </p:blipFill>
        <p:spPr bwMode="auto">
          <a:xfrm>
            <a:off x="8133906" y="3097781"/>
            <a:ext cx="3219893" cy="3395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558137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15AFDFB6E93E45BFC402B213C6F140" ma:contentTypeVersion="16" ma:contentTypeDescription="Create a new document." ma:contentTypeScope="" ma:versionID="59ee1208a23fb5248fedbad90e53a671">
  <xsd:schema xmlns:xsd="http://www.w3.org/2001/XMLSchema" xmlns:xs="http://www.w3.org/2001/XMLSchema" xmlns:p="http://schemas.microsoft.com/office/2006/metadata/properties" xmlns:ns1="http://schemas.microsoft.com/sharepoint/v3" xmlns:ns2="ebf161c3-fedc-47ee-8643-379e35a76429" xmlns:ns3="d2389ad0-4628-4ca4-babd-a5e1ca1fc43d" targetNamespace="http://schemas.microsoft.com/office/2006/metadata/properties" ma:root="true" ma:fieldsID="30767672b5f009ef4e4672d49ee5ef73" ns1:_="" ns2:_="" ns3:_="">
    <xsd:import namespace="http://schemas.microsoft.com/sharepoint/v3"/>
    <xsd:import namespace="ebf161c3-fedc-47ee-8643-379e35a76429"/>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f161c3-fedc-47ee-8643-379e35a76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315605-0608-46E0-BD06-1853B0A0E7CB}"/>
</file>

<file path=customXml/itemProps2.xml><?xml version="1.0" encoding="utf-8"?>
<ds:datastoreItem xmlns:ds="http://schemas.openxmlformats.org/officeDocument/2006/customXml" ds:itemID="{D2468948-D08A-47EB-8FDE-4A5B8C54675E}">
  <ds:schemaRefs>
    <ds:schemaRef ds:uri="21993772-497e-4995-ac46-49fad916a96f"/>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purl.org/dc/elements/1.1/"/>
    <ds:schemaRef ds:uri="http://www.w3.org/XML/1998/namespace"/>
    <ds:schemaRef ds:uri="aa6eba7d-b60d-4cb1-8071-969161e7f2dd"/>
    <ds:schemaRef ds:uri="http://purl.org/dc/dcmitype/"/>
  </ds:schemaRefs>
</ds:datastoreItem>
</file>

<file path=customXml/itemProps3.xml><?xml version="1.0" encoding="utf-8"?>
<ds:datastoreItem xmlns:ds="http://schemas.openxmlformats.org/officeDocument/2006/customXml" ds:itemID="{865871C2-B7E9-484D-BD05-7E73A7D079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2340</Words>
  <Application>Microsoft Office PowerPoint</Application>
  <PresentationFormat>Widescreen</PresentationFormat>
  <Paragraphs>247</Paragraphs>
  <Slides>26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Courier New</vt:lpstr>
      <vt:lpstr>Symbol</vt:lpstr>
      <vt:lpstr>Wingdings</vt:lpstr>
      <vt:lpstr>Office Theme</vt:lpstr>
      <vt:lpstr>Current Awareness: collaboration across the community?</vt:lpstr>
      <vt:lpstr>Background and introduction</vt:lpstr>
      <vt:lpstr>Background and introduction</vt:lpstr>
      <vt:lpstr>What we set out to do</vt:lpstr>
      <vt:lpstr>What we needed to find out </vt:lpstr>
      <vt:lpstr>Methods</vt:lpstr>
      <vt:lpstr>What did we learn?</vt:lpstr>
      <vt:lpstr>PowerPoint Presentation</vt:lpstr>
      <vt:lpstr>PowerPoint Presentation</vt:lpstr>
      <vt:lpstr>PowerPoint Presentation</vt:lpstr>
      <vt:lpstr>PowerPoint Presentation</vt:lpstr>
      <vt:lpstr>Bottlenecks and pain-points</vt:lpstr>
      <vt:lpstr>Where did we get to at the end of the project?</vt:lpstr>
      <vt:lpstr>Community of Practice</vt:lpstr>
      <vt:lpstr>Covid-19 current awareness group – applying our learning?</vt:lpstr>
      <vt:lpstr>PowerPoint Presentation</vt:lpstr>
      <vt:lpstr>COVID-19 Page</vt:lpstr>
      <vt:lpstr>PowerPoint Presentation</vt:lpstr>
      <vt:lpstr>PowerPoint Presentation</vt:lpstr>
      <vt:lpstr>PowerPoint Presentation</vt:lpstr>
      <vt:lpstr>CASH development project</vt:lpstr>
      <vt:lpstr>PowerPoint Presentation</vt:lpstr>
      <vt:lpstr>What role do bulletins play in your service offer?</vt:lpstr>
      <vt:lpstr>What barriers are there to collaboration?</vt:lpstr>
      <vt:lpstr>What needs to change to facilitate collaboration?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Awareness: collaboration across the community?</dc:title>
  <dc:creator>Lucy Reid</dc:creator>
  <cp:lastModifiedBy>Joanne</cp:lastModifiedBy>
  <cp:revision>2</cp:revision>
  <dcterms:created xsi:type="dcterms:W3CDTF">2020-07-10T10:36:22Z</dcterms:created>
  <dcterms:modified xsi:type="dcterms:W3CDTF">2020-07-10T11:16:23Z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0x0101008915AFDFB6E93E45BFC402B213C6F140</vt:lpwstr>
  </property>
</Properties>
</file>