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60" r:id="rId5"/>
  </p:sldMasterIdLst>
  <p:notesMasterIdLst>
    <p:notesMasterId r:id="rId23"/>
  </p:notesMasterIdLst>
  <p:sldIdLst>
    <p:sldId id="273" r:id="rId6"/>
    <p:sldId id="278" r:id="rId7"/>
    <p:sldId id="279" r:id="rId8"/>
    <p:sldId id="270" r:id="rId9"/>
    <p:sldId id="269" r:id="rId10"/>
    <p:sldId id="281" r:id="rId11"/>
    <p:sldId id="284" r:id="rId12"/>
    <p:sldId id="285" r:id="rId13"/>
    <p:sldId id="291" r:id="rId14"/>
    <p:sldId id="295" r:id="rId15"/>
    <p:sldId id="299" r:id="rId16"/>
    <p:sldId id="296" r:id="rId17"/>
    <p:sldId id="294" r:id="rId18"/>
    <p:sldId id="300" r:id="rId19"/>
    <p:sldId id="297" r:id="rId20"/>
    <p:sldId id="301" r:id="rId21"/>
    <p:sldId id="298" r:id="rId22"/>
  </p:sldIdLst>
  <p:sldSz cx="12192000" cy="6858000"/>
  <p:notesSz cx="6858000" cy="3400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6DEF6-61CD-4ACC-BE2D-20B7DF3CBB69}" v="5" dt="2020-09-01T08:24:24.414"/>
    <p1510:client id="{2D9D5E40-6A0F-4FAB-8128-D3FCB613CDD3}" v="2" dt="2020-09-01T07:00:33.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EE024-6507-4ABC-B2E6-4CEA05789F7E}"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518A0-7EBE-4C32-8F83-6F08014D1535}" type="slidenum">
              <a:rPr lang="en-GB" smtClean="0"/>
              <a:t>‹#›</a:t>
            </a:fld>
            <a:endParaRPr lang="en-GB"/>
          </a:p>
        </p:txBody>
      </p:sp>
    </p:spTree>
    <p:extLst>
      <p:ext uri="{BB962C8B-B14F-4D97-AF65-F5344CB8AC3E}">
        <p14:creationId xmlns:p14="http://schemas.microsoft.com/office/powerpoint/2010/main" val="22816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a:t>
            </a:r>
          </a:p>
          <a:p>
            <a:endParaRPr lang="en-US" dirty="0"/>
          </a:p>
          <a:p>
            <a:r>
              <a:rPr lang="en-US" dirty="0"/>
              <a:t>I hope you’ve had a good Bank Holiday weekend.</a:t>
            </a:r>
          </a:p>
          <a:p>
            <a:endParaRPr lang="en-US" dirty="0"/>
          </a:p>
          <a:p>
            <a:r>
              <a:rPr lang="en-US" dirty="0"/>
              <a:t>17 slides today – this one illustrating the kind of holiday I’m sure we all wish we’d had this year. </a:t>
            </a:r>
            <a:endParaRPr lang="en-GB" dirty="0"/>
          </a:p>
        </p:txBody>
      </p:sp>
      <p:sp>
        <p:nvSpPr>
          <p:cNvPr id="4" name="Slide Number Placeholder 3"/>
          <p:cNvSpPr>
            <a:spLocks noGrp="1"/>
          </p:cNvSpPr>
          <p:nvPr>
            <p:ph type="sldNum" sz="quarter" idx="5"/>
          </p:nvPr>
        </p:nvSpPr>
        <p:spPr/>
        <p:txBody>
          <a:bodyPr/>
          <a:lstStyle/>
          <a:p>
            <a:fld id="{DF2518A0-7EBE-4C32-8F83-6F08014D1535}" type="slidenum">
              <a:rPr lang="en-GB" smtClean="0"/>
              <a:t>1</a:t>
            </a:fld>
            <a:endParaRPr lang="en-GB"/>
          </a:p>
        </p:txBody>
      </p:sp>
    </p:spTree>
    <p:extLst>
      <p:ext uri="{BB962C8B-B14F-4D97-AF65-F5344CB8AC3E}">
        <p14:creationId xmlns:p14="http://schemas.microsoft.com/office/powerpoint/2010/main" val="62314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HDAS decision was very difficult.  Together with NICE, HEE gave full consideration to feedback, usage data, costs and research findings – as well as the views of colleagues and partner organisations.</a:t>
            </a:r>
          </a:p>
          <a:p>
            <a:r>
              <a:rPr lang="en-GB" dirty="0"/>
              <a:t>The priority now is to mitigate the loss of HDAS – HEE are taking this forward in a range of ways.</a:t>
            </a:r>
          </a:p>
          <a:p>
            <a:r>
              <a:rPr lang="en-GB" dirty="0"/>
              <a:t>The new National Discovery Service will be launched by October 2021 – this should meet the majority of the search needs for the wider workforce </a:t>
            </a:r>
          </a:p>
          <a:p>
            <a:r>
              <a:rPr lang="en-GB" dirty="0"/>
              <a:t>Expert searching will be available through the native interfaces – see next slide.  Most expert searching will be done by LKS staff</a:t>
            </a:r>
          </a:p>
          <a:p>
            <a:r>
              <a:rPr lang="en-GB" dirty="0"/>
              <a:t>There were 8 applications from networks of library services who expressed an interest in piloting the move away from HDAS to be early adopters of native interfaces.  4 of these applications were successful, including one from the north.  The native interface pilot commences in October.</a:t>
            </a:r>
          </a:p>
          <a:p>
            <a:r>
              <a:rPr lang="en-GB" dirty="0"/>
              <a:t>A comprehensive range of training will be offered to all LKS staff in due course to support the move to native interfaces</a:t>
            </a:r>
          </a:p>
          <a:p>
            <a:r>
              <a:rPr lang="en-GB" dirty="0"/>
              <a:t>A part-time secondee will be employed to support this work.</a:t>
            </a:r>
            <a:endParaRPr lang="en-US" dirty="0"/>
          </a:p>
        </p:txBody>
      </p:sp>
      <p:sp>
        <p:nvSpPr>
          <p:cNvPr id="4" name="Slide Number Placeholder 3"/>
          <p:cNvSpPr>
            <a:spLocks noGrp="1"/>
          </p:cNvSpPr>
          <p:nvPr>
            <p:ph type="sldNum" sz="quarter" idx="5"/>
          </p:nvPr>
        </p:nvSpPr>
        <p:spPr/>
        <p:txBody>
          <a:bodyPr/>
          <a:lstStyle/>
          <a:p>
            <a:fld id="{DF2518A0-7EBE-4C32-8F83-6F08014D1535}" type="slidenum">
              <a:rPr lang="en-GB" smtClean="0"/>
              <a:t>10</a:t>
            </a:fld>
            <a:endParaRPr lang="en-GB"/>
          </a:p>
        </p:txBody>
      </p:sp>
    </p:spTree>
    <p:extLst>
      <p:ext uri="{BB962C8B-B14F-4D97-AF65-F5344CB8AC3E}">
        <p14:creationId xmlns:p14="http://schemas.microsoft.com/office/powerpoint/2010/main" val="229535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current range of databases and the suppliers that provide the native interfaces</a:t>
            </a:r>
            <a:endParaRPr lang="en-US" dirty="0"/>
          </a:p>
        </p:txBody>
      </p:sp>
      <p:sp>
        <p:nvSpPr>
          <p:cNvPr id="4" name="Slide Number Placeholder 3"/>
          <p:cNvSpPr>
            <a:spLocks noGrp="1"/>
          </p:cNvSpPr>
          <p:nvPr>
            <p:ph type="sldNum" sz="quarter" idx="5"/>
          </p:nvPr>
        </p:nvSpPr>
        <p:spPr/>
        <p:txBody>
          <a:bodyPr/>
          <a:lstStyle/>
          <a:p>
            <a:fld id="{DF2518A0-7EBE-4C32-8F83-6F08014D1535}" type="slidenum">
              <a:rPr lang="en-GB" smtClean="0"/>
              <a:t>11</a:t>
            </a:fld>
            <a:endParaRPr lang="en-GB"/>
          </a:p>
        </p:txBody>
      </p:sp>
    </p:spTree>
    <p:extLst>
      <p:ext uri="{BB962C8B-B14F-4D97-AF65-F5344CB8AC3E}">
        <p14:creationId xmlns:p14="http://schemas.microsoft.com/office/powerpoint/2010/main" val="345833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hoping to get started with this project shortly and our immediate priority is to get LKS staff and services involved and engaged.</a:t>
            </a:r>
          </a:p>
          <a:p>
            <a:r>
              <a:rPr lang="en-GB" dirty="0"/>
              <a:t>Lessons learnt from other regions have identified the benefit of early planning and conversations around the shared LMS.  We will shortly arrange preliminary sessions around this if services would like to start thinking about who might represent them in these conversations.</a:t>
            </a:r>
          </a:p>
          <a:p>
            <a:r>
              <a:rPr lang="en-GB" dirty="0"/>
              <a:t>As a reminder, HEE will fund these regional systems, which will help to realise the full potential of the National Discovery Service.  We are aiming for 2 systems in the north – one for the North-West and the other for the North-East and Yorkshire/Humber.</a:t>
            </a:r>
            <a:endParaRPr lang="en-US" dirty="0"/>
          </a:p>
        </p:txBody>
      </p:sp>
      <p:sp>
        <p:nvSpPr>
          <p:cNvPr id="4" name="Slide Number Placeholder 3"/>
          <p:cNvSpPr>
            <a:spLocks noGrp="1"/>
          </p:cNvSpPr>
          <p:nvPr>
            <p:ph type="sldNum" sz="quarter" idx="5"/>
          </p:nvPr>
        </p:nvSpPr>
        <p:spPr/>
        <p:txBody>
          <a:bodyPr/>
          <a:lstStyle/>
          <a:p>
            <a:fld id="{DF2518A0-7EBE-4C32-8F83-6F08014D1535}" type="slidenum">
              <a:rPr lang="en-GB" smtClean="0"/>
              <a:t>12</a:t>
            </a:fld>
            <a:endParaRPr lang="en-GB"/>
          </a:p>
        </p:txBody>
      </p:sp>
    </p:spTree>
    <p:extLst>
      <p:ext uri="{BB962C8B-B14F-4D97-AF65-F5344CB8AC3E}">
        <p14:creationId xmlns:p14="http://schemas.microsoft.com/office/powerpoint/2010/main" val="59868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Largely due to COVID-19 and pressure on non-clinical spaces, we are aware of some cases of libraries being asked to give up part or all their space for other services to use.  This has happened both regionally and nationally.  </a:t>
            </a:r>
          </a:p>
          <a:p>
            <a:r>
              <a:rPr lang="en-GB" dirty="0"/>
              <a:t>A clause in the current LDA requires Trusts to consult with HEE if they are planning to change the use of their educational space.  HEE is also planning to produce a policy on library space.  Although this hasn’t been written yet, it does demonstrate the importance and expectation that HEE place on physical library spaces.</a:t>
            </a:r>
          </a:p>
          <a:p>
            <a:r>
              <a:rPr lang="en-GB" dirty="0"/>
              <a:t>Please do keep us informed if this affects you – now or in the future</a:t>
            </a:r>
            <a:endParaRPr lang="en-US" dirty="0"/>
          </a:p>
        </p:txBody>
      </p:sp>
      <p:sp>
        <p:nvSpPr>
          <p:cNvPr id="4" name="Slide Number Placeholder 3"/>
          <p:cNvSpPr>
            <a:spLocks noGrp="1"/>
          </p:cNvSpPr>
          <p:nvPr>
            <p:ph type="sldNum" sz="quarter" idx="5"/>
          </p:nvPr>
        </p:nvSpPr>
        <p:spPr/>
        <p:txBody>
          <a:bodyPr/>
          <a:lstStyle/>
          <a:p>
            <a:fld id="{DF2518A0-7EBE-4C32-8F83-6F08014D1535}" type="slidenum">
              <a:rPr lang="en-GB" smtClean="0"/>
              <a:t>16</a:t>
            </a:fld>
            <a:endParaRPr lang="en-GB"/>
          </a:p>
        </p:txBody>
      </p:sp>
    </p:spTree>
    <p:extLst>
      <p:ext uri="{BB962C8B-B14F-4D97-AF65-F5344CB8AC3E}">
        <p14:creationId xmlns:p14="http://schemas.microsoft.com/office/powerpoint/2010/main" val="17010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currently 42 STP/ICS in England and around 120 CCGs.  It is thought that this change might lead to around 70 </a:t>
            </a:r>
            <a:r>
              <a:rPr lang="en-US" err="1">
                <a:cs typeface="Calibri"/>
              </a:rPr>
              <a:t>ish</a:t>
            </a:r>
            <a:r>
              <a:rPr lang="en-US">
                <a:cs typeface="Calibri"/>
              </a:rPr>
              <a:t> CCGs</a:t>
            </a:r>
          </a:p>
          <a:p>
            <a:endParaRPr lang="en-US">
              <a:cs typeface="Calibri"/>
            </a:endParaRPr>
          </a:p>
          <a:p>
            <a:r>
              <a:rPr lang="en-US">
                <a:cs typeface="Calibri"/>
              </a:rPr>
              <a:t>What might this mean for you if you currently deliver services to CCGs?</a:t>
            </a:r>
          </a:p>
          <a:p>
            <a:r>
              <a:rPr lang="en-US">
                <a:cs typeface="Calibri"/>
              </a:rPr>
              <a:t>Are there local partners who you need to work with to maintain and improve your offer into the CCGs?</a:t>
            </a:r>
          </a:p>
          <a:p>
            <a:endParaRPr lang="en-GB"/>
          </a:p>
        </p:txBody>
      </p:sp>
      <p:sp>
        <p:nvSpPr>
          <p:cNvPr id="4" name="Slide Number Placeholder 3"/>
          <p:cNvSpPr>
            <a:spLocks noGrp="1"/>
          </p:cNvSpPr>
          <p:nvPr>
            <p:ph type="sldNum" sz="quarter" idx="5"/>
          </p:nvPr>
        </p:nvSpPr>
        <p:spPr/>
        <p:txBody>
          <a:bodyPr/>
          <a:lstStyle/>
          <a:p>
            <a:fld id="{DF2518A0-7EBE-4C32-8F83-6F08014D1535}" type="slidenum">
              <a:rPr lang="en-GB" smtClean="0"/>
              <a:t>2</a:t>
            </a:fld>
            <a:endParaRPr lang="en-GB"/>
          </a:p>
        </p:txBody>
      </p:sp>
    </p:spTree>
    <p:extLst>
      <p:ext uri="{BB962C8B-B14F-4D97-AF65-F5344CB8AC3E}">
        <p14:creationId xmlns:p14="http://schemas.microsoft.com/office/powerpoint/2010/main" val="217302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Related to the CCG changes you will hopefully have seen the opportunity to bid for up to £25,000 non recurrent funding to work with partners to deliver services across the system particularly to underserved areas of healthcare.  For full details see the e-mail which has been circulated on the Library Managers England list on 3 August and let us know if you haven't seen it.</a:t>
            </a:r>
          </a:p>
          <a:p>
            <a:endParaRPr lang="en-US">
              <a:cs typeface="Calibri"/>
            </a:endParaRPr>
          </a:p>
          <a:p>
            <a:endParaRPr lang="en-GB"/>
          </a:p>
        </p:txBody>
      </p:sp>
      <p:sp>
        <p:nvSpPr>
          <p:cNvPr id="4" name="Slide Number Placeholder 3"/>
          <p:cNvSpPr>
            <a:spLocks noGrp="1"/>
          </p:cNvSpPr>
          <p:nvPr>
            <p:ph type="sldNum" sz="quarter" idx="5"/>
          </p:nvPr>
        </p:nvSpPr>
        <p:spPr/>
        <p:txBody>
          <a:bodyPr/>
          <a:lstStyle/>
          <a:p>
            <a:fld id="{DF2518A0-7EBE-4C32-8F83-6F08014D1535}" type="slidenum">
              <a:rPr lang="en-GB" smtClean="0"/>
              <a:t>3</a:t>
            </a:fld>
            <a:endParaRPr lang="en-GB"/>
          </a:p>
        </p:txBody>
      </p:sp>
    </p:spTree>
    <p:extLst>
      <p:ext uri="{BB962C8B-B14F-4D97-AF65-F5344CB8AC3E}">
        <p14:creationId xmlns:p14="http://schemas.microsoft.com/office/powerpoint/2010/main" val="261673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New content has been added to the </a:t>
            </a:r>
            <a:r>
              <a:rPr lang="en-US" err="1">
                <a:cs typeface="Calibri"/>
              </a:rPr>
              <a:t>covid</a:t>
            </a:r>
            <a:r>
              <a:rPr lang="en-US">
                <a:cs typeface="Calibri"/>
              </a:rPr>
              <a:t> resources site.</a:t>
            </a:r>
          </a:p>
          <a:p>
            <a:endParaRPr lang="en-US">
              <a:cs typeface="Calibri"/>
            </a:endParaRPr>
          </a:p>
          <a:p>
            <a:r>
              <a:rPr lang="en-US"/>
              <a:t>Total page views: 27,201</a:t>
            </a:r>
            <a:endParaRPr lang="en-US">
              <a:cs typeface="Calibri"/>
            </a:endParaRPr>
          </a:p>
          <a:p>
            <a:endParaRPr lang="en-US">
              <a:cs typeface="Calibri"/>
            </a:endParaRPr>
          </a:p>
          <a:p>
            <a:r>
              <a:rPr lang="en-US">
                <a:cs typeface="Calibri"/>
              </a:rPr>
              <a:t>Most popular section:</a:t>
            </a:r>
            <a:endParaRPr lang="en-US"/>
          </a:p>
          <a:p>
            <a:pPr marL="171450" indent="-171450">
              <a:buFont typeface="Arial" panose="020B0604020202020204" pitchFamily="34" charset="0"/>
              <a:buChar char="•"/>
            </a:pPr>
            <a:r>
              <a:rPr lang="en-US"/>
              <a:t>Accessible</a:t>
            </a:r>
            <a:endParaRPr lang="en-US">
              <a:cs typeface="Calibri"/>
            </a:endParaRPr>
          </a:p>
          <a:p>
            <a:pPr marL="171450" indent="-171450">
              <a:buFont typeface="Arial" panose="020B0604020202020204" pitchFamily="34" charset="0"/>
              <a:buChar char="•"/>
            </a:pPr>
            <a:r>
              <a:rPr lang="en-US"/>
              <a:t>Children and young people</a:t>
            </a:r>
            <a:r>
              <a:rPr lang="en-US" dirty="0"/>
              <a:t> – including new information on returning </a:t>
            </a:r>
            <a:r>
              <a:rPr lang="en-US"/>
              <a:t>to school!</a:t>
            </a:r>
            <a:endParaRPr lang="en-US">
              <a:cs typeface="Calibri"/>
            </a:endParaRPr>
          </a:p>
          <a:p>
            <a:pPr marL="171450" indent="-171450">
              <a:buFont typeface="Arial" panose="020B0604020202020204" pitchFamily="34" charset="0"/>
              <a:buChar char="•"/>
            </a:pPr>
            <a:r>
              <a:rPr lang="en-US"/>
              <a:t>Older people</a:t>
            </a:r>
            <a:endParaRPr lang="en-US">
              <a:cs typeface="Calibri"/>
            </a:endParaRPr>
          </a:p>
          <a:p>
            <a:endParaRPr lang="en-US">
              <a:cs typeface="Calibri"/>
            </a:endParaRPr>
          </a:p>
          <a:p>
            <a:r>
              <a:rPr lang="en-US">
                <a:cs typeface="Calibri"/>
              </a:rPr>
              <a:t>HEE communications team promoted through Trust communications and social media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4</a:t>
            </a:fld>
            <a:endParaRPr lang="en-GB"/>
          </a:p>
        </p:txBody>
      </p:sp>
    </p:spTree>
    <p:extLst>
      <p:ext uri="{BB962C8B-B14F-4D97-AF65-F5344CB8AC3E}">
        <p14:creationId xmlns:p14="http://schemas.microsoft.com/office/powerpoint/2010/main" val="179275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CPD</a:t>
            </a:r>
          </a:p>
          <a:p>
            <a:pPr marL="171450" indent="-171450">
              <a:buFont typeface="Arial" panose="020B0604020202020204" pitchFamily="34" charset="0"/>
              <a:buChar char="•"/>
            </a:pPr>
            <a:r>
              <a:rPr lang="en-GB">
                <a:cs typeface="Calibri"/>
              </a:rPr>
              <a:t>More sessions for Facilitating Virtual Meetings</a:t>
            </a:r>
          </a:p>
          <a:p>
            <a:pPr marL="171450" indent="-171450">
              <a:buFont typeface="Arial" panose="020B0604020202020204" pitchFamily="34" charset="0"/>
              <a:buChar char="•"/>
            </a:pPr>
            <a:r>
              <a:rPr lang="en-GB">
                <a:cs typeface="Calibri"/>
              </a:rPr>
              <a:t>Additional cohorts of Action Learning Sets</a:t>
            </a:r>
            <a:endParaRPr lang="en-GB"/>
          </a:p>
          <a:p>
            <a:endParaRPr lang="en-GB" b="1">
              <a:cs typeface="Calibri"/>
            </a:endParaRPr>
          </a:p>
          <a:p>
            <a:r>
              <a:rPr lang="en-GB"/>
              <a:t>Social distancing in libraries poster – due for circulation in September</a:t>
            </a:r>
          </a:p>
          <a:p>
            <a:endParaRPr lang="en-GB"/>
          </a:p>
          <a:p>
            <a:r>
              <a:rPr lang="en-GB"/>
              <a:t>HEE is producing a policy on the role and value of library space – aiming for Executive approval in early October</a:t>
            </a:r>
          </a:p>
          <a:p>
            <a:endParaRPr lang="en-GB"/>
          </a:p>
          <a:p>
            <a:r>
              <a:rPr lang="en-GB"/>
              <a:t>LKS induction animation – technical problem meant that kick-off was delayed so the animation was not ready in time for August inductions. Work will be completed for general inductions.</a:t>
            </a:r>
          </a:p>
          <a:p>
            <a:pPr marL="171450" indent="-171450">
              <a:buFont typeface="Arial" panose="020B0604020202020204" pitchFamily="34" charset="0"/>
              <a:buChar char="•"/>
            </a:pPr>
            <a:endParaRPr lang="en-GB" b="0">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5</a:t>
            </a:fld>
            <a:endParaRPr lang="en-GB"/>
          </a:p>
        </p:txBody>
      </p:sp>
    </p:spTree>
    <p:extLst>
      <p:ext uri="{BB962C8B-B14F-4D97-AF65-F5344CB8AC3E}">
        <p14:creationId xmlns:p14="http://schemas.microsoft.com/office/powerpoint/2010/main" val="249656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 collection of titles are available on the platform.  They include some free titles made available as part of the </a:t>
            </a:r>
            <a:r>
              <a:rPr lang="en-GB" err="1">
                <a:cs typeface="Calibri"/>
              </a:rPr>
              <a:t>Covid</a:t>
            </a:r>
            <a:r>
              <a:rPr lang="en-GB">
                <a:cs typeface="Calibri"/>
              </a:rPr>
              <a:t> response and some titles which we will likely purchase made available for now as courtesy.</a:t>
            </a:r>
          </a:p>
          <a:p>
            <a:endParaRPr lang="en-GB">
              <a:cs typeface="Calibri"/>
            </a:endParaRPr>
          </a:p>
          <a:p>
            <a:r>
              <a:rPr lang="en-GB">
                <a:cs typeface="Calibri"/>
              </a:rPr>
              <a:t>Open Athens authenticated.</a:t>
            </a:r>
          </a:p>
          <a:p>
            <a:endParaRPr lang="en-GB">
              <a:cs typeface="Calibri"/>
            </a:endParaRPr>
          </a:p>
          <a:p>
            <a:r>
              <a:rPr lang="en-GB">
                <a:cs typeface="Calibri"/>
              </a:rPr>
              <a:t>Once signed in with Athens, this also becomes your </a:t>
            </a:r>
            <a:r>
              <a:rPr lang="en-GB" err="1">
                <a:cs typeface="Calibri"/>
              </a:rPr>
              <a:t>Kortext</a:t>
            </a:r>
            <a:r>
              <a:rPr lang="en-GB">
                <a:cs typeface="Calibri"/>
              </a:rPr>
              <a:t> login for the platform and the app.</a:t>
            </a:r>
          </a:p>
          <a:p>
            <a:endParaRPr lang="en-GB">
              <a:cs typeface="Calibri"/>
            </a:endParaRPr>
          </a:p>
          <a:p>
            <a:pPr>
              <a:buFont typeface="Wingdings" pitchFamily="2" charset="2"/>
              <a:buChar char="ü"/>
            </a:pPr>
            <a:r>
              <a:rPr lang="en-US"/>
              <a:t>Books purchased on a credit model where available</a:t>
            </a:r>
          </a:p>
          <a:p>
            <a:pPr>
              <a:buFont typeface="Wingdings" pitchFamily="2" charset="2"/>
              <a:buChar char="ü"/>
            </a:pPr>
            <a:r>
              <a:rPr lang="en-US"/>
              <a:t>Books are available in perpetuity; there is no annual subscription fee.</a:t>
            </a:r>
          </a:p>
          <a:p>
            <a:pPr>
              <a:buFont typeface="Wingdings" pitchFamily="2" charset="2"/>
              <a:buChar char="ü"/>
            </a:pPr>
            <a:r>
              <a:rPr lang="en-US"/>
              <a:t>A number of credits are available per book which are automatically renewed annually. </a:t>
            </a:r>
          </a:p>
          <a:p>
            <a:pPr>
              <a:buFont typeface="Wingdings" pitchFamily="2" charset="2"/>
              <a:buChar char="ü"/>
            </a:pPr>
            <a:r>
              <a:rPr lang="en-US"/>
              <a:t>A collection of ’core’ books are being purchased for each region by HEE</a:t>
            </a:r>
          </a:p>
          <a:p>
            <a:pPr>
              <a:buFont typeface="Wingdings" pitchFamily="2" charset="2"/>
              <a:buChar char="ü"/>
            </a:pPr>
            <a:r>
              <a:rPr lang="en-US"/>
              <a:t>Trusts can then opt to participate in a further regional collaborative – libraries buy the titles they need and these are made available to everyone involved, building a wider collection.</a:t>
            </a: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143B9-CE01-4398-94C0-F349E48A16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61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very soon seek your feedback and suggestions </a:t>
            </a:r>
            <a:r>
              <a:rPr lang="en-US"/>
              <a:t>for </a:t>
            </a:r>
            <a:r>
              <a:rPr lang="en-US" dirty="0"/>
              <a:t>titles across the north</a:t>
            </a:r>
            <a:endParaRPr lang="en-US"/>
          </a:p>
        </p:txBody>
      </p:sp>
      <p:sp>
        <p:nvSpPr>
          <p:cNvPr id="4" name="Slide Number Placeholder 3"/>
          <p:cNvSpPr>
            <a:spLocks noGrp="1"/>
          </p:cNvSpPr>
          <p:nvPr>
            <p:ph type="sldNum" sz="quarter" idx="5"/>
          </p:nvPr>
        </p:nvSpPr>
        <p:spPr/>
        <p:txBody>
          <a:bodyPr/>
          <a:lstStyle/>
          <a:p>
            <a:fld id="{E3D24493-887F-4D89-8062-8B67709B372E}" type="slidenum">
              <a:rPr lang="en-US" smtClean="0"/>
              <a:t>7</a:t>
            </a:fld>
            <a:endParaRPr lang="en-US"/>
          </a:p>
        </p:txBody>
      </p:sp>
    </p:spTree>
    <p:extLst>
      <p:ext uri="{BB962C8B-B14F-4D97-AF65-F5344CB8AC3E}">
        <p14:creationId xmlns:p14="http://schemas.microsoft.com/office/powerpoint/2010/main" val="89014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In January 2020, we announced that the HEE Executive had approved this project and that implementation costs would be covered centrally. </a:t>
            </a:r>
          </a:p>
          <a:p>
            <a:r>
              <a:rPr lang="en-GB">
                <a:cs typeface="Calibri"/>
              </a:rPr>
              <a:t>Aims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tx1"/>
                </a:solidFill>
                <a:latin typeface="Times New Roman" panose="02020603050405020304" pitchFamily="18" charset="0"/>
                <a:cs typeface="Times New Roman" panose="02020603050405020304" pitchFamily="18" charset="0"/>
              </a:rPr>
              <a:t>“…to provide NHS staff with a single, coherent national gateway to their trusted library and knowledge service, connecting them seamlessly to quality resources, services and support tailored to their needs”</a:t>
            </a:r>
          </a:p>
          <a:p>
            <a:endParaRPr lang="en-GB">
              <a:cs typeface="Calibri"/>
            </a:endParaRPr>
          </a:p>
          <a:p>
            <a:r>
              <a:rPr lang="en-GB">
                <a:cs typeface="Calibri"/>
              </a:rPr>
              <a:t>Consistent high quality experience for all staff </a:t>
            </a:r>
          </a:p>
          <a:p>
            <a:r>
              <a:rPr lang="en-GB">
                <a:cs typeface="Calibri"/>
              </a:rPr>
              <a:t>Reduce money and release time currently spent  managing an exponentially increasing number of local discovery services</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8D8339-07E2-804E-8255-65204ED24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51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10 sessions</a:t>
            </a:r>
          </a:p>
          <a:p>
            <a:pPr marL="285750" indent="-285750" fontAlgn="base">
              <a:lnSpc>
                <a:spcPct val="160000"/>
              </a:lnSpc>
              <a:buFont typeface="Arial" panose="020B0604020202020204" pitchFamily="34" charset="0"/>
              <a:buChar char="•"/>
            </a:pPr>
            <a:r>
              <a:rPr lang="en-GB">
                <a:cs typeface="Calibri"/>
              </a:rPr>
              <a:t>User frustrations - </a:t>
            </a:r>
            <a:r>
              <a:rPr lang="en-US" sz="1200"/>
              <a:t>Too many routes to information, Lack of time, Lack of searching skills, </a:t>
            </a:r>
            <a:r>
              <a:rPr lang="en-US" sz="1200" err="1"/>
              <a:t>OpenAthens</a:t>
            </a:r>
            <a:r>
              <a:rPr lang="en-US" sz="1200"/>
              <a:t> &amp; multiple logins, different wherever you go</a:t>
            </a:r>
          </a:p>
          <a:p>
            <a:pPr marL="285750" indent="-285750" fontAlgn="base">
              <a:lnSpc>
                <a:spcPct val="160000"/>
              </a:lnSpc>
              <a:buFont typeface="Arial" panose="020B0604020202020204" pitchFamily="34" charset="0"/>
              <a:buChar char="•"/>
            </a:pPr>
            <a:r>
              <a:rPr lang="en-US" sz="1200">
                <a:cs typeface="Calibri"/>
              </a:rPr>
              <a:t>The new service must overcome these frustrations</a:t>
            </a:r>
          </a:p>
          <a:p>
            <a:pPr marL="285750" indent="-285750" fontAlgn="base">
              <a:lnSpc>
                <a:spcPct val="160000"/>
              </a:lnSpc>
              <a:buFont typeface="Arial" panose="020B0604020202020204" pitchFamily="34" charset="0"/>
              <a:buChar char="•"/>
            </a:pPr>
            <a:r>
              <a:rPr lang="en-US" sz="1200">
                <a:cs typeface="Calibri"/>
              </a:rPr>
              <a:t>Offer intuitive functionality but not an information hose</a:t>
            </a:r>
          </a:p>
          <a:p>
            <a:pPr marL="285750" indent="-285750" fontAlgn="base">
              <a:lnSpc>
                <a:spcPct val="160000"/>
              </a:lnSpc>
              <a:buFont typeface="Arial" panose="020B0604020202020204" pitchFamily="34" charset="0"/>
              <a:buChar char="•"/>
            </a:pPr>
            <a:r>
              <a:rPr lang="en-US" sz="1200">
                <a:cs typeface="Calibri"/>
              </a:rPr>
              <a:t>Engagement</a:t>
            </a:r>
          </a:p>
          <a:p>
            <a:pPr marL="285750" indent="-285750" fontAlgn="base">
              <a:lnSpc>
                <a:spcPct val="160000"/>
              </a:lnSpc>
              <a:buFont typeface="Arial" panose="020B0604020202020204" pitchFamily="34" charset="0"/>
              <a:buChar char="•"/>
            </a:pPr>
            <a:r>
              <a:rPr lang="en-US" sz="1200">
                <a:cs typeface="Calibri"/>
              </a:rPr>
              <a:t>Reassurance </a:t>
            </a:r>
          </a:p>
          <a:p>
            <a:pPr marL="285750" indent="-285750" fontAlgn="base">
              <a:lnSpc>
                <a:spcPct val="160000"/>
              </a:lnSpc>
              <a:buFont typeface="Arial" panose="020B0604020202020204" pitchFamily="34" charset="0"/>
              <a:buChar char="•"/>
            </a:pPr>
            <a:r>
              <a:rPr lang="en-US" sz="1200">
                <a:cs typeface="Calibri"/>
              </a:rPr>
              <a:t>Could fail if don’t generate enthusiasm and don’t take into account local IT </a:t>
            </a:r>
          </a:p>
          <a:p>
            <a:pPr marL="0" indent="0" fontAlgn="base">
              <a:lnSpc>
                <a:spcPct val="160000"/>
              </a:lnSpc>
              <a:buFont typeface="Arial" panose="020B0604020202020204" pitchFamily="34" charset="0"/>
              <a:buNone/>
            </a:pPr>
            <a:r>
              <a:rPr lang="en-US" sz="1200">
                <a:cs typeface="Calibri"/>
              </a:rPr>
              <a:t> </a:t>
            </a:r>
          </a:p>
          <a:p>
            <a:pPr marL="285750" indent="-285750" fontAlgn="base">
              <a:lnSpc>
                <a:spcPct val="160000"/>
              </a:lnSpc>
              <a:buFont typeface="Arial" panose="020B0604020202020204" pitchFamily="34" charset="0"/>
              <a:buChar char="•"/>
            </a:pP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8D8339-07E2-804E-8255-65204ED24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404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5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1307571"/>
            <a:ext cx="10972800" cy="639762"/>
          </a:xfrm>
          <a:prstGeom prst="rect">
            <a:avLst/>
          </a:prstGeom>
        </p:spPr>
        <p:txBody>
          <a:bodyPr/>
          <a:lstStyle>
            <a:lvl1pPr algn="l">
              <a:defRPr sz="3600">
                <a:solidFill>
                  <a:srgbClr val="9E0063"/>
                </a:solidFill>
                <a:latin typeface="Bitter"/>
                <a:cs typeface="Bitter"/>
              </a:defRPr>
            </a:lvl1pPr>
          </a:lstStyle>
          <a:p>
            <a:r>
              <a:rPr lang="en-GB"/>
              <a:t>Click to edit Master title style</a:t>
            </a:r>
            <a:endParaRPr lang="en-US"/>
          </a:p>
        </p:txBody>
      </p:sp>
      <p:sp>
        <p:nvSpPr>
          <p:cNvPr id="9" name="Content Placeholder 2"/>
          <p:cNvSpPr>
            <a:spLocks noGrp="1"/>
          </p:cNvSpPr>
          <p:nvPr>
            <p:ph idx="1"/>
          </p:nvPr>
        </p:nvSpPr>
        <p:spPr>
          <a:xfrm>
            <a:off x="609601" y="2269048"/>
            <a:ext cx="4891617"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 name="Group 1"/>
          <p:cNvGrpSpPr/>
          <p:nvPr userDrawn="1"/>
        </p:nvGrpSpPr>
        <p:grpSpPr>
          <a:xfrm>
            <a:off x="0" y="5190066"/>
            <a:ext cx="12192000" cy="1667934"/>
            <a:chOff x="0" y="5190066"/>
            <a:chExt cx="9144000" cy="1667934"/>
          </a:xfrm>
        </p:grpSpPr>
        <p:sp>
          <p:nvSpPr>
            <p:cNvPr id="21" name="Rectangle 20"/>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21"/>
            <p:cNvGrpSpPr/>
            <p:nvPr userDrawn="1"/>
          </p:nvGrpSpPr>
          <p:grpSpPr>
            <a:xfrm>
              <a:off x="364066" y="5190066"/>
              <a:ext cx="8432801" cy="1186103"/>
              <a:chOff x="364066" y="5190066"/>
              <a:chExt cx="8432801" cy="1186103"/>
            </a:xfrm>
          </p:grpSpPr>
          <p:grpSp>
            <p:nvGrpSpPr>
              <p:cNvPr id="23" name="Group 22"/>
              <p:cNvGrpSpPr/>
              <p:nvPr userDrawn="1"/>
            </p:nvGrpSpPr>
            <p:grpSpPr>
              <a:xfrm>
                <a:off x="364066" y="5190066"/>
                <a:ext cx="8432801" cy="931333"/>
                <a:chOff x="364066" y="5215448"/>
                <a:chExt cx="8432801" cy="897486"/>
              </a:xfrm>
            </p:grpSpPr>
            <p:sp>
              <p:nvSpPr>
                <p:cNvPr id="29" name="Rounded Rectangle 2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ounded Rectangle 2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24" name="Group 23"/>
              <p:cNvGrpSpPr/>
              <p:nvPr userDrawn="1"/>
            </p:nvGrpSpPr>
            <p:grpSpPr>
              <a:xfrm>
                <a:off x="4029882" y="5812367"/>
                <a:ext cx="1132796" cy="563802"/>
                <a:chOff x="4029882" y="5812367"/>
                <a:chExt cx="1132796" cy="563802"/>
              </a:xfrm>
            </p:grpSpPr>
            <p:sp>
              <p:nvSpPr>
                <p:cNvPr id="25" name="Rectangle 2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Chord 2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Chord 2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32" name="Chord 3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Chord 3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4" name="Content Placeholder 2"/>
          <p:cNvSpPr>
            <a:spLocks noGrp="1"/>
          </p:cNvSpPr>
          <p:nvPr>
            <p:ph idx="10"/>
          </p:nvPr>
        </p:nvSpPr>
        <p:spPr>
          <a:xfrm>
            <a:off x="6690784" y="2269048"/>
            <a:ext cx="4891617"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45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424378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679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7147985" y="2486025"/>
            <a:ext cx="4601633"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27392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50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8C40-FCF5-466E-9F60-ED4FF0AF1AD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D636517-F6C1-4DAB-AF29-23A88B8F257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DD435A-4C1E-4F3B-A90F-7DDED195FD3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7C4EDE9-34AC-402F-B5C4-0E9EBDFC5173}" type="datetimeFigureOut">
              <a:rPr kumimoji="0" lang="en-GB"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01/09/2020</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EC4F6254-7E64-4C1B-AD6E-B0315D13B0C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D049CBC1-C7AC-4FFC-B41A-5054F7E3318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636630-4333-41A4-A385-8877D8BAFC06}" type="slidenum">
              <a:rPr kumimoji="0" lang="en-GB"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0371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3D4BF8C-AB41-4BC8-8139-64E3ADC65482}"/>
              </a:ext>
            </a:extLst>
          </p:cNvPr>
          <p:cNvSpPr txBox="1">
            <a:spLocks noGrp="1"/>
          </p:cNvSpPr>
          <p:nvPr>
            <p:ph idx="4294967295"/>
          </p:nvPr>
        </p:nvSpPr>
        <p:spPr>
          <a:xfrm>
            <a:off x="614915" y="1343804"/>
            <a:ext cx="10316900" cy="2244129"/>
          </a:xfrm>
        </p:spPr>
        <p:txBody>
          <a:bodyPr/>
          <a:lstStyle>
            <a:lvl1pPr>
              <a:defRPr sz="1050">
                <a:latin typeface="Arial" pitchFamily="34"/>
                <a:cs typeface="Arial" pitchFamily="34"/>
              </a:defRPr>
            </a:lvl1pPr>
            <a:lvl2pPr>
              <a:defRPr sz="1050">
                <a:latin typeface="Arial" pitchFamily="34"/>
                <a:cs typeface="Arial" pitchFamily="34"/>
              </a:defRPr>
            </a:lvl2pPr>
            <a:lvl3pPr>
              <a:defRPr sz="1050">
                <a:latin typeface="Arial" pitchFamily="34"/>
                <a:cs typeface="Arial" pitchFamily="34"/>
              </a:defRPr>
            </a:lvl3pPr>
            <a:lvl4pPr>
              <a:defRPr sz="1050">
                <a:latin typeface="Arial" pitchFamily="34"/>
                <a:cs typeface="Arial" pitchFamily="34"/>
              </a:defRPr>
            </a:lvl4pPr>
            <a:lvl5pPr>
              <a:defRPr sz="1050">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0">
            <a:extLst>
              <a:ext uri="{FF2B5EF4-FFF2-40B4-BE49-F238E27FC236}">
                <a16:creationId xmlns:a16="http://schemas.microsoft.com/office/drawing/2014/main" id="{E4C34803-C121-49A4-A5A7-A0EB103B5F8F}"/>
              </a:ext>
            </a:extLst>
          </p:cNvPr>
          <p:cNvSpPr txBox="1">
            <a:spLocks noGrp="1"/>
          </p:cNvSpPr>
          <p:nvPr>
            <p:ph type="title"/>
          </p:nvPr>
        </p:nvSpPr>
        <p:spPr>
          <a:xfrm>
            <a:off x="609603" y="548642"/>
            <a:ext cx="10744200" cy="611651"/>
          </a:xfrm>
        </p:spPr>
        <p:txBody>
          <a:bodyPr/>
          <a:lstStyle>
            <a:lvl1pPr>
              <a:defRPr sz="2700">
                <a:solidFill>
                  <a:srgbClr val="005EB8"/>
                </a:solidFill>
                <a:latin typeface="Arial" pitchFamily="34"/>
                <a:cs typeface="Arial" pitchFamily="34"/>
              </a:defRPr>
            </a:lvl1pPr>
          </a:lstStyle>
          <a:p>
            <a:pPr lvl="0"/>
            <a:r>
              <a:rPr lang="en-US"/>
              <a:t>Click to edit Master title style</a:t>
            </a:r>
          </a:p>
        </p:txBody>
      </p:sp>
      <p:sp>
        <p:nvSpPr>
          <p:cNvPr id="4" name="TextBox 7">
            <a:extLst>
              <a:ext uri="{FF2B5EF4-FFF2-40B4-BE49-F238E27FC236}">
                <a16:creationId xmlns:a16="http://schemas.microsoft.com/office/drawing/2014/main" id="{9F362465-A73D-4030-BF9B-5338A98C150F}"/>
              </a:ext>
            </a:extLst>
          </p:cNvPr>
          <p:cNvSpPr txBox="1"/>
          <p:nvPr/>
        </p:nvSpPr>
        <p:spPr>
          <a:xfrm>
            <a:off x="388419" y="6372536"/>
            <a:ext cx="863147" cy="207749"/>
          </a:xfrm>
          <a:prstGeom prst="rect">
            <a:avLst/>
          </a:prstGeom>
          <a:noFill/>
          <a:ln cap="flat">
            <a:noFill/>
          </a:ln>
        </p:spPr>
        <p:txBody>
          <a:bodyPr vert="horz" wrap="square" lIns="68580" tIns="34290" rIns="68580" bIns="34290" anchor="t" anchorCtr="0" compatLnSpc="1">
            <a:sp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C1915C-F4E2-4ABC-9B3F-C1A008508145}" type="slidenum">
              <a:rPr kumimoji="0" lang="en-US" sz="900" b="0" i="0" u="none" strike="noStrike" kern="1200" cap="none" spc="0" normalizeH="0" baseline="0" noProof="0">
                <a:ln>
                  <a:noFill/>
                </a:ln>
                <a:solidFill>
                  <a:srgbClr val="C9C9C9"/>
                </a:solidFill>
                <a:effectLst/>
                <a:uLnTx/>
                <a:uFillTx/>
                <a:latin typeface="Arial" pitchFamily="34"/>
                <a:ea typeface="+mn-ea"/>
                <a:cs typeface="Arial" pitchFamily="34"/>
              </a:rPr>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a:t>
            </a:fld>
            <a:r>
              <a:rPr kumimoji="0" lang="en-US" sz="900" b="0" i="0" u="none" strike="noStrike" kern="1200" cap="none" spc="0" normalizeH="0" baseline="0" noProof="0">
                <a:ln>
                  <a:noFill/>
                </a:ln>
                <a:solidFill>
                  <a:srgbClr val="C9C9C9"/>
                </a:solidFill>
                <a:effectLst/>
                <a:uLnTx/>
                <a:uFillTx/>
                <a:latin typeface="Arial" pitchFamily="34"/>
                <a:ea typeface="+mn-ea"/>
                <a:cs typeface="Arial" pitchFamily="34"/>
              </a:rPr>
              <a:t> </a:t>
            </a:r>
            <a:r>
              <a:rPr kumimoji="0" lang="en-US" sz="900" b="0" i="0" u="none" strike="noStrike" kern="1200" cap="none" spc="0" normalizeH="0" baseline="0" noProof="0">
                <a:ln>
                  <a:noFill/>
                </a:ln>
                <a:solidFill>
                  <a:srgbClr val="A5A5A5"/>
                </a:solidFill>
                <a:effectLst/>
                <a:uLnTx/>
                <a:uFillTx/>
                <a:latin typeface="Arial" pitchFamily="34"/>
                <a:ea typeface="+mn-ea"/>
                <a:cs typeface="Arial" pitchFamily="34"/>
              </a:rPr>
              <a:t>  </a:t>
            </a:r>
            <a:r>
              <a:rPr kumimoji="0" lang="en-US" sz="900" b="0" i="0" u="none" strike="noStrike" kern="1200" cap="none" spc="0" normalizeH="0" baseline="0" noProof="0">
                <a:ln>
                  <a:noFill/>
                </a:ln>
                <a:solidFill>
                  <a:srgbClr val="005EB8"/>
                </a:solidFill>
                <a:effectLst/>
                <a:uLnTx/>
                <a:uFillTx/>
                <a:latin typeface="Arial" pitchFamily="34"/>
                <a:ea typeface="+mn-ea"/>
                <a:cs typeface="Arial" pitchFamily="34"/>
              </a:rPr>
              <a:t>|</a:t>
            </a:r>
            <a:endParaRPr kumimoji="0" lang="en-US" sz="900" b="0" i="0" u="none" strike="noStrike" kern="1200" cap="none" spc="0" normalizeH="0" baseline="0" noProof="0">
              <a:ln>
                <a:noFill/>
              </a:ln>
              <a:solidFill>
                <a:srgbClr val="A5A5A5"/>
              </a:solidFill>
              <a:effectLst/>
              <a:uLnTx/>
              <a:uFillTx/>
              <a:latin typeface="Arial" pitchFamily="34"/>
              <a:ea typeface="+mn-ea"/>
              <a:cs typeface="Arial" pitchFamily="34"/>
            </a:endParaRPr>
          </a:p>
        </p:txBody>
      </p:sp>
      <p:sp>
        <p:nvSpPr>
          <p:cNvPr id="5" name="Footer Placeholder 2">
            <a:extLst>
              <a:ext uri="{FF2B5EF4-FFF2-40B4-BE49-F238E27FC236}">
                <a16:creationId xmlns:a16="http://schemas.microsoft.com/office/drawing/2014/main" id="{0B3CE547-8A70-4BBC-BE87-3EAF41AEC79C}"/>
              </a:ext>
            </a:extLst>
          </p:cNvPr>
          <p:cNvSpPr txBox="1">
            <a:spLocks noGrp="1"/>
          </p:cNvSpPr>
          <p:nvPr>
            <p:ph type="ftr" sz="quarter" idx="9"/>
          </p:nvPr>
        </p:nvSpPr>
        <p:spPr>
          <a:xfrm>
            <a:off x="920902" y="6333438"/>
            <a:ext cx="7630887" cy="365129"/>
          </a:xfrm>
        </p:spPr>
        <p:txBody>
          <a:bodyPr anchorCtr="0"/>
          <a:lstStyle>
            <a:lvl1pPr algn="l">
              <a:defRPr lang="en-US">
                <a:solidFill>
                  <a:srgbClr val="C9C9C9"/>
                </a:solidFill>
                <a:latin typeface="Arial"/>
                <a:ea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9C9C9"/>
                </a:solidFill>
                <a:effectLst/>
                <a:uLnTx/>
                <a:uFillTx/>
                <a:latin typeface="Arial"/>
                <a:cs typeface="Arial"/>
              </a:rPr>
              <a:t>People Plan work programme – phase II</a:t>
            </a:r>
          </a:p>
        </p:txBody>
      </p:sp>
    </p:spTree>
    <p:extLst>
      <p:ext uri="{BB962C8B-B14F-4D97-AF65-F5344CB8AC3E}">
        <p14:creationId xmlns:p14="http://schemas.microsoft.com/office/powerpoint/2010/main" val="24279304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5190066"/>
            <a:ext cx="12192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609601" y="1416050"/>
            <a:ext cx="4011084" cy="7937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56768"/>
            <a:ext cx="6815667" cy="409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2510366"/>
            <a:ext cx="4011084" cy="294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5832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104468"/>
            <a:ext cx="12192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27"/>
          <p:cNvGrpSpPr/>
          <p:nvPr userDrawn="1"/>
        </p:nvGrpSpPr>
        <p:grpSpPr>
          <a:xfrm>
            <a:off x="485422" y="5190067"/>
            <a:ext cx="11243735" cy="1186103"/>
            <a:chOff x="364066" y="5190066"/>
            <a:chExt cx="8432801" cy="1186103"/>
          </a:xfrm>
        </p:grpSpPr>
        <p:grpSp>
          <p:nvGrpSpPr>
            <p:cNvPr id="19" name="Group 18"/>
            <p:cNvGrpSpPr/>
            <p:nvPr userDrawn="1"/>
          </p:nvGrpSpPr>
          <p:grpSpPr>
            <a:xfrm>
              <a:off x="364066" y="5190066"/>
              <a:ext cx="8432801" cy="931333"/>
              <a:chOff x="364066" y="5215448"/>
              <a:chExt cx="8432801" cy="897486"/>
            </a:xfrm>
          </p:grpSpPr>
          <p:sp>
            <p:nvSpPr>
              <p:cNvPr id="10" name="Rounded Rectangle 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ounded Rectangle 13"/>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27" name="Group 26"/>
            <p:cNvGrpSpPr/>
            <p:nvPr userDrawn="1"/>
          </p:nvGrpSpPr>
          <p:grpSpPr>
            <a:xfrm>
              <a:off x="4029882" y="5812367"/>
              <a:ext cx="1132796" cy="563802"/>
              <a:chOff x="4029882" y="5812367"/>
              <a:chExt cx="1132796" cy="563802"/>
            </a:xfrm>
          </p:grpSpPr>
          <p:sp>
            <p:nvSpPr>
              <p:cNvPr id="22" name="Rectangle 2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Chord 2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Chord 2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2" name="Title 1"/>
          <p:cNvSpPr>
            <a:spLocks noGrp="1"/>
          </p:cNvSpPr>
          <p:nvPr>
            <p:ph type="title"/>
          </p:nvPr>
        </p:nvSpPr>
        <p:spPr>
          <a:xfrm>
            <a:off x="609600" y="1307571"/>
            <a:ext cx="10972800" cy="639762"/>
          </a:xfrm>
          <a:prstGeom prst="rect">
            <a:avLst/>
          </a:prstGeom>
        </p:spPr>
        <p:txBody>
          <a:bodyPr/>
          <a:lstStyle>
            <a:lvl1pPr algn="l">
              <a:defRPr sz="3600">
                <a:solidFill>
                  <a:srgbClr val="9E0063"/>
                </a:solidFill>
                <a:latin typeface="Bitter"/>
                <a:cs typeface="Bitter"/>
              </a:defRPr>
            </a:lvl1pPr>
          </a:lstStyle>
          <a:p>
            <a:r>
              <a:rPr lang="en-GB"/>
              <a:t>Click to edit Master title style</a:t>
            </a:r>
            <a:endParaRPr lang="en-US"/>
          </a:p>
        </p:txBody>
      </p:sp>
      <p:sp>
        <p:nvSpPr>
          <p:cNvPr id="3" name="Content Placeholder 2"/>
          <p:cNvSpPr>
            <a:spLocks noGrp="1"/>
          </p:cNvSpPr>
          <p:nvPr>
            <p:ph idx="1"/>
          </p:nvPr>
        </p:nvSpPr>
        <p:spPr>
          <a:xfrm>
            <a:off x="609600" y="2269048"/>
            <a:ext cx="10972800"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hord 16"/>
          <p:cNvSpPr/>
          <p:nvPr/>
        </p:nvSpPr>
        <p:spPr>
          <a:xfrm rot="5400000">
            <a:off x="5417457" y="6021544"/>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Chord 17"/>
          <p:cNvSpPr/>
          <p:nvPr/>
        </p:nvSpPr>
        <p:spPr>
          <a:xfrm rot="5400000">
            <a:off x="6199386" y="6023661"/>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41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1872" y="360000"/>
            <a:ext cx="4133088" cy="615696"/>
          </a:xfrm>
          <a:prstGeom prst="rect">
            <a:avLst/>
          </a:prstGeom>
        </p:spPr>
      </p:pic>
      <p:sp>
        <p:nvSpPr>
          <p:cNvPr id="8" name="Rectangle 7"/>
          <p:cNvSpPr/>
          <p:nvPr/>
        </p:nvSpPr>
        <p:spPr>
          <a:xfrm>
            <a:off x="0" y="6227380"/>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10"/>
          <a:stretch>
            <a:fillRect/>
          </a:stretch>
        </p:blipFill>
        <p:spPr>
          <a:xfrm>
            <a:off x="0" y="6189288"/>
            <a:ext cx="12192000" cy="254000"/>
          </a:xfrm>
          <a:prstGeom prst="rect">
            <a:avLst/>
          </a:prstGeom>
        </p:spPr>
      </p:pic>
    </p:spTree>
    <p:extLst>
      <p:ext uri="{BB962C8B-B14F-4D97-AF65-F5344CB8AC3E}">
        <p14:creationId xmlns:p14="http://schemas.microsoft.com/office/powerpoint/2010/main" val="3078193223"/>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2" r:id="rId4"/>
    <p:sldLayoutId id="2147483665" r:id="rId5"/>
    <p:sldLayoutId id="2147483666" r:id="rId6"/>
    <p:sldLayoutId id="214748367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header-logo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054100"/>
          </a:xfrm>
          <a:prstGeom prst="rect">
            <a:avLst/>
          </a:prstGeom>
        </p:spPr>
      </p:pic>
    </p:spTree>
    <p:extLst>
      <p:ext uri="{BB962C8B-B14F-4D97-AF65-F5344CB8AC3E}">
        <p14:creationId xmlns:p14="http://schemas.microsoft.com/office/powerpoint/2010/main" val="986656095"/>
      </p:ext>
    </p:extLst>
  </p:cSld>
  <p:clrMap bg1="lt1" tx1="dk1" bg2="lt2" tx2="dk2" accent1="accent1" accent2="accent2" accent3="accent3" accent4="accent4" accent5="accent5" accent6="accent6" hlink="hlink" folHlink="folHlink"/>
  <p:sldLayoutIdLst>
    <p:sldLayoutId id="2147483668" r:id="rId1"/>
    <p:sldLayoutId id="2147483662"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fh.libraryservices.nhs.uk/resourcediscovery/frequently-asked-questions-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nhs.uk/coronavirus-resour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ortext.com/nhs-book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ther desert island | Free SVG">
            <a:extLst>
              <a:ext uri="{FF2B5EF4-FFF2-40B4-BE49-F238E27FC236}">
                <a16:creationId xmlns:a16="http://schemas.microsoft.com/office/drawing/2014/main" id="{F69FF3BB-630A-4DDD-95E7-1DCFDA16D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211"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63BA4E-24DB-4512-9B10-E6D1D89033DD}"/>
              </a:ext>
            </a:extLst>
          </p:cNvPr>
          <p:cNvSpPr txBox="1"/>
          <p:nvPr/>
        </p:nvSpPr>
        <p:spPr>
          <a:xfrm>
            <a:off x="332509" y="1302327"/>
            <a:ext cx="6366423" cy="830997"/>
          </a:xfrm>
          <a:prstGeom prst="rect">
            <a:avLst/>
          </a:prstGeom>
          <a:noFill/>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Library and Knowledge Services Managers North</a:t>
            </a:r>
          </a:p>
          <a:p>
            <a:r>
              <a:rPr lang="en-US" sz="2400" b="1" dirty="0">
                <a:solidFill>
                  <a:srgbClr val="C00000"/>
                </a:solidFill>
                <a:latin typeface="Calibri" panose="020F0502020204030204" pitchFamily="34" charset="0"/>
                <a:cs typeface="Calibri" panose="020F0502020204030204" pitchFamily="34" charset="0"/>
              </a:rPr>
              <a:t>1</a:t>
            </a:r>
            <a:r>
              <a:rPr lang="en-US" sz="2400" b="1" baseline="30000" dirty="0">
                <a:solidFill>
                  <a:srgbClr val="C00000"/>
                </a:solidFill>
                <a:latin typeface="Calibri" panose="020F0502020204030204" pitchFamily="34" charset="0"/>
                <a:cs typeface="Calibri" panose="020F0502020204030204" pitchFamily="34" charset="0"/>
              </a:rPr>
              <a:t>st</a:t>
            </a:r>
            <a:r>
              <a:rPr lang="en-US" sz="2400" b="1" dirty="0">
                <a:solidFill>
                  <a:srgbClr val="C00000"/>
                </a:solidFill>
                <a:latin typeface="Calibri" panose="020F0502020204030204" pitchFamily="34" charset="0"/>
                <a:cs typeface="Calibri" panose="020F0502020204030204" pitchFamily="34" charset="0"/>
              </a:rPr>
              <a:t> September 2020</a:t>
            </a:r>
            <a:endParaRPr lang="en-GB" sz="2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0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0B69-8F29-4D40-9978-295E16543965}"/>
              </a:ext>
            </a:extLst>
          </p:cNvPr>
          <p:cNvSpPr>
            <a:spLocks noGrp="1"/>
          </p:cNvSpPr>
          <p:nvPr>
            <p:ph type="title"/>
          </p:nvPr>
        </p:nvSpPr>
        <p:spPr/>
        <p:txBody>
          <a:bodyPr/>
          <a:lstStyle/>
          <a:p>
            <a:r>
              <a:rPr lang="en-US" b="1" dirty="0"/>
              <a:t>HDAS and Native Interfaces</a:t>
            </a:r>
            <a:endParaRPr lang="en-GB" b="1" dirty="0"/>
          </a:p>
        </p:txBody>
      </p:sp>
      <p:sp>
        <p:nvSpPr>
          <p:cNvPr id="4" name="Content Placeholder 3">
            <a:extLst>
              <a:ext uri="{FF2B5EF4-FFF2-40B4-BE49-F238E27FC236}">
                <a16:creationId xmlns:a16="http://schemas.microsoft.com/office/drawing/2014/main" id="{36865153-A303-41CF-AB5A-11DCB78B7252}"/>
              </a:ext>
            </a:extLst>
          </p:cNvPr>
          <p:cNvSpPr>
            <a:spLocks noGrp="1"/>
          </p:cNvSpPr>
          <p:nvPr>
            <p:ph idx="1"/>
          </p:nvPr>
        </p:nvSpPr>
        <p:spPr>
          <a:xfrm>
            <a:off x="609600" y="1947333"/>
            <a:ext cx="7633855" cy="3648722"/>
          </a:xfrm>
        </p:spPr>
        <p:txBody>
          <a:bodyPr>
            <a:normAutofit fontScale="92500" lnSpcReduction="20000"/>
          </a:bodyPr>
          <a:lstStyle/>
          <a:p>
            <a:r>
              <a:rPr lang="en-GB" dirty="0">
                <a:solidFill>
                  <a:schemeClr val="accent2">
                    <a:lumMod val="75000"/>
                  </a:schemeClr>
                </a:solidFill>
              </a:rPr>
              <a:t>Our plans to decommission HDAS at the end of March 2022</a:t>
            </a:r>
          </a:p>
          <a:p>
            <a:r>
              <a:rPr lang="en-US" dirty="0">
                <a:solidFill>
                  <a:schemeClr val="accent2">
                    <a:lumMod val="75000"/>
                  </a:schemeClr>
                </a:solidFill>
              </a:rPr>
              <a:t>National Discovery Service to be launched by October 2021</a:t>
            </a:r>
          </a:p>
          <a:p>
            <a:r>
              <a:rPr lang="en-US" dirty="0">
                <a:solidFill>
                  <a:schemeClr val="accent2">
                    <a:lumMod val="75000"/>
                  </a:schemeClr>
                </a:solidFill>
              </a:rPr>
              <a:t>Expert searching available through native interfaces</a:t>
            </a:r>
          </a:p>
          <a:p>
            <a:r>
              <a:rPr lang="en-US" dirty="0">
                <a:solidFill>
                  <a:schemeClr val="accent2">
                    <a:lumMod val="75000"/>
                  </a:schemeClr>
                </a:solidFill>
              </a:rPr>
              <a:t>Native interface pilot sites identified</a:t>
            </a:r>
          </a:p>
          <a:p>
            <a:r>
              <a:rPr lang="en-US" dirty="0">
                <a:solidFill>
                  <a:schemeClr val="accent2">
                    <a:lumMod val="75000"/>
                  </a:schemeClr>
                </a:solidFill>
              </a:rPr>
              <a:t>Training and support will be offered to all LKS staff</a:t>
            </a:r>
          </a:p>
          <a:p>
            <a:endParaRPr lang="en-US" dirty="0"/>
          </a:p>
          <a:p>
            <a:r>
              <a:rPr lang="en-US" dirty="0">
                <a:solidFill>
                  <a:schemeClr val="accent2">
                    <a:lumMod val="75000"/>
                  </a:schemeClr>
                </a:solidFill>
              </a:rPr>
              <a:t>FAQs -</a:t>
            </a:r>
            <a:r>
              <a:rPr lang="en-US" dirty="0"/>
              <a:t> </a:t>
            </a:r>
            <a:r>
              <a:rPr lang="en-US" dirty="0">
                <a:hlinkClick r:id="rId3"/>
              </a:rPr>
              <a:t>https://kfh.libraryservices.nhs.uk/resourcediscovery/frequently-asked-questions-2/</a:t>
            </a:r>
            <a:endParaRPr lang="en-US" dirty="0"/>
          </a:p>
        </p:txBody>
      </p:sp>
      <p:pic>
        <p:nvPicPr>
          <p:cNvPr id="6" name="Content Placeholder 5">
            <a:extLst>
              <a:ext uri="{FF2B5EF4-FFF2-40B4-BE49-F238E27FC236}">
                <a16:creationId xmlns:a16="http://schemas.microsoft.com/office/drawing/2014/main" id="{2A8B35F5-F529-482A-B641-9BE327C2DC7F}"/>
              </a:ext>
            </a:extLst>
          </p:cNvPr>
          <p:cNvPicPr>
            <a:picLocks noGrp="1" noChangeAspect="1"/>
          </p:cNvPicPr>
          <p:nvPr>
            <p:ph idx="10"/>
          </p:nvPr>
        </p:nvPicPr>
        <p:blipFill>
          <a:blip r:embed="rId4"/>
          <a:stretch>
            <a:fillRect/>
          </a:stretch>
        </p:blipFill>
        <p:spPr>
          <a:xfrm>
            <a:off x="8508764" y="2111661"/>
            <a:ext cx="2949794" cy="3062040"/>
          </a:xfrm>
          <a:prstGeom prst="rect">
            <a:avLst/>
          </a:prstGeom>
        </p:spPr>
      </p:pic>
    </p:spTree>
    <p:extLst>
      <p:ext uri="{BB962C8B-B14F-4D97-AF65-F5344CB8AC3E}">
        <p14:creationId xmlns:p14="http://schemas.microsoft.com/office/powerpoint/2010/main" val="12784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35410-6E46-46E9-9669-3BE9356EDAD9}"/>
              </a:ext>
            </a:extLst>
          </p:cNvPr>
          <p:cNvSpPr>
            <a:spLocks noGrp="1"/>
          </p:cNvSpPr>
          <p:nvPr>
            <p:ph type="title"/>
          </p:nvPr>
        </p:nvSpPr>
        <p:spPr>
          <a:xfrm>
            <a:off x="609600" y="1127462"/>
            <a:ext cx="10972800" cy="639762"/>
          </a:xfrm>
        </p:spPr>
        <p:txBody>
          <a:bodyPr/>
          <a:lstStyle/>
          <a:p>
            <a:r>
              <a:rPr lang="en-GB" b="1" dirty="0"/>
              <a:t>Native Interfaces now</a:t>
            </a:r>
            <a:endParaRPr lang="en-US" b="1" dirty="0"/>
          </a:p>
        </p:txBody>
      </p:sp>
      <p:pic>
        <p:nvPicPr>
          <p:cNvPr id="7" name="Content Placeholder 6">
            <a:extLst>
              <a:ext uri="{FF2B5EF4-FFF2-40B4-BE49-F238E27FC236}">
                <a16:creationId xmlns:a16="http://schemas.microsoft.com/office/drawing/2014/main" id="{261D084A-21EC-42B2-B380-FCAFA43D37A6}"/>
              </a:ext>
            </a:extLst>
          </p:cNvPr>
          <p:cNvPicPr>
            <a:picLocks noGrp="1" noChangeAspect="1"/>
          </p:cNvPicPr>
          <p:nvPr>
            <p:ph idx="1"/>
          </p:nvPr>
        </p:nvPicPr>
        <p:blipFill>
          <a:blip r:embed="rId3"/>
          <a:stretch>
            <a:fillRect/>
          </a:stretch>
        </p:blipFill>
        <p:spPr>
          <a:xfrm>
            <a:off x="3190937" y="2058882"/>
            <a:ext cx="7552770" cy="3671656"/>
          </a:xfrm>
          <a:prstGeom prst="rect">
            <a:avLst/>
          </a:prstGeom>
        </p:spPr>
      </p:pic>
    </p:spTree>
    <p:extLst>
      <p:ext uri="{BB962C8B-B14F-4D97-AF65-F5344CB8AC3E}">
        <p14:creationId xmlns:p14="http://schemas.microsoft.com/office/powerpoint/2010/main" val="257508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C1BE-A57B-4C18-A54C-942234166CB3}"/>
              </a:ext>
            </a:extLst>
          </p:cNvPr>
          <p:cNvSpPr>
            <a:spLocks noGrp="1"/>
          </p:cNvSpPr>
          <p:nvPr>
            <p:ph type="title"/>
          </p:nvPr>
        </p:nvSpPr>
        <p:spPr/>
        <p:txBody>
          <a:bodyPr/>
          <a:lstStyle/>
          <a:p>
            <a:r>
              <a:rPr lang="en-US" b="1" dirty="0"/>
              <a:t>Library Management Systems in the North</a:t>
            </a:r>
            <a:endParaRPr lang="en-GB" b="1" dirty="0"/>
          </a:p>
        </p:txBody>
      </p:sp>
      <p:sp>
        <p:nvSpPr>
          <p:cNvPr id="4" name="Content Placeholder 3">
            <a:extLst>
              <a:ext uri="{FF2B5EF4-FFF2-40B4-BE49-F238E27FC236}">
                <a16:creationId xmlns:a16="http://schemas.microsoft.com/office/drawing/2014/main" id="{30E099A9-EA5E-4C81-85D9-D8BDF992628C}"/>
              </a:ext>
            </a:extLst>
          </p:cNvPr>
          <p:cNvSpPr>
            <a:spLocks noGrp="1"/>
          </p:cNvSpPr>
          <p:nvPr>
            <p:ph idx="1"/>
          </p:nvPr>
        </p:nvSpPr>
        <p:spPr>
          <a:xfrm>
            <a:off x="609601" y="2269047"/>
            <a:ext cx="5719947" cy="3281381"/>
          </a:xfrm>
        </p:spPr>
        <p:txBody>
          <a:bodyPr>
            <a:normAutofit/>
          </a:bodyPr>
          <a:lstStyle/>
          <a:p>
            <a:r>
              <a:rPr lang="en-GB" dirty="0"/>
              <a:t>LMS projects ongoing in all regions</a:t>
            </a:r>
          </a:p>
          <a:p>
            <a:r>
              <a:rPr lang="en-GB" dirty="0"/>
              <a:t>Lessons learnt will be shared with the North – early planning encouraged!</a:t>
            </a:r>
          </a:p>
          <a:p>
            <a:r>
              <a:rPr lang="en-GB" dirty="0"/>
              <a:t>Funded by HEE and will be compatible with new Discovery Service</a:t>
            </a:r>
          </a:p>
          <a:p>
            <a:r>
              <a:rPr lang="en-GB" dirty="0"/>
              <a:t>Engagement events to be announced shortly</a:t>
            </a:r>
            <a:endParaRPr lang="en-US" dirty="0"/>
          </a:p>
        </p:txBody>
      </p:sp>
      <p:pic>
        <p:nvPicPr>
          <p:cNvPr id="6" name="Content Placeholder 5">
            <a:extLst>
              <a:ext uri="{FF2B5EF4-FFF2-40B4-BE49-F238E27FC236}">
                <a16:creationId xmlns:a16="http://schemas.microsoft.com/office/drawing/2014/main" id="{71917D94-78E3-420E-A5A2-508305AB8D0F}"/>
              </a:ext>
            </a:extLst>
          </p:cNvPr>
          <p:cNvPicPr>
            <a:picLocks noGrp="1" noChangeAspect="1"/>
          </p:cNvPicPr>
          <p:nvPr>
            <p:ph idx="10"/>
          </p:nvPr>
        </p:nvPicPr>
        <p:blipFill>
          <a:blip r:embed="rId3"/>
          <a:stretch>
            <a:fillRect/>
          </a:stretch>
        </p:blipFill>
        <p:spPr>
          <a:xfrm>
            <a:off x="7147278" y="2268538"/>
            <a:ext cx="4435121" cy="3110473"/>
          </a:xfrm>
          <a:prstGeom prst="rect">
            <a:avLst/>
          </a:prstGeom>
        </p:spPr>
      </p:pic>
    </p:spTree>
    <p:extLst>
      <p:ext uri="{BB962C8B-B14F-4D97-AF65-F5344CB8AC3E}">
        <p14:creationId xmlns:p14="http://schemas.microsoft.com/office/powerpoint/2010/main" val="422692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830D-7E27-4FD9-91D4-729C471F5A10}"/>
              </a:ext>
            </a:extLst>
          </p:cNvPr>
          <p:cNvSpPr>
            <a:spLocks noGrp="1"/>
          </p:cNvSpPr>
          <p:nvPr>
            <p:ph type="ctrTitle"/>
          </p:nvPr>
        </p:nvSpPr>
        <p:spPr>
          <a:xfrm>
            <a:off x="431075" y="1025527"/>
            <a:ext cx="11519116" cy="679449"/>
          </a:xfrm>
        </p:spPr>
        <p:txBody>
          <a:bodyPr anchor="t"/>
          <a:lstStyle/>
          <a:p>
            <a:r>
              <a:rPr lang="en-US" dirty="0">
                <a:cs typeface="Arial"/>
              </a:rPr>
              <a:t>Today</a:t>
            </a:r>
            <a:r>
              <a:rPr lang="en-US">
                <a:cs typeface="Arial"/>
              </a:rPr>
              <a:t>: impact and staff development survey</a:t>
            </a:r>
            <a:endParaRPr lang="en-US"/>
          </a:p>
        </p:txBody>
      </p:sp>
      <p:sp>
        <p:nvSpPr>
          <p:cNvPr id="3" name="Text Placeholder 2">
            <a:extLst>
              <a:ext uri="{FF2B5EF4-FFF2-40B4-BE49-F238E27FC236}">
                <a16:creationId xmlns:a16="http://schemas.microsoft.com/office/drawing/2014/main" id="{F0BAF0E0-53F0-4C6C-B415-A9763FE308A9}"/>
              </a:ext>
            </a:extLst>
          </p:cNvPr>
          <p:cNvSpPr>
            <a:spLocks noGrp="1"/>
          </p:cNvSpPr>
          <p:nvPr>
            <p:ph type="body" sz="quarter" idx="13"/>
          </p:nvPr>
        </p:nvSpPr>
        <p:spPr>
          <a:xfrm>
            <a:off x="417785" y="1870256"/>
            <a:ext cx="6045199" cy="3877549"/>
          </a:xfrm>
        </p:spPr>
        <p:txBody>
          <a:bodyPr anchor="t"/>
          <a:lstStyle/>
          <a:p>
            <a:r>
              <a:rPr lang="en-US">
                <a:cs typeface="Arial"/>
              </a:rPr>
              <a:t>Biennial Survey for all library and knowledge services staff</a:t>
            </a:r>
          </a:p>
          <a:p>
            <a:r>
              <a:rPr lang="en-US">
                <a:cs typeface="Arial"/>
              </a:rPr>
              <a:t>Opening 1 September 2020</a:t>
            </a:r>
          </a:p>
          <a:p>
            <a:r>
              <a:rPr lang="en-US">
                <a:cs typeface="Arial"/>
              </a:rPr>
              <a:t>Seeking views and feedback on:</a:t>
            </a:r>
          </a:p>
          <a:p>
            <a:pPr lvl="1">
              <a:buFont typeface="Wingdings" panose="05000000000000000000" pitchFamily="2" charset="2"/>
              <a:buChar char="§"/>
            </a:pPr>
            <a:r>
              <a:rPr lang="en-US">
                <a:cs typeface="Arial"/>
              </a:rPr>
              <a:t>The impact of your library service</a:t>
            </a:r>
          </a:p>
          <a:p>
            <a:pPr lvl="1">
              <a:buFont typeface="Wingdings" panose="05000000000000000000" pitchFamily="2" charset="2"/>
              <a:buChar char="§"/>
            </a:pPr>
            <a:r>
              <a:rPr lang="en-US">
                <a:cs typeface="Arial"/>
              </a:rPr>
              <a:t>Learning and development opportunities offered</a:t>
            </a:r>
          </a:p>
          <a:p>
            <a:pPr lvl="1">
              <a:buFont typeface="Wingdings" panose="05000000000000000000" pitchFamily="2" charset="2"/>
              <a:buChar char="§"/>
            </a:pPr>
            <a:r>
              <a:rPr lang="en-US">
                <a:cs typeface="Arial"/>
              </a:rPr>
              <a:t>Reflections on library and knowledge services response to Covid-19</a:t>
            </a:r>
          </a:p>
        </p:txBody>
      </p:sp>
      <p:pic>
        <p:nvPicPr>
          <p:cNvPr id="7" name="Picture 6" descr="A picture containing person, indoor, person, phone&#10;&#10;Description automatically generated">
            <a:extLst>
              <a:ext uri="{FF2B5EF4-FFF2-40B4-BE49-F238E27FC236}">
                <a16:creationId xmlns:a16="http://schemas.microsoft.com/office/drawing/2014/main" id="{2FFCCFF6-D51A-4E1B-8BC6-A323FCCCF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2984" y="1870256"/>
            <a:ext cx="5487207" cy="3658138"/>
          </a:xfrm>
          <a:prstGeom prst="rect">
            <a:avLst/>
          </a:prstGeom>
        </p:spPr>
      </p:pic>
    </p:spTree>
    <p:extLst>
      <p:ext uri="{BB962C8B-B14F-4D97-AF65-F5344CB8AC3E}">
        <p14:creationId xmlns:p14="http://schemas.microsoft.com/office/powerpoint/2010/main" val="289780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F403-2E53-475B-8ADD-C255315FE83B}"/>
              </a:ext>
            </a:extLst>
          </p:cNvPr>
          <p:cNvSpPr>
            <a:spLocks noGrp="1"/>
          </p:cNvSpPr>
          <p:nvPr>
            <p:ph type="ctrTitle"/>
          </p:nvPr>
        </p:nvSpPr>
        <p:spPr>
          <a:xfrm>
            <a:off x="443346" y="842689"/>
            <a:ext cx="10363200" cy="679449"/>
          </a:xfrm>
        </p:spPr>
        <p:txBody>
          <a:bodyPr/>
          <a:lstStyle/>
          <a:p>
            <a:r>
              <a:rPr lang="en-GB" dirty="0"/>
              <a:t>Virtual CPD in the Autumn</a:t>
            </a:r>
          </a:p>
        </p:txBody>
      </p:sp>
      <p:sp>
        <p:nvSpPr>
          <p:cNvPr id="3" name="Text Placeholder 2">
            <a:extLst>
              <a:ext uri="{FF2B5EF4-FFF2-40B4-BE49-F238E27FC236}">
                <a16:creationId xmlns:a16="http://schemas.microsoft.com/office/drawing/2014/main" id="{622C6898-C0B0-4CB5-8DD3-90BA8A185A25}"/>
              </a:ext>
            </a:extLst>
          </p:cNvPr>
          <p:cNvSpPr>
            <a:spLocks noGrp="1"/>
          </p:cNvSpPr>
          <p:nvPr>
            <p:ph type="body" sz="quarter" idx="13"/>
          </p:nvPr>
        </p:nvSpPr>
        <p:spPr>
          <a:xfrm>
            <a:off x="0" y="1625600"/>
            <a:ext cx="7065818" cy="4516582"/>
          </a:xfrm>
        </p:spPr>
        <p:txBody>
          <a:bodyPr/>
          <a:lstStyle/>
          <a:p>
            <a:r>
              <a:rPr lang="en-GB" i="1" dirty="0"/>
              <a:t>Health literacy awareness and train the trainer </a:t>
            </a:r>
            <a:r>
              <a:rPr lang="en-GB" dirty="0"/>
              <a:t>- October 12</a:t>
            </a:r>
            <a:r>
              <a:rPr lang="en-GB" baseline="30000" dirty="0"/>
              <a:t>th</a:t>
            </a:r>
            <a:r>
              <a:rPr lang="en-GB" dirty="0"/>
              <a:t> and November 18th</a:t>
            </a:r>
          </a:p>
          <a:p>
            <a:r>
              <a:rPr lang="en-GB" i="1" dirty="0"/>
              <a:t>Making Work </a:t>
            </a:r>
            <a:r>
              <a:rPr lang="en-GB" i="1" dirty="0" err="1"/>
              <a:t>work</a:t>
            </a:r>
            <a:r>
              <a:rPr lang="en-GB" i="1" dirty="0"/>
              <a:t> </a:t>
            </a:r>
            <a:r>
              <a:rPr lang="en-GB" dirty="0"/>
              <a:t>– </a:t>
            </a:r>
            <a:r>
              <a:rPr lang="en-US" dirty="0"/>
              <a:t>opportunity for teams to have a facilitated conversation to enable you to rediscover your shared sense of purpose - contact Gil Young for more information</a:t>
            </a:r>
          </a:p>
          <a:p>
            <a:r>
              <a:rPr lang="en-US" dirty="0"/>
              <a:t>Northern NHS/HE Sharing Day – November 9th</a:t>
            </a:r>
          </a:p>
          <a:p>
            <a:pPr marL="0" indent="0">
              <a:buNone/>
            </a:pPr>
            <a:r>
              <a:rPr lang="en-US" dirty="0"/>
              <a:t>	</a:t>
            </a:r>
          </a:p>
          <a:p>
            <a:pPr marL="0" indent="0">
              <a:buNone/>
            </a:pPr>
            <a:r>
              <a:rPr lang="en-US" dirty="0">
                <a:solidFill>
                  <a:schemeClr val="accent2">
                    <a:lumMod val="75000"/>
                  </a:schemeClr>
                </a:solidFill>
              </a:rPr>
              <a:t>Coming soon…</a:t>
            </a:r>
          </a:p>
          <a:p>
            <a:pPr marL="0" indent="0">
              <a:buNone/>
            </a:pPr>
            <a:r>
              <a:rPr lang="en-US" dirty="0"/>
              <a:t>Scanning and synthesis training</a:t>
            </a:r>
          </a:p>
          <a:p>
            <a:endParaRPr lang="en-US" dirty="0"/>
          </a:p>
          <a:p>
            <a:endParaRPr lang="en-GB" dirty="0"/>
          </a:p>
        </p:txBody>
      </p:sp>
      <p:pic>
        <p:nvPicPr>
          <p:cNvPr id="6" name="Picture Placeholder 5" descr="A tree in a field&#10;&#10;Description automatically generated">
            <a:extLst>
              <a:ext uri="{FF2B5EF4-FFF2-40B4-BE49-F238E27FC236}">
                <a16:creationId xmlns:a16="http://schemas.microsoft.com/office/drawing/2014/main" id="{7CC6C078-39E9-47D2-B01D-7CF3CF36E02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129" r="6129"/>
          <a:stretch>
            <a:fillRect/>
          </a:stretch>
        </p:blipFill>
        <p:spPr>
          <a:xfrm>
            <a:off x="7294033" y="1760250"/>
            <a:ext cx="4897967" cy="3721100"/>
          </a:xfrm>
        </p:spPr>
      </p:pic>
    </p:spTree>
    <p:extLst>
      <p:ext uri="{BB962C8B-B14F-4D97-AF65-F5344CB8AC3E}">
        <p14:creationId xmlns:p14="http://schemas.microsoft.com/office/powerpoint/2010/main" val="47884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A4C2-CA43-43A1-98D7-0C032FB2C155}"/>
              </a:ext>
            </a:extLst>
          </p:cNvPr>
          <p:cNvSpPr>
            <a:spLocks noGrp="1"/>
          </p:cNvSpPr>
          <p:nvPr>
            <p:ph type="ctrTitle"/>
          </p:nvPr>
        </p:nvSpPr>
        <p:spPr/>
        <p:txBody>
          <a:bodyPr/>
          <a:lstStyle/>
          <a:p>
            <a:r>
              <a:rPr lang="en-US" sz="3200"/>
              <a:t>Knowledge for Healthcare – refresh 2021 - 2026</a:t>
            </a:r>
            <a:endParaRPr lang="en-GB" sz="3200"/>
          </a:p>
        </p:txBody>
      </p:sp>
      <p:sp>
        <p:nvSpPr>
          <p:cNvPr id="3" name="Text Placeholder 2">
            <a:extLst>
              <a:ext uri="{FF2B5EF4-FFF2-40B4-BE49-F238E27FC236}">
                <a16:creationId xmlns:a16="http://schemas.microsoft.com/office/drawing/2014/main" id="{58B224A3-44DE-422D-9CC4-8DF89E132F07}"/>
              </a:ext>
            </a:extLst>
          </p:cNvPr>
          <p:cNvSpPr>
            <a:spLocks noGrp="1"/>
          </p:cNvSpPr>
          <p:nvPr>
            <p:ph type="body" sz="quarter" idx="13"/>
          </p:nvPr>
        </p:nvSpPr>
        <p:spPr>
          <a:xfrm>
            <a:off x="609601" y="1954924"/>
            <a:ext cx="9862629" cy="3720662"/>
          </a:xfrm>
        </p:spPr>
        <p:txBody>
          <a:bodyPr lIns="91440" tIns="45720" rIns="91440" bIns="45720" anchor="t"/>
          <a:lstStyle/>
          <a:p>
            <a:r>
              <a:rPr lang="en-GB">
                <a:cs typeface="Arial"/>
              </a:rPr>
              <a:t>Knowledge for Healthcare refresh has reached the editing phase</a:t>
            </a:r>
          </a:p>
          <a:p>
            <a:r>
              <a:rPr lang="en-GB">
                <a:cs typeface="Arial"/>
              </a:rPr>
              <a:t>The general direction and priorities remain unchanged</a:t>
            </a:r>
          </a:p>
          <a:p>
            <a:r>
              <a:rPr lang="en-GB">
                <a:cs typeface="Arial"/>
              </a:rPr>
              <a:t>Aiming for a launch in early 2021</a:t>
            </a:r>
          </a:p>
        </p:txBody>
      </p:sp>
      <p:pic>
        <p:nvPicPr>
          <p:cNvPr id="4" name="Picture 4" descr="A close up of a document&#10;&#10;Description automatically generated">
            <a:extLst>
              <a:ext uri="{FF2B5EF4-FFF2-40B4-BE49-F238E27FC236}">
                <a16:creationId xmlns:a16="http://schemas.microsoft.com/office/drawing/2014/main" id="{000BF536-FCB5-41C0-AE1A-D4C17F7B931C}"/>
              </a:ext>
            </a:extLst>
          </p:cNvPr>
          <p:cNvPicPr>
            <a:picLocks noChangeAspect="1"/>
          </p:cNvPicPr>
          <p:nvPr/>
        </p:nvPicPr>
        <p:blipFill>
          <a:blip r:embed="rId2"/>
          <a:stretch>
            <a:fillRect/>
          </a:stretch>
        </p:blipFill>
        <p:spPr>
          <a:xfrm>
            <a:off x="7312325" y="3106929"/>
            <a:ext cx="4094671" cy="2728858"/>
          </a:xfrm>
          <a:prstGeom prst="rect">
            <a:avLst/>
          </a:prstGeom>
        </p:spPr>
      </p:pic>
    </p:spTree>
    <p:extLst>
      <p:ext uri="{BB962C8B-B14F-4D97-AF65-F5344CB8AC3E}">
        <p14:creationId xmlns:p14="http://schemas.microsoft.com/office/powerpoint/2010/main" val="149614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88BC-3282-41A1-B282-4282A3AC477B}"/>
              </a:ext>
            </a:extLst>
          </p:cNvPr>
          <p:cNvSpPr>
            <a:spLocks noGrp="1"/>
          </p:cNvSpPr>
          <p:nvPr>
            <p:ph type="ctrTitle"/>
          </p:nvPr>
        </p:nvSpPr>
        <p:spPr/>
        <p:txBody>
          <a:bodyPr/>
          <a:lstStyle/>
          <a:p>
            <a:r>
              <a:rPr lang="en-GB" dirty="0"/>
              <a:t>Library Space</a:t>
            </a:r>
            <a:endParaRPr lang="en-US" dirty="0"/>
          </a:p>
        </p:txBody>
      </p:sp>
      <p:sp>
        <p:nvSpPr>
          <p:cNvPr id="3" name="Text Placeholder 2">
            <a:extLst>
              <a:ext uri="{FF2B5EF4-FFF2-40B4-BE49-F238E27FC236}">
                <a16:creationId xmlns:a16="http://schemas.microsoft.com/office/drawing/2014/main" id="{FE78B2F6-640E-4E03-8FCC-45D1289C32E2}"/>
              </a:ext>
            </a:extLst>
          </p:cNvPr>
          <p:cNvSpPr>
            <a:spLocks noGrp="1"/>
          </p:cNvSpPr>
          <p:nvPr>
            <p:ph type="body" sz="quarter" idx="13"/>
          </p:nvPr>
        </p:nvSpPr>
        <p:spPr/>
        <p:txBody>
          <a:bodyPr/>
          <a:lstStyle/>
          <a:p>
            <a:r>
              <a:rPr lang="en-GB" dirty="0"/>
              <a:t>We are aware that there are some current pressures on library spaces</a:t>
            </a:r>
          </a:p>
          <a:p>
            <a:r>
              <a:rPr lang="en-GB" dirty="0"/>
              <a:t>Planned HEE policy on library space…but it isn’t here yet</a:t>
            </a:r>
          </a:p>
          <a:p>
            <a:r>
              <a:rPr lang="en-GB" dirty="0"/>
              <a:t>Current LDA requires Trusts to consult HEE on any such changes to the use of educational space </a:t>
            </a:r>
          </a:p>
          <a:p>
            <a:r>
              <a:rPr lang="en-GB" dirty="0"/>
              <a:t>Please keep us informed…</a:t>
            </a:r>
            <a:endParaRPr lang="en-US" dirty="0"/>
          </a:p>
        </p:txBody>
      </p:sp>
      <p:pic>
        <p:nvPicPr>
          <p:cNvPr id="5" name="Picture Placeholder 4">
            <a:extLst>
              <a:ext uri="{FF2B5EF4-FFF2-40B4-BE49-F238E27FC236}">
                <a16:creationId xmlns:a16="http://schemas.microsoft.com/office/drawing/2014/main" id="{4BB12613-5E6B-449A-B6DD-B39A9BC4AFA9}"/>
              </a:ext>
            </a:extLst>
          </p:cNvPr>
          <p:cNvPicPr>
            <a:picLocks noGrp="1" noChangeAspect="1"/>
          </p:cNvPicPr>
          <p:nvPr>
            <p:ph type="pic" sz="quarter" idx="14"/>
          </p:nvPr>
        </p:nvPicPr>
        <p:blipFill>
          <a:blip r:embed="rId3"/>
          <a:srcRect l="13662" r="13662"/>
          <a:stretch>
            <a:fillRect/>
          </a:stretch>
        </p:blipFill>
        <p:spPr>
          <a:xfrm>
            <a:off x="6958061" y="1704976"/>
            <a:ext cx="4897392" cy="3720663"/>
          </a:xfrm>
          <a:prstGeom prst="rect">
            <a:avLst/>
          </a:prstGeom>
        </p:spPr>
      </p:pic>
    </p:spTree>
    <p:extLst>
      <p:ext uri="{BB962C8B-B14F-4D97-AF65-F5344CB8AC3E}">
        <p14:creationId xmlns:p14="http://schemas.microsoft.com/office/powerpoint/2010/main" val="44832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A814-9D8C-458A-9676-4D52943B8772}"/>
              </a:ext>
            </a:extLst>
          </p:cNvPr>
          <p:cNvSpPr>
            <a:spLocks noGrp="1"/>
          </p:cNvSpPr>
          <p:nvPr>
            <p:ph type="ctrTitle"/>
          </p:nvPr>
        </p:nvSpPr>
        <p:spPr/>
        <p:txBody>
          <a:bodyPr/>
          <a:lstStyle/>
          <a:p>
            <a:r>
              <a:rPr lang="en-US"/>
              <a:t>Thank you</a:t>
            </a:r>
            <a:endParaRPr lang="en-GB"/>
          </a:p>
        </p:txBody>
      </p:sp>
      <p:sp>
        <p:nvSpPr>
          <p:cNvPr id="3" name="Text Placeholder 2">
            <a:extLst>
              <a:ext uri="{FF2B5EF4-FFF2-40B4-BE49-F238E27FC236}">
                <a16:creationId xmlns:a16="http://schemas.microsoft.com/office/drawing/2014/main" id="{25B94561-6C27-453D-A2E5-00508EFE0900}"/>
              </a:ext>
            </a:extLst>
          </p:cNvPr>
          <p:cNvSpPr>
            <a:spLocks noGrp="1"/>
          </p:cNvSpPr>
          <p:nvPr>
            <p:ph type="body" sz="quarter" idx="13"/>
          </p:nvPr>
        </p:nvSpPr>
        <p:spPr/>
        <p:txBody>
          <a:bodyPr/>
          <a:lstStyle/>
          <a:p>
            <a:r>
              <a:rPr lang="en-US"/>
              <a:t>Any Questions?</a:t>
            </a:r>
            <a:endParaRPr lang="en-GB"/>
          </a:p>
        </p:txBody>
      </p:sp>
    </p:spTree>
    <p:extLst>
      <p:ext uri="{BB962C8B-B14F-4D97-AF65-F5344CB8AC3E}">
        <p14:creationId xmlns:p14="http://schemas.microsoft.com/office/powerpoint/2010/main" val="428024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69EA-408A-47B6-9795-76288DAB86F1}"/>
              </a:ext>
            </a:extLst>
          </p:cNvPr>
          <p:cNvSpPr>
            <a:spLocks noGrp="1"/>
          </p:cNvSpPr>
          <p:nvPr>
            <p:ph type="ctrTitle"/>
          </p:nvPr>
        </p:nvSpPr>
        <p:spPr/>
        <p:txBody>
          <a:bodyPr/>
          <a:lstStyle/>
          <a:p>
            <a:r>
              <a:rPr lang="en-US" sz="3600" b="1" dirty="0" err="1"/>
              <a:t>Organisational</a:t>
            </a:r>
            <a:r>
              <a:rPr lang="en-US" sz="3600" b="1" dirty="0"/>
              <a:t> Change</a:t>
            </a:r>
            <a:br>
              <a:rPr lang="en-US" sz="3600" b="1"/>
            </a:br>
            <a:endParaRPr lang="en-GB"/>
          </a:p>
        </p:txBody>
      </p:sp>
      <p:sp>
        <p:nvSpPr>
          <p:cNvPr id="3" name="Text Placeholder 2">
            <a:extLst>
              <a:ext uri="{FF2B5EF4-FFF2-40B4-BE49-F238E27FC236}">
                <a16:creationId xmlns:a16="http://schemas.microsoft.com/office/drawing/2014/main" id="{5381D433-D891-4E05-8D9A-60CF100A458C}"/>
              </a:ext>
            </a:extLst>
          </p:cNvPr>
          <p:cNvSpPr>
            <a:spLocks noGrp="1"/>
          </p:cNvSpPr>
          <p:nvPr>
            <p:ph type="body" sz="quarter" idx="13"/>
          </p:nvPr>
        </p:nvSpPr>
        <p:spPr>
          <a:xfrm>
            <a:off x="609600" y="2354442"/>
            <a:ext cx="6159063" cy="3321143"/>
          </a:xfrm>
        </p:spPr>
        <p:txBody>
          <a:bodyPr/>
          <a:lstStyle/>
          <a:p>
            <a:r>
              <a:rPr lang="en-US" sz="2400" dirty="0">
                <a:ea typeface="+mn-lt"/>
                <a:cs typeface="+mn-lt"/>
              </a:rPr>
              <a:t>CCGs: </a:t>
            </a:r>
            <a:r>
              <a:rPr lang="en-US" sz="2400">
                <a:ea typeface="+mn-lt"/>
                <a:cs typeface="+mn-lt"/>
              </a:rPr>
              <a:t>Plans to streamline commissioning through a single ICS/STP approach </a:t>
            </a:r>
          </a:p>
          <a:p>
            <a:r>
              <a:rPr lang="en-US" sz="2400">
                <a:ea typeface="+mn-lt"/>
                <a:cs typeface="+mn-lt"/>
              </a:rPr>
              <a:t>Formal written applications to merge CCGs on 1 April 2021 need to be  submitted by 30 September 2020</a:t>
            </a:r>
            <a:endParaRPr lang="en-US" sz="2400" dirty="0">
              <a:ea typeface="+mn-lt"/>
              <a:cs typeface="+mn-lt"/>
            </a:endParaRPr>
          </a:p>
          <a:p>
            <a:r>
              <a:rPr lang="en-US" dirty="0">
                <a:ea typeface="+mn-lt"/>
                <a:cs typeface="+mn-lt"/>
              </a:rPr>
              <a:t>Public Health England</a:t>
            </a:r>
            <a:endParaRPr lang="en-US" sz="2400">
              <a:ea typeface="+mn-lt"/>
              <a:cs typeface="+mn-lt"/>
            </a:endParaRPr>
          </a:p>
          <a:p>
            <a:endParaRPr lang="en-US" sz="2400" b="1" i="1">
              <a:cs typeface="Calibri"/>
            </a:endParaRPr>
          </a:p>
          <a:p>
            <a:endParaRPr lang="en-US" sz="2400" b="1" i="1">
              <a:cs typeface="Calibri"/>
            </a:endParaRPr>
          </a:p>
          <a:p>
            <a:endParaRPr lang="en-GB"/>
          </a:p>
        </p:txBody>
      </p:sp>
      <p:pic>
        <p:nvPicPr>
          <p:cNvPr id="14" name="Picture Placeholder 13">
            <a:extLst>
              <a:ext uri="{FF2B5EF4-FFF2-40B4-BE49-F238E27FC236}">
                <a16:creationId xmlns:a16="http://schemas.microsoft.com/office/drawing/2014/main" id="{EA031344-7300-4A3D-82C7-17210EAF3CB5}"/>
              </a:ext>
            </a:extLst>
          </p:cNvPr>
          <p:cNvPicPr>
            <a:picLocks noGrp="1" noChangeAspect="1"/>
          </p:cNvPicPr>
          <p:nvPr>
            <p:ph type="pic" sz="quarter" idx="14"/>
          </p:nvPr>
        </p:nvPicPr>
        <p:blipFill rotWithShape="1">
          <a:blip r:embed="rId3"/>
          <a:srcRect t="1453" b="1453"/>
          <a:stretch/>
        </p:blipFill>
        <p:spPr>
          <a:xfrm>
            <a:off x="6100203" y="352697"/>
            <a:ext cx="5722396" cy="5603965"/>
          </a:xfrm>
        </p:spPr>
      </p:pic>
    </p:spTree>
    <p:extLst>
      <p:ext uri="{BB962C8B-B14F-4D97-AF65-F5344CB8AC3E}">
        <p14:creationId xmlns:p14="http://schemas.microsoft.com/office/powerpoint/2010/main" val="148938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375D-23BB-4219-933F-00EC3D00AE4C}"/>
              </a:ext>
            </a:extLst>
          </p:cNvPr>
          <p:cNvSpPr>
            <a:spLocks noGrp="1"/>
          </p:cNvSpPr>
          <p:nvPr>
            <p:ph type="ctrTitle"/>
          </p:nvPr>
        </p:nvSpPr>
        <p:spPr/>
        <p:txBody>
          <a:bodyPr/>
          <a:lstStyle/>
          <a:p>
            <a:r>
              <a:rPr lang="en-US" sz="3600" b="1"/>
              <a:t>Funding opportunity:</a:t>
            </a:r>
            <a:br>
              <a:rPr lang="en-US" sz="3600" b="1"/>
            </a:br>
            <a:r>
              <a:rPr lang="en-US" sz="3600" b="1"/>
              <a:t>advancing place-based knowledge </a:t>
            </a:r>
            <a:r>
              <a:rPr lang="en-US"/>
              <a:t>s</a:t>
            </a:r>
            <a:r>
              <a:rPr lang="en-US" sz="3600" b="1"/>
              <a:t>ervices</a:t>
            </a:r>
            <a:br>
              <a:rPr lang="en-US" sz="4000"/>
            </a:br>
            <a:endParaRPr lang="en-GB"/>
          </a:p>
        </p:txBody>
      </p:sp>
      <p:sp>
        <p:nvSpPr>
          <p:cNvPr id="3" name="Text Placeholder 2">
            <a:extLst>
              <a:ext uri="{FF2B5EF4-FFF2-40B4-BE49-F238E27FC236}">
                <a16:creationId xmlns:a16="http://schemas.microsoft.com/office/drawing/2014/main" id="{2464C8C6-1027-4E42-B8C0-20B4BB212C33}"/>
              </a:ext>
            </a:extLst>
          </p:cNvPr>
          <p:cNvSpPr>
            <a:spLocks noGrp="1"/>
          </p:cNvSpPr>
          <p:nvPr>
            <p:ph type="body" sz="quarter" idx="13"/>
          </p:nvPr>
        </p:nvSpPr>
        <p:spPr>
          <a:xfrm>
            <a:off x="336548" y="2713702"/>
            <a:ext cx="6159063" cy="3190483"/>
          </a:xfrm>
        </p:spPr>
        <p:txBody>
          <a:bodyPr/>
          <a:lstStyle/>
          <a:p>
            <a:pPr marL="457200" indent="-457200">
              <a:buFont typeface="Arial"/>
              <a:buChar char="•"/>
            </a:pPr>
            <a:r>
              <a:rPr lang="en-US" sz="3200">
                <a:latin typeface="Bitter"/>
                <a:cs typeface="Calibri"/>
              </a:rPr>
              <a:t>Up to £25,000</a:t>
            </a:r>
            <a:endParaRPr lang="en-US" sz="2000">
              <a:latin typeface="Bitter"/>
            </a:endParaRPr>
          </a:p>
          <a:p>
            <a:pPr marL="457200" indent="-457200">
              <a:buFont typeface="Arial"/>
              <a:buChar char="•"/>
            </a:pPr>
            <a:r>
              <a:rPr lang="en-US" sz="3200">
                <a:latin typeface="Bitter"/>
                <a:cs typeface="Calibri"/>
              </a:rPr>
              <a:t>Partnership working</a:t>
            </a:r>
          </a:p>
          <a:p>
            <a:pPr marL="457200" indent="-457200">
              <a:buFont typeface="Arial"/>
              <a:buChar char="•"/>
            </a:pPr>
            <a:r>
              <a:rPr lang="en-US" sz="3200">
                <a:latin typeface="Bitter"/>
                <a:cs typeface="Calibri"/>
              </a:rPr>
              <a:t>Place-based focus</a:t>
            </a:r>
          </a:p>
          <a:p>
            <a:pPr marL="457200" indent="-457200">
              <a:buFont typeface="Arial"/>
              <a:buChar char="•"/>
            </a:pPr>
            <a:r>
              <a:rPr lang="en-US" sz="3200">
                <a:latin typeface="Bitter"/>
                <a:cs typeface="Calibri"/>
              </a:rPr>
              <a:t>11 September 2020 deadline</a:t>
            </a:r>
          </a:p>
          <a:p>
            <a:pPr marL="457200" indent="-457200">
              <a:buFont typeface="Arial"/>
              <a:buChar char="•"/>
            </a:pPr>
            <a:r>
              <a:rPr lang="en-US" sz="3200">
                <a:latin typeface="Bitter"/>
                <a:cs typeface="Calibri"/>
              </a:rPr>
              <a:t>See the Blog</a:t>
            </a:r>
            <a:endParaRPr lang="en-GB" sz="3200"/>
          </a:p>
        </p:txBody>
      </p:sp>
      <p:pic>
        <p:nvPicPr>
          <p:cNvPr id="6" name="Picture 2" descr="A person standing in front of a computer&#10;&#10;Description automatically generated">
            <a:extLst>
              <a:ext uri="{FF2B5EF4-FFF2-40B4-BE49-F238E27FC236}">
                <a16:creationId xmlns:a16="http://schemas.microsoft.com/office/drawing/2014/main" id="{BFEC159F-4CD5-44B5-9595-48507DB7CAA8}"/>
              </a:ext>
            </a:extLst>
          </p:cNvPr>
          <p:cNvPicPr>
            <a:picLocks noGrp="1" noChangeAspect="1"/>
          </p:cNvPicPr>
          <p:nvPr>
            <p:ph type="pic" sz="quarter" idx="14"/>
          </p:nvPr>
        </p:nvPicPr>
        <p:blipFill rotWithShape="1">
          <a:blip r:embed="rId3"/>
          <a:srcRect l="6146" r="6146"/>
          <a:stretch/>
        </p:blipFill>
        <p:spPr>
          <a:xfrm>
            <a:off x="6957485" y="2278625"/>
            <a:ext cx="4897967" cy="3396687"/>
          </a:xfrm>
          <a:prstGeom prst="rect">
            <a:avLst/>
          </a:prstGeom>
        </p:spPr>
      </p:pic>
    </p:spTree>
    <p:extLst>
      <p:ext uri="{BB962C8B-B14F-4D97-AF65-F5344CB8AC3E}">
        <p14:creationId xmlns:p14="http://schemas.microsoft.com/office/powerpoint/2010/main" val="190357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D2E5-4F95-43D3-A024-74A93F86C21E}"/>
              </a:ext>
            </a:extLst>
          </p:cNvPr>
          <p:cNvSpPr>
            <a:spLocks noGrp="1"/>
          </p:cNvSpPr>
          <p:nvPr>
            <p:ph type="ctrTitle"/>
          </p:nvPr>
        </p:nvSpPr>
        <p:spPr/>
        <p:txBody>
          <a:bodyPr/>
          <a:lstStyle/>
          <a:p>
            <a:r>
              <a:rPr lang="en-GB"/>
              <a:t>Supporting patients and the public through COVID-19</a:t>
            </a:r>
            <a:r>
              <a:rPr lang="en-US" b="0"/>
              <a:t>​</a:t>
            </a:r>
            <a:br>
              <a:rPr lang="en-US" b="0"/>
            </a:br>
            <a:endParaRPr lang="en-GB"/>
          </a:p>
        </p:txBody>
      </p:sp>
      <p:sp>
        <p:nvSpPr>
          <p:cNvPr id="3" name="Text Placeholder 2">
            <a:extLst>
              <a:ext uri="{FF2B5EF4-FFF2-40B4-BE49-F238E27FC236}">
                <a16:creationId xmlns:a16="http://schemas.microsoft.com/office/drawing/2014/main" id="{0E856CC1-D040-4B6D-907B-B5698C01B871}"/>
              </a:ext>
            </a:extLst>
          </p:cNvPr>
          <p:cNvSpPr>
            <a:spLocks noGrp="1"/>
          </p:cNvSpPr>
          <p:nvPr>
            <p:ph type="body" sz="quarter" idx="13"/>
          </p:nvPr>
        </p:nvSpPr>
        <p:spPr>
          <a:xfrm>
            <a:off x="609600" y="2297962"/>
            <a:ext cx="6624870" cy="3286347"/>
          </a:xfrm>
        </p:spPr>
        <p:txBody>
          <a:bodyPr anchor="t"/>
          <a:lstStyle/>
          <a:p>
            <a:pPr fontAlgn="base"/>
            <a:r>
              <a:rPr lang="en-GB">
                <a:cs typeface="Arial"/>
              </a:rPr>
              <a:t>Trusted information for patients and the public and in accessible formats</a:t>
            </a:r>
          </a:p>
          <a:p>
            <a:pPr fontAlgn="base"/>
            <a:r>
              <a:rPr lang="en-GB">
                <a:cs typeface="Arial"/>
              </a:rPr>
              <a:t>New content added:</a:t>
            </a:r>
          </a:p>
          <a:p>
            <a:pPr lvl="1"/>
            <a:r>
              <a:rPr lang="en-GB">
                <a:cs typeface="Arial"/>
              </a:rPr>
              <a:t>Cancer</a:t>
            </a:r>
          </a:p>
          <a:p>
            <a:pPr lvl="1"/>
            <a:r>
              <a:rPr lang="en-GB">
                <a:cs typeface="Arial"/>
              </a:rPr>
              <a:t>Mental Health</a:t>
            </a:r>
          </a:p>
          <a:p>
            <a:pPr lvl="1"/>
            <a:r>
              <a:rPr lang="en-GB">
                <a:cs typeface="Arial"/>
              </a:rPr>
              <a:t>Carers</a:t>
            </a:r>
          </a:p>
          <a:p>
            <a:pPr lvl="1"/>
            <a:r>
              <a:rPr lang="en-GB">
                <a:cs typeface="Arial"/>
              </a:rPr>
              <a:t>Long-term conditions</a:t>
            </a:r>
          </a:p>
          <a:p>
            <a:pPr lvl="1"/>
            <a:r>
              <a:rPr lang="en-GB">
                <a:cs typeface="Arial"/>
              </a:rPr>
              <a:t>Wellbeing</a:t>
            </a:r>
          </a:p>
          <a:p>
            <a:pPr fontAlgn="base"/>
            <a:r>
              <a:rPr lang="en-GB" u="sng">
                <a:hlinkClick r:id="rId3"/>
              </a:rPr>
              <a:t>https://library.nhs.uk/coronavirus-resources/</a:t>
            </a:r>
            <a:endParaRPr lang="en-GB"/>
          </a:p>
        </p:txBody>
      </p:sp>
      <p:pic>
        <p:nvPicPr>
          <p:cNvPr id="5" name="Picture 5" descr="A screenshot of a social media post&#10;&#10;Description automatically generated">
            <a:extLst>
              <a:ext uri="{FF2B5EF4-FFF2-40B4-BE49-F238E27FC236}">
                <a16:creationId xmlns:a16="http://schemas.microsoft.com/office/drawing/2014/main" id="{BD6268E5-DB54-4237-BE9D-3AD613F2E242}"/>
              </a:ext>
            </a:extLst>
          </p:cNvPr>
          <p:cNvPicPr>
            <a:picLocks noChangeAspect="1"/>
          </p:cNvPicPr>
          <p:nvPr/>
        </p:nvPicPr>
        <p:blipFill>
          <a:blip r:embed="rId4"/>
          <a:stretch>
            <a:fillRect/>
          </a:stretch>
        </p:blipFill>
        <p:spPr>
          <a:xfrm>
            <a:off x="8712926" y="1883736"/>
            <a:ext cx="2869472" cy="4114800"/>
          </a:xfrm>
          <a:prstGeom prst="rect">
            <a:avLst/>
          </a:prstGeom>
        </p:spPr>
      </p:pic>
    </p:spTree>
    <p:extLst>
      <p:ext uri="{BB962C8B-B14F-4D97-AF65-F5344CB8AC3E}">
        <p14:creationId xmlns:p14="http://schemas.microsoft.com/office/powerpoint/2010/main" val="275443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AEC9-4910-4D4D-9DDE-173226D89C0F}"/>
              </a:ext>
            </a:extLst>
          </p:cNvPr>
          <p:cNvSpPr>
            <a:spLocks noGrp="1"/>
          </p:cNvSpPr>
          <p:nvPr>
            <p:ph type="ctrTitle"/>
          </p:nvPr>
        </p:nvSpPr>
        <p:spPr/>
        <p:txBody>
          <a:bodyPr anchor="t"/>
          <a:lstStyle/>
          <a:p>
            <a:r>
              <a:rPr lang="en-GB"/>
              <a:t>Supporting LKS teams through COVID-19</a:t>
            </a:r>
          </a:p>
        </p:txBody>
      </p:sp>
      <p:sp>
        <p:nvSpPr>
          <p:cNvPr id="8" name="Text Placeholder 7">
            <a:extLst>
              <a:ext uri="{FF2B5EF4-FFF2-40B4-BE49-F238E27FC236}">
                <a16:creationId xmlns:a16="http://schemas.microsoft.com/office/drawing/2014/main" id="{EA60F3DF-D4FD-4FA1-8F46-4AC55AFE906C}"/>
              </a:ext>
            </a:extLst>
          </p:cNvPr>
          <p:cNvSpPr>
            <a:spLocks noGrp="1"/>
          </p:cNvSpPr>
          <p:nvPr>
            <p:ph type="body" sz="quarter" idx="13"/>
          </p:nvPr>
        </p:nvSpPr>
        <p:spPr>
          <a:xfrm>
            <a:off x="701748" y="2093190"/>
            <a:ext cx="5394252" cy="3669699"/>
          </a:xfrm>
        </p:spPr>
        <p:txBody>
          <a:bodyPr anchor="t"/>
          <a:lstStyle/>
          <a:p>
            <a:pPr marL="0" indent="0">
              <a:buNone/>
            </a:pPr>
            <a:r>
              <a:rPr lang="en-GB"/>
              <a:t>COVID-19 search bank</a:t>
            </a:r>
          </a:p>
          <a:p>
            <a:r>
              <a:rPr lang="en-GB"/>
              <a:t>Currently being evaluated </a:t>
            </a:r>
          </a:p>
          <a:p>
            <a:pPr marL="0" indent="0">
              <a:buNone/>
            </a:pPr>
            <a:endParaRPr lang="en-GB" sz="2400"/>
          </a:p>
          <a:p>
            <a:pPr marL="0" indent="0">
              <a:buNone/>
            </a:pPr>
            <a:r>
              <a:rPr lang="en-GB" sz="2400"/>
              <a:t>CPD</a:t>
            </a:r>
          </a:p>
          <a:p>
            <a:pPr marL="342900" indent="-342900">
              <a:buFont typeface="Arial" panose="020B0604020202020204" pitchFamily="34" charset="0"/>
              <a:buChar char="•"/>
            </a:pPr>
            <a:r>
              <a:rPr lang="en-GB" sz="2400">
                <a:cs typeface="Arial"/>
              </a:rPr>
              <a:t>Facilitating Virtual </a:t>
            </a:r>
            <a:r>
              <a:rPr lang="en-GB">
                <a:cs typeface="Arial"/>
              </a:rPr>
              <a:t>Me</a:t>
            </a:r>
            <a:r>
              <a:rPr lang="en-GB" sz="2400">
                <a:cs typeface="Arial"/>
              </a:rPr>
              <a:t>etings</a:t>
            </a:r>
          </a:p>
          <a:p>
            <a:pPr marL="342900" indent="-342900">
              <a:buFont typeface="Arial" panose="020B0604020202020204" pitchFamily="34" charset="0"/>
              <a:buChar char="•"/>
            </a:pPr>
            <a:r>
              <a:rPr lang="en-GB">
                <a:cs typeface="Arial"/>
              </a:rPr>
              <a:t>Action Learning Sets</a:t>
            </a:r>
          </a:p>
        </p:txBody>
      </p:sp>
      <p:sp>
        <p:nvSpPr>
          <p:cNvPr id="5" name="Text Placeholder 2">
            <a:extLst>
              <a:ext uri="{FF2B5EF4-FFF2-40B4-BE49-F238E27FC236}">
                <a16:creationId xmlns:a16="http://schemas.microsoft.com/office/drawing/2014/main" id="{C5059F80-DD29-468B-B08C-B96A4B03D429}"/>
              </a:ext>
            </a:extLst>
          </p:cNvPr>
          <p:cNvSpPr txBox="1">
            <a:spLocks/>
          </p:cNvSpPr>
          <p:nvPr/>
        </p:nvSpPr>
        <p:spPr>
          <a:xfrm>
            <a:off x="6331131" y="2093190"/>
            <a:ext cx="4641669" cy="3720662"/>
          </a:xfrm>
          <a:prstGeom prst="rect">
            <a:avLst/>
          </a:prstGeom>
          <a:ln w="38100">
            <a:solidFill>
              <a:schemeClr val="tx2"/>
            </a:solidFill>
          </a:ln>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GB" b="1">
                <a:solidFill>
                  <a:srgbClr val="0070C0"/>
                </a:solidFill>
              </a:rPr>
              <a:t>On the horizon</a:t>
            </a:r>
          </a:p>
          <a:p>
            <a:pPr indent="-285750"/>
            <a:endParaRPr lang="en-GB"/>
          </a:p>
          <a:p>
            <a:pPr indent="-285750"/>
            <a:r>
              <a:rPr lang="en-GB">
                <a:solidFill>
                  <a:srgbClr val="0070C0"/>
                </a:solidFill>
              </a:rPr>
              <a:t>Social distancing posters</a:t>
            </a:r>
          </a:p>
          <a:p>
            <a:pPr marL="57150" indent="0">
              <a:buFont typeface="Arial" panose="020B0604020202020204" pitchFamily="34" charset="0"/>
              <a:buNone/>
            </a:pPr>
            <a:endParaRPr lang="en-GB">
              <a:solidFill>
                <a:srgbClr val="0070C0"/>
              </a:solidFill>
              <a:cs typeface="Arial"/>
            </a:endParaRPr>
          </a:p>
          <a:p>
            <a:pPr indent="-285750"/>
            <a:r>
              <a:rPr lang="en-GB">
                <a:solidFill>
                  <a:srgbClr val="0070C0"/>
                </a:solidFill>
                <a:cs typeface="Arial"/>
              </a:rPr>
              <a:t>HEE policy on library space</a:t>
            </a:r>
          </a:p>
          <a:p>
            <a:pPr marL="57150" indent="0">
              <a:buNone/>
            </a:pPr>
            <a:endParaRPr lang="en-GB">
              <a:solidFill>
                <a:srgbClr val="0070C0"/>
              </a:solidFill>
              <a:cs typeface="Arial"/>
            </a:endParaRPr>
          </a:p>
          <a:p>
            <a:pPr indent="-285750"/>
            <a:r>
              <a:rPr lang="en-GB">
                <a:solidFill>
                  <a:srgbClr val="0070C0"/>
                </a:solidFill>
                <a:cs typeface="Arial"/>
              </a:rPr>
              <a:t>LKS induction animation</a:t>
            </a:r>
          </a:p>
          <a:p>
            <a:endParaRPr lang="en-GB"/>
          </a:p>
        </p:txBody>
      </p:sp>
    </p:spTree>
    <p:extLst>
      <p:ext uri="{BB962C8B-B14F-4D97-AF65-F5344CB8AC3E}">
        <p14:creationId xmlns:p14="http://schemas.microsoft.com/office/powerpoint/2010/main" val="112316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63B9-D3C8-4AB0-B250-FBF4968E17FC}"/>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E-books via </a:t>
            </a:r>
            <a:r>
              <a:rPr lang="en-GB" b="1" err="1">
                <a:latin typeface="Arial" panose="020B0604020202020204" pitchFamily="34" charset="0"/>
                <a:cs typeface="Arial" panose="020B0604020202020204" pitchFamily="34" charset="0"/>
              </a:rPr>
              <a:t>Kortext</a:t>
            </a:r>
            <a:endParaRPr lang="en-GB" b="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D29E2D9-865A-4CCE-B111-7DB5B118E4DA}"/>
              </a:ext>
            </a:extLst>
          </p:cNvPr>
          <p:cNvSpPr>
            <a:spLocks noGrp="1"/>
          </p:cNvSpPr>
          <p:nvPr>
            <p:ph idx="1"/>
          </p:nvPr>
        </p:nvSpPr>
        <p:spPr>
          <a:xfrm>
            <a:off x="609601" y="2269048"/>
            <a:ext cx="5486399" cy="3566602"/>
          </a:xfrm>
        </p:spPr>
        <p:txBody>
          <a:bodyPr>
            <a:normAutofit/>
          </a:bodyPr>
          <a:lstStyle/>
          <a:p>
            <a:r>
              <a:rPr lang="en-GB" err="1"/>
              <a:t>Kortext</a:t>
            </a:r>
            <a:r>
              <a:rPr lang="en-GB"/>
              <a:t> awarded a contract by HEE to provide collaborative e-book purchasing for NHS library services</a:t>
            </a:r>
          </a:p>
          <a:p>
            <a:endParaRPr lang="en-GB"/>
          </a:p>
          <a:p>
            <a:r>
              <a:rPr lang="en-GB">
                <a:hlinkClick r:id="rId3"/>
              </a:rPr>
              <a:t>https://www.kortext.com/nhs-books/</a:t>
            </a:r>
            <a:endParaRPr lang="en-GB"/>
          </a:p>
          <a:p>
            <a:endParaRPr lang="en-GB"/>
          </a:p>
          <a:p>
            <a:endParaRPr lang="en-GB"/>
          </a:p>
        </p:txBody>
      </p:sp>
      <p:pic>
        <p:nvPicPr>
          <p:cNvPr id="6" name="Content Placeholder 5">
            <a:extLst>
              <a:ext uri="{FF2B5EF4-FFF2-40B4-BE49-F238E27FC236}">
                <a16:creationId xmlns:a16="http://schemas.microsoft.com/office/drawing/2014/main" id="{D8A0F26D-9724-434C-BB4C-34BFD7A00DEB}"/>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867993" y="1831984"/>
            <a:ext cx="6019207" cy="3566602"/>
          </a:xfrm>
        </p:spPr>
      </p:pic>
    </p:spTree>
    <p:extLst>
      <p:ext uri="{BB962C8B-B14F-4D97-AF65-F5344CB8AC3E}">
        <p14:creationId xmlns:p14="http://schemas.microsoft.com/office/powerpoint/2010/main" val="46602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FD0E-E90D-3142-B763-108DB456DECD}"/>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What next?</a:t>
            </a:r>
          </a:p>
        </p:txBody>
      </p:sp>
      <p:sp>
        <p:nvSpPr>
          <p:cNvPr id="3" name="Content Placeholder 2">
            <a:extLst>
              <a:ext uri="{FF2B5EF4-FFF2-40B4-BE49-F238E27FC236}">
                <a16:creationId xmlns:a16="http://schemas.microsoft.com/office/drawing/2014/main" id="{5FAE8914-FAA7-4746-9630-28399842C8B7}"/>
              </a:ext>
            </a:extLst>
          </p:cNvPr>
          <p:cNvSpPr>
            <a:spLocks noGrp="1"/>
          </p:cNvSpPr>
          <p:nvPr>
            <p:ph idx="1"/>
          </p:nvPr>
        </p:nvSpPr>
        <p:spPr>
          <a:xfrm>
            <a:off x="609600" y="2269048"/>
            <a:ext cx="10972800" cy="3030740"/>
          </a:xfrm>
        </p:spPr>
        <p:txBody>
          <a:bodyPr>
            <a:normAutofit/>
          </a:bodyPr>
          <a:lstStyle/>
          <a:p>
            <a:r>
              <a:rPr lang="en-US"/>
              <a:t>NHS Store (admin site for ordering and all aspects of managing the service) and enhanced user platform to be launched in September</a:t>
            </a:r>
          </a:p>
          <a:p>
            <a:endParaRPr lang="en-US"/>
          </a:p>
          <a:p>
            <a:r>
              <a:rPr lang="en-US"/>
              <a:t>HEE is providing some funding for each region to purchase a collection….. </a:t>
            </a:r>
          </a:p>
          <a:p>
            <a:endParaRPr lang="en-US"/>
          </a:p>
          <a:p>
            <a:r>
              <a:rPr lang="en-US"/>
              <a:t>Once purchased, MARC records and </a:t>
            </a:r>
            <a:r>
              <a:rPr lang="en-US" err="1"/>
              <a:t>Wayfless</a:t>
            </a:r>
            <a:r>
              <a:rPr lang="en-US"/>
              <a:t> URLs will be available for integrating the books into LMS and Discovery systems.</a:t>
            </a:r>
          </a:p>
          <a:p>
            <a:endParaRPr lang="en-US"/>
          </a:p>
        </p:txBody>
      </p:sp>
    </p:spTree>
    <p:extLst>
      <p:ext uri="{BB962C8B-B14F-4D97-AF65-F5344CB8AC3E}">
        <p14:creationId xmlns:p14="http://schemas.microsoft.com/office/powerpoint/2010/main" val="191323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9A62-F8D1-4C0F-B715-A84CEBDCF5DA}"/>
              </a:ext>
            </a:extLst>
          </p:cNvPr>
          <p:cNvSpPr>
            <a:spLocks noGrp="1"/>
          </p:cNvSpPr>
          <p:nvPr>
            <p:ph type="title"/>
          </p:nvPr>
        </p:nvSpPr>
        <p:spPr/>
        <p:txBody>
          <a:bodyPr anchor="t"/>
          <a:lstStyle/>
          <a:p>
            <a:r>
              <a:rPr lang="en-US" b="1">
                <a:latin typeface="Arial" panose="020B0604020202020204" pitchFamily="34" charset="0"/>
                <a:cs typeface="Arial" panose="020B0604020202020204" pitchFamily="34" charset="0"/>
              </a:rPr>
              <a:t>National Discovery Service</a:t>
            </a:r>
            <a:br>
              <a:rPr lang="en-US"/>
            </a:br>
            <a:endParaRPr lang="en-GB"/>
          </a:p>
        </p:txBody>
      </p:sp>
      <p:sp>
        <p:nvSpPr>
          <p:cNvPr id="3" name="TextBox 2">
            <a:extLst>
              <a:ext uri="{FF2B5EF4-FFF2-40B4-BE49-F238E27FC236}">
                <a16:creationId xmlns:a16="http://schemas.microsoft.com/office/drawing/2014/main" id="{314ED168-F653-4055-8BE9-8E10BD136AAE}"/>
              </a:ext>
            </a:extLst>
          </p:cNvPr>
          <p:cNvSpPr txBox="1"/>
          <p:nvPr/>
        </p:nvSpPr>
        <p:spPr>
          <a:xfrm>
            <a:off x="609600" y="2259874"/>
            <a:ext cx="5749834" cy="3013069"/>
          </a:xfrm>
          <a:prstGeom prst="rect">
            <a:avLst/>
          </a:prstGeom>
          <a:noFill/>
        </p:spPr>
        <p:txBody>
          <a:bodyPr wrap="square" rtlCol="0">
            <a:spAutoFit/>
          </a:bodyPr>
          <a:lstStyle/>
          <a:p>
            <a:pPr marL="342900" indent="-342900">
              <a:lnSpc>
                <a:spcPct val="114000"/>
              </a:lnSpc>
              <a:buFont typeface="Wingdings" panose="05000000000000000000" pitchFamily="2" charset="2"/>
              <a:buChar char="ü"/>
            </a:pPr>
            <a:r>
              <a:rPr lang="en-GB" sz="2400">
                <a:solidFill>
                  <a:srgbClr val="9E0063"/>
                </a:solidFill>
                <a:latin typeface="Arial" panose="020B0604020202020204" pitchFamily="34" charset="0"/>
                <a:ea typeface="+mj-ea"/>
                <a:cs typeface="Arial" panose="020B0604020202020204" pitchFamily="34" charset="0"/>
              </a:rPr>
              <a:t>June</a:t>
            </a:r>
            <a:r>
              <a:rPr lang="en-GB" sz="2400"/>
              <a:t> </a:t>
            </a:r>
            <a:r>
              <a:rPr lang="en-GB" sz="2400">
                <a:solidFill>
                  <a:srgbClr val="0070C0"/>
                </a:solidFill>
              </a:rPr>
              <a:t>– out to tender</a:t>
            </a:r>
          </a:p>
          <a:p>
            <a:pPr marL="342900" indent="-342900">
              <a:lnSpc>
                <a:spcPct val="114000"/>
              </a:lnSpc>
              <a:buFont typeface="Wingdings" panose="05000000000000000000" pitchFamily="2" charset="2"/>
              <a:buChar char="ü"/>
            </a:pPr>
            <a:r>
              <a:rPr lang="en-GB" sz="2400">
                <a:solidFill>
                  <a:srgbClr val="9E0063"/>
                </a:solidFill>
                <a:latin typeface="Arial" panose="020B0604020202020204" pitchFamily="34" charset="0"/>
                <a:ea typeface="+mj-ea"/>
                <a:cs typeface="Arial" panose="020B0604020202020204" pitchFamily="34" charset="0"/>
              </a:rPr>
              <a:t>June and July </a:t>
            </a:r>
            <a:r>
              <a:rPr lang="en-GB" sz="2400">
                <a:solidFill>
                  <a:srgbClr val="0070C0"/>
                </a:solidFill>
              </a:rPr>
              <a:t>– ‘before action learning’ sessions with LKS managers </a:t>
            </a:r>
          </a:p>
          <a:p>
            <a:pPr marL="342900" indent="-342900">
              <a:lnSpc>
                <a:spcPct val="114000"/>
              </a:lnSpc>
              <a:buFont typeface="Arial" panose="020B0604020202020204" pitchFamily="34" charset="0"/>
              <a:buChar char="•"/>
            </a:pPr>
            <a:r>
              <a:rPr lang="en-GB" sz="2400">
                <a:solidFill>
                  <a:srgbClr val="9E0063"/>
                </a:solidFill>
                <a:latin typeface="Arial" panose="020B0604020202020204" pitchFamily="34" charset="0"/>
                <a:ea typeface="+mj-ea"/>
                <a:cs typeface="Arial" panose="020B0604020202020204" pitchFamily="34" charset="0"/>
              </a:rPr>
              <a:t>August</a:t>
            </a:r>
            <a:r>
              <a:rPr lang="en-GB" sz="2400"/>
              <a:t> </a:t>
            </a:r>
            <a:r>
              <a:rPr lang="en-GB" sz="2400">
                <a:solidFill>
                  <a:srgbClr val="0070C0"/>
                </a:solidFill>
              </a:rPr>
              <a:t>– </a:t>
            </a:r>
            <a:r>
              <a:rPr lang="en-GB" sz="2400" b="1">
                <a:solidFill>
                  <a:srgbClr val="0070C0"/>
                </a:solidFill>
              </a:rPr>
              <a:t>submissions received and evaluation commences </a:t>
            </a:r>
          </a:p>
          <a:p>
            <a:pPr marL="342900" indent="-342900">
              <a:lnSpc>
                <a:spcPct val="114000"/>
              </a:lnSpc>
              <a:buFont typeface="Arial" panose="020B0604020202020204" pitchFamily="34" charset="0"/>
              <a:buChar char="•"/>
            </a:pPr>
            <a:r>
              <a:rPr lang="en-GB" sz="2400">
                <a:solidFill>
                  <a:srgbClr val="9E0063"/>
                </a:solidFill>
                <a:latin typeface="Arial" panose="020B0604020202020204" pitchFamily="34" charset="0"/>
                <a:ea typeface="+mj-ea"/>
                <a:cs typeface="Arial" panose="020B0604020202020204" pitchFamily="34" charset="0"/>
              </a:rPr>
              <a:t>November</a:t>
            </a:r>
            <a:r>
              <a:rPr lang="en-GB" sz="2400"/>
              <a:t> </a:t>
            </a:r>
            <a:r>
              <a:rPr lang="en-GB" sz="2400">
                <a:solidFill>
                  <a:srgbClr val="0070C0"/>
                </a:solidFill>
              </a:rPr>
              <a:t>– contract award</a:t>
            </a:r>
          </a:p>
          <a:p>
            <a:pPr marL="342900" indent="-342900">
              <a:lnSpc>
                <a:spcPct val="114000"/>
              </a:lnSpc>
              <a:buFont typeface="Arial" panose="020B0604020202020204" pitchFamily="34" charset="0"/>
              <a:buChar char="•"/>
            </a:pPr>
            <a:r>
              <a:rPr lang="en-GB" sz="2400">
                <a:solidFill>
                  <a:srgbClr val="9E0063"/>
                </a:solidFill>
                <a:latin typeface="Arial" panose="020B0604020202020204" pitchFamily="34" charset="0"/>
                <a:ea typeface="+mj-ea"/>
                <a:cs typeface="Arial" panose="020B0604020202020204" pitchFamily="34" charset="0"/>
              </a:rPr>
              <a:t>Summer 2021 </a:t>
            </a:r>
            <a:r>
              <a:rPr lang="en-GB" sz="2400">
                <a:solidFill>
                  <a:srgbClr val="0070C0"/>
                </a:solidFill>
              </a:rPr>
              <a:t>– service ready in beta  </a:t>
            </a:r>
          </a:p>
        </p:txBody>
      </p:sp>
      <p:pic>
        <p:nvPicPr>
          <p:cNvPr id="5" name="Picture 4">
            <a:extLst>
              <a:ext uri="{FF2B5EF4-FFF2-40B4-BE49-F238E27FC236}">
                <a16:creationId xmlns:a16="http://schemas.microsoft.com/office/drawing/2014/main" id="{4E45990A-D6C3-4228-86A5-B62502EFDD0A}"/>
              </a:ext>
            </a:extLst>
          </p:cNvPr>
          <p:cNvPicPr>
            <a:picLocks noChangeAspect="1"/>
          </p:cNvPicPr>
          <p:nvPr/>
        </p:nvPicPr>
        <p:blipFill>
          <a:blip r:embed="rId3"/>
          <a:stretch>
            <a:fillRect/>
          </a:stretch>
        </p:blipFill>
        <p:spPr>
          <a:xfrm>
            <a:off x="7263376" y="1947333"/>
            <a:ext cx="3830530" cy="3428324"/>
          </a:xfrm>
          <a:prstGeom prst="rect">
            <a:avLst/>
          </a:prstGeom>
          <a:noFill/>
        </p:spPr>
      </p:pic>
    </p:spTree>
    <p:extLst>
      <p:ext uri="{BB962C8B-B14F-4D97-AF65-F5344CB8AC3E}">
        <p14:creationId xmlns:p14="http://schemas.microsoft.com/office/powerpoint/2010/main" val="140598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9A62-F8D1-4C0F-B715-A84CEBDCF5DA}"/>
              </a:ext>
            </a:extLst>
          </p:cNvPr>
          <p:cNvSpPr>
            <a:spLocks noGrp="1"/>
          </p:cNvSpPr>
          <p:nvPr>
            <p:ph type="title"/>
          </p:nvPr>
        </p:nvSpPr>
        <p:spPr/>
        <p:txBody>
          <a:bodyPr anchor="t"/>
          <a:lstStyle/>
          <a:p>
            <a:r>
              <a:rPr lang="en-US" b="1">
                <a:latin typeface="Arial" panose="020B0604020202020204" pitchFamily="34" charset="0"/>
                <a:cs typeface="Arial" panose="020B0604020202020204" pitchFamily="34" charset="0"/>
              </a:rPr>
              <a:t>National Discovery Service</a:t>
            </a:r>
            <a:br>
              <a:rPr lang="en-US"/>
            </a:br>
            <a:endParaRPr lang="en-GB"/>
          </a:p>
        </p:txBody>
      </p:sp>
      <p:sp>
        <p:nvSpPr>
          <p:cNvPr id="3" name="TextBox 2">
            <a:extLst>
              <a:ext uri="{FF2B5EF4-FFF2-40B4-BE49-F238E27FC236}">
                <a16:creationId xmlns:a16="http://schemas.microsoft.com/office/drawing/2014/main" id="{314ED168-F653-4055-8BE9-8E10BD136AAE}"/>
              </a:ext>
            </a:extLst>
          </p:cNvPr>
          <p:cNvSpPr txBox="1"/>
          <p:nvPr/>
        </p:nvSpPr>
        <p:spPr>
          <a:xfrm>
            <a:off x="609600" y="1832505"/>
            <a:ext cx="10101943" cy="4699492"/>
          </a:xfrm>
          <a:prstGeom prst="rect">
            <a:avLst/>
          </a:prstGeom>
          <a:noFill/>
        </p:spPr>
        <p:txBody>
          <a:bodyPr wrap="square" rtlCol="0">
            <a:spAutoFit/>
          </a:bodyPr>
          <a:lstStyle/>
          <a:p>
            <a:pPr>
              <a:lnSpc>
                <a:spcPct val="114000"/>
              </a:lnSpc>
            </a:pPr>
            <a:r>
              <a:rPr lang="en-GB" sz="2400">
                <a:solidFill>
                  <a:srgbClr val="9E0063"/>
                </a:solidFill>
                <a:latin typeface="Arial" panose="020B0604020202020204" pitchFamily="34" charset="0"/>
                <a:ea typeface="+mj-ea"/>
                <a:cs typeface="Arial" panose="020B0604020202020204" pitchFamily="34" charset="0"/>
              </a:rPr>
              <a:t>Key messages from ‘before action learning’ sessions with LKS managers</a:t>
            </a:r>
          </a:p>
          <a:p>
            <a:pPr>
              <a:lnSpc>
                <a:spcPct val="114000"/>
              </a:lnSpc>
            </a:pPr>
            <a:endParaRPr lang="en-GB" sz="2400">
              <a:solidFill>
                <a:srgbClr val="9E0063"/>
              </a:solidFill>
              <a:latin typeface="Arial" panose="020B0604020202020204" pitchFamily="34" charset="0"/>
              <a:ea typeface="+mj-ea"/>
              <a:cs typeface="Arial" panose="020B0604020202020204" pitchFamily="34" charset="0"/>
            </a:endParaRP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Current user frustrations</a:t>
            </a: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The new service must overcome these </a:t>
            </a: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Hold the supplier to account</a:t>
            </a: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Ensure library services and users are consulted and informed</a:t>
            </a: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Reassure library staff</a:t>
            </a:r>
          </a:p>
          <a:p>
            <a:pPr marL="342900" indent="-342900">
              <a:lnSpc>
                <a:spcPct val="114000"/>
              </a:lnSpc>
              <a:buFont typeface="Arial" panose="020B0604020202020204" pitchFamily="34" charset="0"/>
              <a:buChar char="•"/>
            </a:pPr>
            <a:r>
              <a:rPr lang="en-GB" sz="2400">
                <a:solidFill>
                  <a:schemeClr val="accent1"/>
                </a:solidFill>
                <a:latin typeface="Arial" panose="020B0604020202020204" pitchFamily="34" charset="0"/>
                <a:ea typeface="+mj-ea"/>
                <a:cs typeface="Arial" panose="020B0604020202020204" pitchFamily="34" charset="0"/>
              </a:rPr>
              <a:t>Take into account local IT</a:t>
            </a:r>
          </a:p>
          <a:p>
            <a:pPr>
              <a:lnSpc>
                <a:spcPct val="114000"/>
              </a:lnSpc>
            </a:pPr>
            <a:endParaRPr lang="en-GB" sz="2400">
              <a:solidFill>
                <a:srgbClr val="9E0063"/>
              </a:solidFill>
              <a:latin typeface="Arial" panose="020B0604020202020204" pitchFamily="34" charset="0"/>
              <a:ea typeface="+mj-ea"/>
              <a:cs typeface="Arial" panose="020B0604020202020204" pitchFamily="34" charset="0"/>
            </a:endParaRPr>
          </a:p>
          <a:p>
            <a:pPr>
              <a:lnSpc>
                <a:spcPct val="114000"/>
              </a:lnSpc>
            </a:pPr>
            <a:r>
              <a:rPr lang="en-GB" sz="2400">
                <a:solidFill>
                  <a:srgbClr val="9E0063"/>
                </a:solidFill>
                <a:latin typeface="Arial" panose="020B0604020202020204" pitchFamily="34" charset="0"/>
                <a:ea typeface="+mj-ea"/>
                <a:cs typeface="Arial" panose="020B0604020202020204" pitchFamily="34" charset="0"/>
              </a:rPr>
              <a:t> </a:t>
            </a:r>
          </a:p>
          <a:p>
            <a:pPr>
              <a:lnSpc>
                <a:spcPct val="114000"/>
              </a:lnSpc>
            </a:pPr>
            <a:r>
              <a:rPr lang="en-GB" sz="2400">
                <a:solidFill>
                  <a:srgbClr val="0070C0"/>
                </a:solidFill>
              </a:rPr>
              <a:t> </a:t>
            </a:r>
          </a:p>
        </p:txBody>
      </p:sp>
      <p:pic>
        <p:nvPicPr>
          <p:cNvPr id="5" name="Picture 4">
            <a:extLst>
              <a:ext uri="{FF2B5EF4-FFF2-40B4-BE49-F238E27FC236}">
                <a16:creationId xmlns:a16="http://schemas.microsoft.com/office/drawing/2014/main" id="{4E45990A-D6C3-4228-86A5-B62502EFDD0A}"/>
              </a:ext>
            </a:extLst>
          </p:cNvPr>
          <p:cNvPicPr>
            <a:picLocks noChangeAspect="1"/>
          </p:cNvPicPr>
          <p:nvPr/>
        </p:nvPicPr>
        <p:blipFill>
          <a:blip r:embed="rId3"/>
          <a:stretch>
            <a:fillRect/>
          </a:stretch>
        </p:blipFill>
        <p:spPr>
          <a:xfrm>
            <a:off x="9416041" y="3022777"/>
            <a:ext cx="2591004" cy="2318948"/>
          </a:xfrm>
          <a:prstGeom prst="rect">
            <a:avLst/>
          </a:prstGeom>
          <a:noFill/>
        </p:spPr>
      </p:pic>
    </p:spTree>
    <p:extLst>
      <p:ext uri="{BB962C8B-B14F-4D97-AF65-F5344CB8AC3E}">
        <p14:creationId xmlns:p14="http://schemas.microsoft.com/office/powerpoint/2010/main" val="3442180714"/>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CCF382D-2EDF-482B-B43D-68CA89B4147D}">
  <ds:schemaRefs>
    <ds:schemaRef ds:uri="http://schemas.microsoft.com/sharepoint/v3/contenttype/forms"/>
  </ds:schemaRefs>
</ds:datastoreItem>
</file>

<file path=customXml/itemProps2.xml><?xml version="1.0" encoding="utf-8"?>
<ds:datastoreItem xmlns:ds="http://schemas.openxmlformats.org/officeDocument/2006/customXml" ds:itemID="{C943598E-C2D0-4A01-ADFE-9B4AA5009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f161c3-fedc-47ee-8643-379e35a76429"/>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C89B5-4FF5-4B87-8857-78CAA27DCC33}">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d2389ad0-4628-4ca4-babd-a5e1ca1fc43d"/>
    <ds:schemaRef ds:uri="ebf161c3-fedc-47ee-8643-379e35a7642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Widescreen</PresentationFormat>
  <Paragraphs>185</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Bitter</vt:lpstr>
      <vt:lpstr>Calibri</vt:lpstr>
      <vt:lpstr>Times New Roman</vt:lpstr>
      <vt:lpstr>Wingdings</vt:lpstr>
      <vt:lpstr>HEE PPT - Master slide deck</vt:lpstr>
      <vt:lpstr>1_Office Theme</vt:lpstr>
      <vt:lpstr>PowerPoint Presentation</vt:lpstr>
      <vt:lpstr>Organisational Change </vt:lpstr>
      <vt:lpstr>Funding opportunity: advancing place-based knowledge services </vt:lpstr>
      <vt:lpstr>Supporting patients and the public through COVID-19​ </vt:lpstr>
      <vt:lpstr>Supporting LKS teams through COVID-19</vt:lpstr>
      <vt:lpstr>E-books via Kortext</vt:lpstr>
      <vt:lpstr>What next?</vt:lpstr>
      <vt:lpstr>National Discovery Service </vt:lpstr>
      <vt:lpstr>National Discovery Service </vt:lpstr>
      <vt:lpstr>HDAS and Native Interfaces</vt:lpstr>
      <vt:lpstr>Native Interfaces now</vt:lpstr>
      <vt:lpstr>Library Management Systems in the North</vt:lpstr>
      <vt:lpstr>Today: impact and staff development survey</vt:lpstr>
      <vt:lpstr>Virtual CPD in the Autumn</vt:lpstr>
      <vt:lpstr>Knowledge for Healthcare – refresh 2021 - 2026</vt:lpstr>
      <vt:lpstr>Library Space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Ice-breaker/discussion topic</dc:title>
  <dc:creator>Helen Bingham</dc:creator>
  <cp:lastModifiedBy>Gil Young</cp:lastModifiedBy>
  <cp:revision>2</cp:revision>
  <dcterms:created xsi:type="dcterms:W3CDTF">2020-08-11T07:13:53Z</dcterms:created>
  <dcterms:modified xsi:type="dcterms:W3CDTF">2020-09-01T08:24:24Z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0x0101008915AFDFB6E93E45BFC402B213C6F140</vt:lpwstr>
  </property>
</Properties>
</file>