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73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DF7F-E604-4F7A-80E4-79F90A5FB88A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68B1-2057-4446-8F46-98F2AF52F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DF7F-E604-4F7A-80E4-79F90A5FB88A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68B1-2057-4446-8F46-98F2AF52F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94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DF7F-E604-4F7A-80E4-79F90A5FB88A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68B1-2057-4446-8F46-98F2AF52F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44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DF7F-E604-4F7A-80E4-79F90A5FB88A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68B1-2057-4446-8F46-98F2AF52F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19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DF7F-E604-4F7A-80E4-79F90A5FB88A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68B1-2057-4446-8F46-98F2AF52F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71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DF7F-E604-4F7A-80E4-79F90A5FB88A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68B1-2057-4446-8F46-98F2AF52F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5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DF7F-E604-4F7A-80E4-79F90A5FB88A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68B1-2057-4446-8F46-98F2AF52F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0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DF7F-E604-4F7A-80E4-79F90A5FB88A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68B1-2057-4446-8F46-98F2AF52F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79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DF7F-E604-4F7A-80E4-79F90A5FB88A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68B1-2057-4446-8F46-98F2AF52F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7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DF7F-E604-4F7A-80E4-79F90A5FB88A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68B1-2057-4446-8F46-98F2AF52F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43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DF7F-E604-4F7A-80E4-79F90A5FB88A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68B1-2057-4446-8F46-98F2AF52F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7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DF7F-E604-4F7A-80E4-79F90A5FB88A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768B1-2057-4446-8F46-98F2AF52F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37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ee.nhs.uk/sites/default/files/documents/HEE%20LKS%20Staff%20Ratio%20Policy%20January%202020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4155/FSO.15.78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2400" b="1" dirty="0"/>
              <a:t>When is a Systematic Review not a Systematic Review? OR How can a library service with a minimal level of staff support systematic reviews (SRs)?</a:t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>
                <a:solidFill>
                  <a:srgbClr val="00B0F0"/>
                </a:solidFill>
              </a:rPr>
              <a:t>Our experience within Trust Library Services at Northern Lincolnshire and Goole NHS Foundation Trust (</a:t>
            </a:r>
            <a:r>
              <a:rPr lang="en-GB" b="1" dirty="0" err="1">
                <a:solidFill>
                  <a:srgbClr val="00B0F0"/>
                </a:solidFill>
              </a:rPr>
              <a:t>NLaG</a:t>
            </a:r>
            <a:r>
              <a:rPr lang="en-GB" b="1" dirty="0">
                <a:solidFill>
                  <a:srgbClr val="00B0F0"/>
                </a:solidFill>
              </a:rPr>
              <a:t>)</a:t>
            </a:r>
            <a:endParaRPr lang="en-GB" dirty="0">
              <a:solidFill>
                <a:srgbClr val="00B0F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By Jo Thomas, Trust Library Services Manager at </a:t>
            </a:r>
            <a:r>
              <a:rPr lang="en-GB" b="1" dirty="0" err="1">
                <a:solidFill>
                  <a:srgbClr val="0070C0"/>
                </a:solidFill>
              </a:rPr>
              <a:t>NLaG</a:t>
            </a:r>
            <a:endParaRPr lang="en-GB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95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7584" y="1772817"/>
            <a:ext cx="7772400" cy="1152128"/>
          </a:xfrm>
        </p:spPr>
        <p:txBody>
          <a:bodyPr/>
          <a:lstStyle/>
          <a:p>
            <a:r>
              <a:rPr lang="en-GB" b="1" dirty="0"/>
              <a:t>FURTHER FINDINGS: 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584776" cy="2664296"/>
          </a:xfrm>
        </p:spPr>
        <p:txBody>
          <a:bodyPr>
            <a:normAutofit fontScale="25000" lnSpcReduction="20000"/>
          </a:bodyPr>
          <a:lstStyle/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GB" sz="6400" b="1" dirty="0">
                <a:solidFill>
                  <a:srgbClr val="FF0000"/>
                </a:solidFill>
              </a:rPr>
              <a:t>LKS staff are struggling to support SRs and are considering rationing time: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GB" sz="6400" b="1" dirty="0">
                <a:solidFill>
                  <a:srgbClr val="FF0000"/>
                </a:solidFill>
              </a:rPr>
              <a:t>SRs take a long time to complete at the moment: </a:t>
            </a:r>
          </a:p>
          <a:p>
            <a:endParaRPr lang="en-GB" sz="6400" b="1" dirty="0">
              <a:solidFill>
                <a:schemeClr val="tx1"/>
              </a:solidFill>
            </a:endParaRPr>
          </a:p>
          <a:p>
            <a:pPr algn="just"/>
            <a:r>
              <a:rPr lang="en-GB" sz="6400" b="1" dirty="0">
                <a:solidFill>
                  <a:srgbClr val="C00000"/>
                </a:solidFill>
              </a:rPr>
              <a:t>“The time required to complete a full systematic review, which is often more than two years following the publication of a protocol, is a barrier both to author teams……and for decision makers…….Methodology for undertaking reviews more rapidly is developing quickly. However, difficult choices are required in the trade-off between rigour and speed.”*</a:t>
            </a:r>
          </a:p>
          <a:p>
            <a:endParaRPr lang="en-GB" sz="6400" b="1" dirty="0">
              <a:solidFill>
                <a:schemeClr val="tx1"/>
              </a:solidFill>
            </a:endParaRPr>
          </a:p>
          <a:p>
            <a:pPr algn="l"/>
            <a:r>
              <a:rPr lang="en-GB" sz="6400" b="1" i="1" dirty="0">
                <a:solidFill>
                  <a:srgbClr val="92D050"/>
                </a:solidFill>
              </a:rPr>
              <a:t>*Available at training.cochrane.org/handbook/current/chapter-I, section-i-2-3</a:t>
            </a:r>
          </a:p>
          <a:p>
            <a:pPr algn="l"/>
            <a:r>
              <a:rPr lang="en-GB" sz="6400" b="1" i="1" dirty="0">
                <a:solidFill>
                  <a:srgbClr val="92D050"/>
                </a:solidFill>
              </a:rPr>
              <a:t>[Accessed on 28.09.2020]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654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1700809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FURTHER FINDINGS: 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128792" cy="3312368"/>
          </a:xfrm>
        </p:spPr>
        <p:txBody>
          <a:bodyPr>
            <a:normAutofit fontScale="25000" lnSpcReduction="20000"/>
          </a:bodyPr>
          <a:lstStyle/>
          <a:p>
            <a:r>
              <a:rPr lang="en-GB" sz="6400" b="1" dirty="0">
                <a:solidFill>
                  <a:srgbClr val="0070C0"/>
                </a:solidFill>
              </a:rPr>
              <a:t>Health Education England (HEE) established that there is variation in the ratio of qualified LKS staff to support NHS staff in England.</a:t>
            </a:r>
          </a:p>
          <a:p>
            <a:endParaRPr lang="en-GB" sz="6400" dirty="0"/>
          </a:p>
          <a:p>
            <a:r>
              <a:rPr lang="en-GB" sz="6400" b="1" dirty="0">
                <a:solidFill>
                  <a:srgbClr val="00B0F0"/>
                </a:solidFill>
              </a:rPr>
              <a:t>There is a lack of uniformity in the ability to draw down evidence to support the joint HEE and Chartered Institute of Library and Information Professionals (CILIP) initiative of A Million Decisions.*</a:t>
            </a:r>
          </a:p>
          <a:p>
            <a:endParaRPr lang="en-GB" sz="6400" dirty="0"/>
          </a:p>
          <a:p>
            <a:endParaRPr lang="en-GB" sz="6400" dirty="0"/>
          </a:p>
          <a:p>
            <a:endParaRPr lang="en-GB" sz="6400" dirty="0"/>
          </a:p>
          <a:p>
            <a:endParaRPr lang="en-GB" sz="6400" dirty="0"/>
          </a:p>
          <a:p>
            <a:pPr marL="457200" indent="-457200">
              <a:buFont typeface="Arial" charset="0"/>
              <a:buChar char="•"/>
            </a:pPr>
            <a:r>
              <a:rPr lang="en-GB" sz="5600" i="1" dirty="0"/>
              <a:t>Health Education England (2019) NHS Library and Knowledge Services in England: Recommendations to improve the staff ratio for the number of qualified library and knowledge specialists per member of NHS workforce. Knowledge for Healthcare Policy Statement</a:t>
            </a:r>
            <a:r>
              <a:rPr lang="en-GB" sz="6400" dirty="0"/>
              <a:t>.</a:t>
            </a:r>
          </a:p>
          <a:p>
            <a:pPr marL="457200" indent="-457200">
              <a:buFont typeface="Arial" charset="0"/>
              <a:buChar char="•"/>
            </a:pPr>
            <a:endParaRPr lang="en-GB" sz="6400" dirty="0"/>
          </a:p>
          <a:p>
            <a:r>
              <a:rPr lang="en-GB" sz="6400" dirty="0"/>
              <a:t>Available at: </a:t>
            </a:r>
            <a:r>
              <a:rPr lang="en-GB" sz="6400" u="sng" dirty="0">
                <a:hlinkClick r:id="rId2"/>
              </a:rPr>
              <a:t>https://www.hee.nhs.uk/sites/default/files/documents/HEE%20LKS%20Staff%20Ratio%20Policy%20January%202020.pdf</a:t>
            </a:r>
            <a:r>
              <a:rPr lang="en-GB" sz="6400" dirty="0"/>
              <a:t> [Accessed : 16 April 2020]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556" y="3861048"/>
            <a:ext cx="2343150" cy="86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2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82551"/>
          </a:xfrm>
        </p:spPr>
        <p:txBody>
          <a:bodyPr/>
          <a:lstStyle/>
          <a:p>
            <a:r>
              <a:rPr lang="en-GB" b="1" dirty="0"/>
              <a:t>The Support being offered 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6728792" cy="2664296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156124"/>
            <a:ext cx="6984776" cy="293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99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1043608" y="1844824"/>
            <a:ext cx="6976864" cy="3528392"/>
          </a:xfrm>
        </p:spPr>
        <p:txBody>
          <a:bodyPr>
            <a:normAutofit fontScale="850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</a:rPr>
              <a:t>Documents are being produced to explain the scope of help available.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70C0"/>
                </a:solidFill>
              </a:rPr>
              <a:t>Some LKS websites define the scope of support offered.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</a:rPr>
              <a:t>Networks of LKS are developing common policies.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B0F0"/>
                </a:solidFill>
              </a:rPr>
              <a:t>Expert searchers have developed search guidance to help searchers who are supporting systematic reviews.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345" y="332656"/>
            <a:ext cx="2757289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1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/>
              <a:t>Helping our users prepare for a systematic review in a way that also helps us to prepare</a:t>
            </a:r>
            <a:br>
              <a:rPr lang="en-GB" dirty="0"/>
            </a:b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8000" b="1" dirty="0"/>
              <a:t>We have tried to develop a defined and structured service model</a:t>
            </a:r>
          </a:p>
          <a:p>
            <a:pPr marL="1143000" lvl="0" indent="-1143000" algn="l">
              <a:buFont typeface="Arial" panose="020B0604020202020204" pitchFamily="34" charset="0"/>
              <a:buChar char="•"/>
            </a:pPr>
            <a:r>
              <a:rPr lang="en-GB" sz="8000" b="1" dirty="0"/>
              <a:t>Are we are dealing with a ‘full’ systematic review?</a:t>
            </a:r>
          </a:p>
          <a:p>
            <a:pPr marL="1143000" lvl="0" indent="-1143000" algn="l">
              <a:buFont typeface="Arial" panose="020B0604020202020204" pitchFamily="34" charset="0"/>
              <a:buChar char="•"/>
            </a:pPr>
            <a:r>
              <a:rPr lang="en-GB" sz="8000" b="1" dirty="0"/>
              <a:t>Detailing and defining the level at which we are able to assist</a:t>
            </a:r>
          </a:p>
          <a:p>
            <a:pPr marL="1143000" lvl="0" indent="-1143000" algn="l">
              <a:buFont typeface="Arial" panose="020B0604020202020204" pitchFamily="34" charset="0"/>
              <a:buChar char="•"/>
            </a:pPr>
            <a:r>
              <a:rPr lang="en-GB" sz="8000" b="1" dirty="0"/>
              <a:t>Determining how much the researcher has thought through their request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666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11560" y="1916833"/>
            <a:ext cx="7846640" cy="168361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We intend to offer a 3 tiered level of support:</a:t>
            </a:r>
            <a:br>
              <a:rPr lang="en-GB" dirty="0"/>
            </a:b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5100" b="1" dirty="0">
                <a:solidFill>
                  <a:srgbClr val="FFC000"/>
                </a:solidFill>
              </a:rPr>
              <a:t>Advisory support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5100" b="1" dirty="0">
                <a:solidFill>
                  <a:schemeClr val="accent6">
                    <a:lumMod val="75000"/>
                  </a:schemeClr>
                </a:solidFill>
              </a:rPr>
              <a:t>Mediated searches and documentation of the search process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5100" b="1" dirty="0">
                <a:solidFill>
                  <a:schemeClr val="accent6">
                    <a:lumMod val="50000"/>
                  </a:schemeClr>
                </a:solidFill>
              </a:rPr>
              <a:t>Acquisition of relevant articles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377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We base the level of support that we are willing to give upon a completed work plan </a:t>
            </a:r>
            <a:br>
              <a:rPr lang="en-GB" dirty="0"/>
            </a:b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71600" y="3140968"/>
            <a:ext cx="6872808" cy="3168352"/>
          </a:xfrm>
        </p:spPr>
        <p:txBody>
          <a:bodyPr>
            <a:no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The questions we ask: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B0F0"/>
                </a:solidFill>
              </a:rPr>
              <a:t>The purpose of the SR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B0F0"/>
                </a:solidFill>
              </a:rPr>
              <a:t>Project timeframe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B0F0"/>
                </a:solidFill>
              </a:rPr>
              <a:t>Has the researcher conducted a SR before?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B0F0"/>
                </a:solidFill>
              </a:rPr>
              <a:t>Registration with PROSPERO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B0F0"/>
                </a:solidFill>
              </a:rPr>
              <a:t>Does a SR or protocol on the same subject already exist?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B0F0"/>
                </a:solidFill>
              </a:rPr>
              <a:t>Has the research question been devised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B0F0"/>
                </a:solidFill>
              </a:rPr>
              <a:t>Have any models been followed to break the research question into searchable components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B0F0"/>
                </a:solidFill>
              </a:rPr>
              <a:t>Limiting factors to be used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B0F0"/>
                </a:solidFill>
              </a:rPr>
              <a:t>Clinical databases to be used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B0F0"/>
                </a:solidFill>
              </a:rPr>
              <a:t>Grey literature databases to be included</a:t>
            </a:r>
          </a:p>
          <a:p>
            <a:r>
              <a:rPr lang="en-GB" sz="1400" dirty="0"/>
              <a:t> </a:t>
            </a:r>
          </a:p>
          <a:p>
            <a:endParaRPr lang="en-GB" sz="1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416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010543"/>
          </a:xfrm>
        </p:spPr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87624" y="2996952"/>
            <a:ext cx="6584776" cy="2641848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Pockets of NHS LKS staff are developing guides/populating websites with SR tools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Some consolidation of advice and tools to help manage demand may be useful?</a:t>
            </a:r>
          </a:p>
          <a:p>
            <a:r>
              <a:rPr lang="en-GB" b="1" dirty="0">
                <a:solidFill>
                  <a:srgbClr val="00B050"/>
                </a:solidFill>
              </a:rPr>
              <a:t>Otherwise: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Devise a work plan to both assist and manage expectation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The work plan sympathetically reveals whether it is a literature review or systematic review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Revealing the preparatory work the researcher has completed prior to approaching you.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377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80268" y="1700808"/>
            <a:ext cx="7772400" cy="1470025"/>
          </a:xfrm>
        </p:spPr>
        <p:txBody>
          <a:bodyPr/>
          <a:lstStyle/>
          <a:p>
            <a:r>
              <a:rPr lang="en-GB" dirty="0"/>
              <a:t>   Thank You.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902" y="2898774"/>
            <a:ext cx="6441482" cy="341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3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6567"/>
          </a:xfrm>
        </p:spPr>
        <p:txBody>
          <a:bodyPr/>
          <a:lstStyle/>
          <a:p>
            <a:r>
              <a:rPr lang="en-GB" dirty="0"/>
              <a:t>Where we 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40760" cy="213779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GB" sz="7200" b="1" dirty="0">
                <a:solidFill>
                  <a:srgbClr val="C00000"/>
                </a:solidFill>
              </a:rPr>
              <a:t>Our Trust: Supporting acute and community services in Northern Lincolnshire and the East Riding of Yorkshire (Goole)</a:t>
            </a:r>
          </a:p>
          <a:p>
            <a:pPr lvl="0"/>
            <a:endParaRPr lang="en-GB" sz="7200" b="1" dirty="0"/>
          </a:p>
          <a:p>
            <a:pPr lvl="0"/>
            <a:r>
              <a:rPr lang="en-GB" sz="7200" b="1" dirty="0">
                <a:solidFill>
                  <a:srgbClr val="FF0000"/>
                </a:solidFill>
              </a:rPr>
              <a:t>Our Library Service: potentially serving 6,500 Trust staff plus placement students.</a:t>
            </a:r>
          </a:p>
          <a:p>
            <a:pPr lvl="0"/>
            <a:endParaRPr lang="en-GB" sz="7200" b="1" dirty="0">
              <a:solidFill>
                <a:srgbClr val="FF0000"/>
              </a:solidFill>
            </a:endParaRPr>
          </a:p>
          <a:p>
            <a:pPr lvl="0"/>
            <a:r>
              <a:rPr lang="en-GB" sz="7200" b="1" dirty="0">
                <a:solidFill>
                  <a:srgbClr val="92D050"/>
                </a:solidFill>
              </a:rPr>
              <a:t>Our staff: 4.22 </a:t>
            </a:r>
            <a:r>
              <a:rPr lang="en-GB" sz="7200" b="1" dirty="0" err="1">
                <a:solidFill>
                  <a:srgbClr val="92D050"/>
                </a:solidFill>
              </a:rPr>
              <a:t>wte</a:t>
            </a:r>
            <a:r>
              <a:rPr lang="en-GB" sz="7200" b="1" dirty="0">
                <a:solidFill>
                  <a:srgbClr val="92D050"/>
                </a:solidFill>
              </a:rPr>
              <a:t> library staff covering 2 site libraries plus outlying resource room.</a:t>
            </a:r>
          </a:p>
          <a:p>
            <a:pPr lvl="0"/>
            <a:endParaRPr lang="en-GB" sz="7200" b="1" dirty="0">
              <a:solidFill>
                <a:srgbClr val="92D050"/>
              </a:solidFill>
            </a:endParaRPr>
          </a:p>
          <a:p>
            <a:pPr lvl="0"/>
            <a:r>
              <a:rPr lang="en-GB" sz="7200" b="1" dirty="0"/>
              <a:t> </a:t>
            </a:r>
            <a:r>
              <a:rPr lang="en-GB" sz="7200" b="1" dirty="0">
                <a:solidFill>
                  <a:srgbClr val="00B050"/>
                </a:solidFill>
              </a:rPr>
              <a:t>2 of the staff are professionally qualified, 2.22 </a:t>
            </a:r>
            <a:r>
              <a:rPr lang="en-GB" sz="7200" b="1" dirty="0" err="1">
                <a:solidFill>
                  <a:srgbClr val="00B050"/>
                </a:solidFill>
              </a:rPr>
              <a:t>wte</a:t>
            </a:r>
            <a:r>
              <a:rPr lang="en-GB" sz="7200" b="1" dirty="0">
                <a:solidFill>
                  <a:srgbClr val="00B050"/>
                </a:solidFill>
              </a:rPr>
              <a:t> are paraprofessionals.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949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700808"/>
            <a:ext cx="5111750" cy="3952497"/>
          </a:xfrm>
        </p:spPr>
      </p:pic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467544" y="2204864"/>
            <a:ext cx="3008313" cy="2785988"/>
          </a:xfrm>
        </p:spPr>
        <p:txBody>
          <a:bodyPr>
            <a:normAutofit lnSpcReduction="10000"/>
          </a:bodyPr>
          <a:lstStyle/>
          <a:p>
            <a:r>
              <a:rPr lang="en-GB" sz="1800" b="1" dirty="0">
                <a:solidFill>
                  <a:srgbClr val="00B0F0"/>
                </a:solidFill>
              </a:rPr>
              <a:t>In 2019 and the beginning of 2020 it became noticeable that we were being asked to support systematic reviews (SRs) more than we ever have been in the past.</a:t>
            </a:r>
          </a:p>
          <a:p>
            <a:endParaRPr lang="en-GB" sz="1800" dirty="0"/>
          </a:p>
          <a:p>
            <a:r>
              <a:rPr lang="en-GB" sz="1800" b="1" dirty="0">
                <a:solidFill>
                  <a:srgbClr val="0070C0"/>
                </a:solidFill>
              </a:rPr>
              <a:t>We were excited about this, but also worried about how to manage the demand.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35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48680"/>
            <a:ext cx="2469257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448170" y="1412776"/>
            <a:ext cx="61926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What is the essential contribution that librarians can make in the systematic review process?</a:t>
            </a:r>
          </a:p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B050"/>
                </a:solidFill>
              </a:rPr>
              <a:t>We are knowledgeable searchers </a:t>
            </a:r>
            <a:r>
              <a:rPr lang="en-GB" b="1" u="sng" dirty="0">
                <a:solidFill>
                  <a:srgbClr val="00B050"/>
                </a:solidFill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b="1" u="sng" dirty="0">
              <a:solidFill>
                <a:srgbClr val="00B05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b="1" u="sng" dirty="0">
              <a:solidFill>
                <a:srgbClr val="00B05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b="1" u="sng" dirty="0">
              <a:solidFill>
                <a:srgbClr val="00B05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b="1" u="sng" dirty="0">
              <a:solidFill>
                <a:srgbClr val="00B05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b="1" u="sng" dirty="0">
              <a:solidFill>
                <a:srgbClr val="00B050"/>
              </a:solidFill>
            </a:endParaRPr>
          </a:p>
          <a:p>
            <a:pPr lvl="0"/>
            <a:r>
              <a:rPr lang="en-GB" dirty="0"/>
              <a:t> 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222" y="2895245"/>
            <a:ext cx="5256584" cy="275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31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1628800"/>
            <a:ext cx="5742384" cy="468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“Given that librarians are well acquainted with the anatomy of literature, they work from a very algorithmic process of deductive steps…”*</a:t>
            </a:r>
          </a:p>
          <a:p>
            <a:endParaRPr lang="en-GB" dirty="0"/>
          </a:p>
          <a:p>
            <a:pPr lvl="0"/>
            <a:endParaRPr lang="en-GB" dirty="0"/>
          </a:p>
          <a:p>
            <a:r>
              <a:rPr lang="en-GB" i="1" dirty="0"/>
              <a:t>* Thomas, B et al. (2015) Making literature reviews more ethical: a researcher and health sciences librarian collaborative process. Future Science OA, 11 (4), FSO78, p.2 </a:t>
            </a:r>
          </a:p>
          <a:p>
            <a:r>
              <a:rPr lang="en-GB" sz="1100" i="1" dirty="0"/>
              <a:t>Available at: </a:t>
            </a:r>
            <a:r>
              <a:rPr lang="en-GB" sz="1100" i="1" u="sng" dirty="0">
                <a:hlinkClick r:id="rId2"/>
              </a:rPr>
              <a:t>https://doi.org/10.4155/FSO.15.78</a:t>
            </a:r>
            <a:r>
              <a:rPr lang="en-GB" sz="1100" i="1" dirty="0"/>
              <a:t> [Accessed on 15 January 2020]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GB" b="1" dirty="0">
              <a:solidFill>
                <a:srgbClr val="FFC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FFC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C000"/>
                </a:solidFill>
              </a:rPr>
              <a:t>We are happy to assist where we can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B0F0"/>
                </a:solidFill>
              </a:rPr>
              <a:t>It may help to raise the profile of the service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The subject matter can be fascinating to those carrying out the searches.</a:t>
            </a:r>
          </a:p>
        </p:txBody>
      </p:sp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48680"/>
            <a:ext cx="2469257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8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The Cons of being called upon to carry out an increased level of support for systematic reviews:</a:t>
            </a:r>
            <a:br>
              <a:rPr lang="en-GB" dirty="0"/>
            </a:b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C00000"/>
                </a:solidFill>
              </a:rPr>
              <a:t>The amount of time it takes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Conflicting pulls on Library &amp; Knowledge Service staff (LKS) time inducing stress</a:t>
            </a:r>
          </a:p>
          <a:p>
            <a:pPr lvl="0"/>
            <a:endParaRPr lang="en-GB" sz="2400" b="1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92D050"/>
                </a:solidFill>
              </a:rPr>
              <a:t>Sometimes the pastoral care that is required (can be positive too)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/>
          <a:lstStyle/>
          <a:p>
            <a:r>
              <a:rPr lang="en-GB" b="1" dirty="0"/>
              <a:t>My own Review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403648" y="2708921"/>
            <a:ext cx="66247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</a:rPr>
              <a:t>Conducted my own brief review of whether my colleagues/the literature reflected an increase in demand for NHS libraries to support SRs; did this in the following way:</a:t>
            </a:r>
          </a:p>
          <a:p>
            <a:endParaRPr lang="en-GB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70C0"/>
                </a:solidFill>
              </a:rPr>
              <a:t>I e-mailed a message to Library &amp; Knowledge Service (LKS) Managers in the NHS in England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</a:rPr>
              <a:t>I carried out a literature search using Library, Information Science and Technology Abstracts (LISTA)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I read the transcript of #</a:t>
            </a:r>
            <a:r>
              <a:rPr lang="en-GB" b="1" dirty="0" err="1">
                <a:solidFill>
                  <a:srgbClr val="7030A0"/>
                </a:solidFill>
              </a:rPr>
              <a:t>UKmedlibs</a:t>
            </a:r>
            <a:r>
              <a:rPr lang="en-GB" b="1" dirty="0">
                <a:solidFill>
                  <a:srgbClr val="7030A0"/>
                </a:solidFill>
              </a:rPr>
              <a:t> Twitter chat from 17</a:t>
            </a:r>
            <a:r>
              <a:rPr lang="en-GB" b="1" baseline="30000" dirty="0">
                <a:solidFill>
                  <a:srgbClr val="7030A0"/>
                </a:solidFill>
              </a:rPr>
              <a:t>th</a:t>
            </a:r>
            <a:r>
              <a:rPr lang="en-GB" b="1" dirty="0">
                <a:solidFill>
                  <a:srgbClr val="7030A0"/>
                </a:solidFill>
              </a:rPr>
              <a:t> March 2020 on the subject of Systematic Reviews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85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4664"/>
            <a:ext cx="2757289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652236" y="1628800"/>
            <a:ext cx="7772400" cy="1037977"/>
          </a:xfrm>
        </p:spPr>
        <p:txBody>
          <a:bodyPr/>
          <a:lstStyle/>
          <a:p>
            <a:r>
              <a:rPr lang="en-GB" b="1" dirty="0"/>
              <a:t>FINDINGS</a:t>
            </a:r>
            <a:r>
              <a:rPr lang="en-GB" dirty="0"/>
              <a:t> : SRs are increasing:</a:t>
            </a:r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" name="Picture 19" descr="Fig. 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22"/>
          <a:stretch/>
        </p:blipFill>
        <p:spPr bwMode="auto">
          <a:xfrm>
            <a:off x="1259632" y="2636912"/>
            <a:ext cx="6840760" cy="32403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2378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2757289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>
          <a:xfrm>
            <a:off x="611560" y="1900108"/>
            <a:ext cx="7772400" cy="1008063"/>
          </a:xfrm>
        </p:spPr>
        <p:txBody>
          <a:bodyPr/>
          <a:lstStyle/>
          <a:p>
            <a:r>
              <a:rPr lang="en-GB" b="1" dirty="0"/>
              <a:t>FURTHER FINDINGS: </a:t>
            </a:r>
            <a:endParaRPr lang="en-GB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4294967295"/>
          </p:nvPr>
        </p:nvSpPr>
        <p:spPr>
          <a:xfrm>
            <a:off x="1331640" y="2924944"/>
            <a:ext cx="6513513" cy="2714625"/>
          </a:xfrm>
        </p:spPr>
        <p:txBody>
          <a:bodyPr>
            <a:normAutofit fontScale="25000" lnSpcReduction="20000"/>
          </a:bodyPr>
          <a:lstStyle/>
          <a:p>
            <a:r>
              <a:rPr lang="en-GB" sz="7200" b="1" dirty="0">
                <a:solidFill>
                  <a:srgbClr val="0070C0"/>
                </a:solidFill>
              </a:rPr>
              <a:t>University students are carrying out systematic reviews as part of a Master’s Dissertation which may not fit with NHS LKS staff perceptions or expectations of what a systematic review is.</a:t>
            </a:r>
          </a:p>
          <a:p>
            <a:endParaRPr lang="en-GB" sz="7200" dirty="0"/>
          </a:p>
          <a:p>
            <a:r>
              <a:rPr lang="en-GB" sz="7200" dirty="0"/>
              <a:t> </a:t>
            </a:r>
            <a:r>
              <a:rPr lang="en-GB" sz="7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“Systematic reviews seek to collate evidence that fits pre-specified eligibility criteria in order to answer a specific research question. They aim to minimise bias by using explicit, systematic methods documented in advance with a protocol.”*</a:t>
            </a:r>
          </a:p>
          <a:p>
            <a:endParaRPr lang="en-GB" dirty="0"/>
          </a:p>
          <a:p>
            <a:r>
              <a:rPr lang="en-GB" sz="6400" dirty="0"/>
              <a:t>*</a:t>
            </a:r>
            <a:r>
              <a:rPr lang="en-GB" sz="6400" i="1" dirty="0"/>
              <a:t>Cochrane Handbook for Systematic Reviews of Interventions. Version 6.1, 2020  Series editors: Higgins, J &amp; Thomas, J.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57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1105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When is a Systematic Review not a Systematic Review? OR How can a library service with a minimal level of staff support systematic reviews (SRs)? </vt:lpstr>
      <vt:lpstr>Where we are</vt:lpstr>
      <vt:lpstr>PowerPoint Presentation</vt:lpstr>
      <vt:lpstr>PowerPoint Presentation</vt:lpstr>
      <vt:lpstr>PowerPoint Presentation</vt:lpstr>
      <vt:lpstr>The Cons of being called upon to carry out an increased level of support for systematic reviews: </vt:lpstr>
      <vt:lpstr>My own Review</vt:lpstr>
      <vt:lpstr>FINDINGS : SRs are increasing:</vt:lpstr>
      <vt:lpstr>FURTHER FINDINGS: </vt:lpstr>
      <vt:lpstr>FURTHER FINDINGS: </vt:lpstr>
      <vt:lpstr>FURTHER FINDINGS: </vt:lpstr>
      <vt:lpstr>The Support being offered </vt:lpstr>
      <vt:lpstr>PowerPoint Presentation</vt:lpstr>
      <vt:lpstr>Helping our users prepare for a systematic review in a way that also helps us to prepare </vt:lpstr>
      <vt:lpstr>We intend to offer a 3 tiered level of support: </vt:lpstr>
      <vt:lpstr>We base the level of support that we are willing to give upon a completed work plan  </vt:lpstr>
      <vt:lpstr>Recommendations</vt:lpstr>
      <vt:lpstr>   Thank You.</vt:lpstr>
    </vt:vector>
  </TitlesOfParts>
  <Company>NLG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is a Systematic Review not a Systematic Review? OR How can a library service with a minimal level of staff support systematic reviews (SRs)?</dc:title>
  <dc:creator>Chris Lawton</dc:creator>
  <cp:lastModifiedBy>Joanne Naughton</cp:lastModifiedBy>
  <cp:revision>30</cp:revision>
  <dcterms:created xsi:type="dcterms:W3CDTF">2020-10-14T10:23:43Z</dcterms:created>
  <dcterms:modified xsi:type="dcterms:W3CDTF">2020-12-02T10:46:24Z</dcterms:modified>
</cp:coreProperties>
</file>