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89" r:id="rId6"/>
    <p:sldId id="294" r:id="rId7"/>
    <p:sldId id="295" r:id="rId8"/>
    <p:sldId id="290" r:id="rId9"/>
    <p:sldId id="291" r:id="rId10"/>
    <p:sldId id="292" r:id="rId11"/>
    <p:sldId id="293" r:id="rId12"/>
    <p:sldId id="28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9">
          <p15:clr>
            <a:srgbClr val="A4A3A4"/>
          </p15:clr>
        </p15:guide>
        <p15:guide id="2" pos="2879">
          <p15:clr>
            <a:srgbClr val="A4A3A4"/>
          </p15:clr>
        </p15:guide>
        <p15:guide id="3" pos="2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c Gilroy" initials="DG" lastIdx="2" clrIdx="0">
    <p:extLst>
      <p:ext uri="{19B8F6BF-5375-455C-9EA6-DF929625EA0E}">
        <p15:presenceInfo xmlns:p15="http://schemas.microsoft.com/office/powerpoint/2012/main" userId="S::Dominic.Gilroy@hee.nhs.uk::3cc9195d-040e-4b52-a5a7-bde6b2647b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3"/>
    <a:srgbClr val="A00054"/>
    <a:srgbClr val="E28C05"/>
    <a:srgbClr val="F28725"/>
    <a:srgbClr val="1A89CE"/>
    <a:srgbClr val="AD0E5E"/>
    <a:srgbClr val="F8991C"/>
    <a:srgbClr val="DCA000"/>
    <a:srgbClr val="333333"/>
    <a:srgbClr val="3C68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2ACA50-2887-940C-EF3B-030E1794218C}" v="12" dt="2020-10-27T11:33:28.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2092" autoAdjust="0"/>
  </p:normalViewPr>
  <p:slideViewPr>
    <p:cSldViewPr snapToGrid="0" snapToObjects="1" showGuides="1">
      <p:cViewPr varScale="1">
        <p:scale>
          <a:sx n="41" d="100"/>
          <a:sy n="41" d="100"/>
        </p:scale>
        <p:origin x="2024" y="20"/>
      </p:cViewPr>
      <p:guideLst>
        <p:guide orient="horz" pos="589"/>
        <p:guide pos="2879"/>
        <p:guide pos="27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c Gilroy" userId="S::dominic.gilroy@hee.nhs.uk::3cc9195d-040e-4b52-a5a7-bde6b2647b38" providerId="AD" clId="Web-{A12ACA50-2887-940C-EF3B-030E1794218C}"/>
    <pc:docChg chg="modSld">
      <pc:chgData name="Dominic Gilroy" userId="S::dominic.gilroy@hee.nhs.uk::3cc9195d-040e-4b52-a5a7-bde6b2647b38" providerId="AD" clId="Web-{A12ACA50-2887-940C-EF3B-030E1794218C}" dt="2020-10-27T11:33:25.859" v="164"/>
      <pc:docMkLst>
        <pc:docMk/>
      </pc:docMkLst>
      <pc:sldChg chg="modSp modNotes">
        <pc:chgData name="Dominic Gilroy" userId="S::dominic.gilroy@hee.nhs.uk::3cc9195d-040e-4b52-a5a7-bde6b2647b38" providerId="AD" clId="Web-{A12ACA50-2887-940C-EF3B-030E1794218C}" dt="2020-10-27T11:30:58.202" v="103"/>
        <pc:sldMkLst>
          <pc:docMk/>
          <pc:sldMk cId="607253106" sldId="291"/>
        </pc:sldMkLst>
        <pc:spChg chg="mod">
          <ac:chgData name="Dominic Gilroy" userId="S::dominic.gilroy@hee.nhs.uk::3cc9195d-040e-4b52-a5a7-bde6b2647b38" providerId="AD" clId="Web-{A12ACA50-2887-940C-EF3B-030E1794218C}" dt="2020-10-27T11:26:55.263" v="6" actId="20577"/>
          <ac:spMkLst>
            <pc:docMk/>
            <pc:sldMk cId="607253106" sldId="291"/>
            <ac:spMk id="4" creationId="{0BE538D0-A57D-4B99-A199-44CE8599D539}"/>
          </ac:spMkLst>
        </pc:spChg>
      </pc:sldChg>
      <pc:sldChg chg="modNotes">
        <pc:chgData name="Dominic Gilroy" userId="S::dominic.gilroy@hee.nhs.uk::3cc9195d-040e-4b52-a5a7-bde6b2647b38" providerId="AD" clId="Web-{A12ACA50-2887-940C-EF3B-030E1794218C}" dt="2020-10-27T11:33:25.859" v="164"/>
        <pc:sldMkLst>
          <pc:docMk/>
          <pc:sldMk cId="3650330860" sldId="293"/>
        </pc:sldMkLst>
      </pc:sldChg>
      <pc:sldChg chg="modNotes">
        <pc:chgData name="Dominic Gilroy" userId="S::dominic.gilroy@hee.nhs.uk::3cc9195d-040e-4b52-a5a7-bde6b2647b38" providerId="AD" clId="Web-{A12ACA50-2887-940C-EF3B-030E1794218C}" dt="2020-10-27T11:29:12.858" v="91"/>
        <pc:sldMkLst>
          <pc:docMk/>
          <pc:sldMk cId="3879578070"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EC193-F83B-4A43-880F-931681F699B1}" type="datetimeFigureOut">
              <a:rPr lang="en-US" smtClean="0"/>
              <a:t>10/27/2020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D8339-07E2-804E-8255-65204ED24FA6}" type="slidenum">
              <a:rPr lang="en-US" smtClean="0"/>
              <a:t>‹#›</a:t>
            </a:fld>
            <a:endParaRPr lang="en-US"/>
          </a:p>
        </p:txBody>
      </p:sp>
    </p:spTree>
    <p:extLst>
      <p:ext uri="{BB962C8B-B14F-4D97-AF65-F5344CB8AC3E}">
        <p14:creationId xmlns:p14="http://schemas.microsoft.com/office/powerpoint/2010/main" val="30293169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 /afternoon</a:t>
            </a:r>
          </a:p>
          <a:p>
            <a:r>
              <a:rPr lang="en-GB" dirty="0"/>
              <a:t>My name is Dom Gilroy</a:t>
            </a:r>
          </a:p>
          <a:p>
            <a:endParaRPr lang="en-GB" dirty="0"/>
          </a:p>
          <a:p>
            <a:r>
              <a:rPr lang="en-GB" dirty="0"/>
              <a:t>This brief presentation aims to provide you with a reminder about the Library and Knowledge Services Quality and Improvement Outcomes Framework</a:t>
            </a:r>
          </a:p>
          <a:p>
            <a:endParaRPr lang="en-GB" dirty="0"/>
          </a:p>
          <a:p>
            <a:r>
              <a:rPr lang="en-GB" dirty="0"/>
              <a:t>A reminder about the expectations, timescales, and some areas to consider if you are involved in the self-assessment process.</a:t>
            </a:r>
          </a:p>
          <a:p>
            <a:r>
              <a:rPr lang="en-GB" dirty="0"/>
              <a:t> </a:t>
            </a:r>
          </a:p>
        </p:txBody>
      </p:sp>
      <p:sp>
        <p:nvSpPr>
          <p:cNvPr id="4" name="Slide Number Placeholder 3"/>
          <p:cNvSpPr>
            <a:spLocks noGrp="1"/>
          </p:cNvSpPr>
          <p:nvPr>
            <p:ph type="sldNum" sz="quarter" idx="10"/>
          </p:nvPr>
        </p:nvSpPr>
        <p:spPr/>
        <p:txBody>
          <a:bodyPr/>
          <a:lstStyle/>
          <a:p>
            <a:fld id="{C88D8339-07E2-804E-8255-65204ED24FA6}" type="slidenum">
              <a:rPr lang="en-US" smtClean="0"/>
              <a:t>1</a:t>
            </a:fld>
            <a:endParaRPr lang="en-US"/>
          </a:p>
        </p:txBody>
      </p:sp>
    </p:spTree>
    <p:extLst>
      <p:ext uri="{BB962C8B-B14F-4D97-AF65-F5344CB8AC3E}">
        <p14:creationId xmlns:p14="http://schemas.microsoft.com/office/powerpoint/2010/main" val="2103678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Hopefully you will remember that the Quality and Improvement Outcomes Framework is the thing that replaces the Library Quality Assurance Framework  - or LQAF – from 2019 onwards.  </a:t>
            </a:r>
          </a:p>
          <a:p>
            <a:endParaRPr lang="en-GB" dirty="0"/>
          </a:p>
          <a:p>
            <a:r>
              <a:rPr lang="en-GB" dirty="0"/>
              <a:t>It provides a series of six Outcomes each with a set of four levels against which organisations are asked to self assess themselves using the criteria and indicators included in the framework.  These self assessments, accompanied by appropriate evidence, will then be validated by colleagues from the HEE Library and Knowledge Services teams.  This will be a national process with the submissions spread across the country so that your submission from the North will be viewed by at least one HEE colleague from another region.  This is intended to ensure a national consistent approach to validation.</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88D8339-07E2-804E-8255-65204ED24FA6}" type="slidenum">
              <a:rPr lang="en-US" smtClean="0"/>
              <a:t>2</a:t>
            </a:fld>
            <a:endParaRPr lang="en-US"/>
          </a:p>
        </p:txBody>
      </p:sp>
    </p:spTree>
    <p:extLst>
      <p:ext uri="{BB962C8B-B14F-4D97-AF65-F5344CB8AC3E}">
        <p14:creationId xmlns:p14="http://schemas.microsoft.com/office/powerpoint/2010/main" val="3256513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 reminder of what the six outcomes are</a:t>
            </a:r>
          </a:p>
          <a:p>
            <a:endParaRPr lang="en-GB" dirty="0"/>
          </a:p>
          <a:p>
            <a:r>
              <a:rPr lang="en-GB" dirty="0"/>
              <a:t>Read and add:</a:t>
            </a:r>
          </a:p>
          <a:p>
            <a:endParaRPr lang="en-GB" dirty="0"/>
          </a:p>
          <a:p>
            <a:r>
              <a:rPr lang="en-GB" dirty="0"/>
              <a:t>1  How well does the organisation recognise and support their library and knowledge service or provide access to one for their staff if it isn't provided in-house.  How well are the skills of LKS professionals recognised and used</a:t>
            </a:r>
            <a:endParaRPr lang="en-GB" dirty="0">
              <a:cs typeface="Calibri"/>
            </a:endParaRPr>
          </a:p>
          <a:p>
            <a:endParaRPr lang="en-GB" dirty="0"/>
          </a:p>
          <a:p>
            <a:r>
              <a:rPr lang="en-GB" dirty="0"/>
              <a:t>2  Are library and knowledge specialists being called upon to provide evidence to inform a range of decisions throughout the organisation?</a:t>
            </a:r>
          </a:p>
          <a:p>
            <a:endParaRPr lang="en-GB" dirty="0"/>
          </a:p>
          <a:p>
            <a:r>
              <a:rPr lang="en-GB" dirty="0"/>
              <a:t>3  Are library and knowledge specialists developing their service offer based on the evidence of what their users needs and want.  Are there efforts to engage with hard to reach groups and evidence of “You said, we did” type activities</a:t>
            </a:r>
            <a:endParaRPr lang="en-GB" dirty="0">
              <a:cs typeface="Calibri"/>
            </a:endParaRPr>
          </a:p>
          <a:p>
            <a:endParaRPr lang="en-GB" dirty="0"/>
          </a:p>
          <a:p>
            <a:r>
              <a:rPr lang="en-GB" dirty="0"/>
              <a:t>4 Are there enough library and knowledge specialists for the size of the organisation served.   How does your staffing stand up against the HEE Recommended Staff Ratio?  What efforts have been made to identify and address any skills gaps and provide CPD opportunities?</a:t>
            </a:r>
            <a:endParaRPr lang="en-GB" dirty="0">
              <a:cs typeface="Calibri"/>
            </a:endParaRPr>
          </a:p>
          <a:p>
            <a:endParaRPr lang="en-GB" dirty="0"/>
          </a:p>
          <a:p>
            <a:r>
              <a:rPr lang="en-GB" dirty="0"/>
              <a:t>5  How have you improved your  Library and Knowledge Services using evidence and good practice from elsewhere.  NOTE: This about the LKS not the rest of the organisation.</a:t>
            </a:r>
            <a:endParaRPr lang="en-GB" dirty="0">
              <a:cs typeface="Calibri"/>
            </a:endParaRPr>
          </a:p>
          <a:p>
            <a:endParaRPr lang="en-GB" dirty="0"/>
          </a:p>
          <a:p>
            <a:r>
              <a:rPr lang="en-GB" dirty="0"/>
              <a:t>6  Does your service make a difference to your organisation and the people you serve?  How do you know? What evidence have you collected?</a:t>
            </a:r>
          </a:p>
        </p:txBody>
      </p:sp>
      <p:sp>
        <p:nvSpPr>
          <p:cNvPr id="4" name="Slide Number Placeholder 3"/>
          <p:cNvSpPr>
            <a:spLocks noGrp="1"/>
          </p:cNvSpPr>
          <p:nvPr>
            <p:ph type="sldNum" sz="quarter" idx="5"/>
          </p:nvPr>
        </p:nvSpPr>
        <p:spPr/>
        <p:txBody>
          <a:bodyPr/>
          <a:lstStyle/>
          <a:p>
            <a:fld id="{C88D8339-07E2-804E-8255-65204ED24FA6}" type="slidenum">
              <a:rPr lang="en-US" smtClean="0"/>
              <a:t>3</a:t>
            </a:fld>
            <a:endParaRPr lang="en-US"/>
          </a:p>
        </p:txBody>
      </p:sp>
    </p:spTree>
    <p:extLst>
      <p:ext uri="{BB962C8B-B14F-4D97-AF65-F5344CB8AC3E}">
        <p14:creationId xmlns:p14="http://schemas.microsoft.com/office/powerpoint/2010/main" val="3923018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a reminder of the levels against which organisations are asked to self assess.</a:t>
            </a:r>
          </a:p>
          <a:p>
            <a:endParaRPr lang="en-GB" dirty="0"/>
          </a:p>
          <a:p>
            <a:r>
              <a:rPr lang="en-GB" dirty="0"/>
              <a:t>A Level 0 organisation may have no service, or a service which cannot demonstrate Level 1 </a:t>
            </a:r>
          </a:p>
          <a:p>
            <a:r>
              <a:rPr lang="en-GB" dirty="0"/>
              <a:t>While an organisation operating at Level 4 would be considered to have a highly developed service.</a:t>
            </a:r>
          </a:p>
          <a:p>
            <a:endParaRPr lang="en-GB" dirty="0"/>
          </a:p>
          <a:p>
            <a:r>
              <a:rPr lang="en-GB" dirty="0"/>
              <a:t>A reminder that a service previously assessed at 98/99/100% compliant with LQAF should not expect to be a Level 4 service solely based on their LQAF compliance – this is a different way of looking at achievement in Library and Knowledge Services and how organisations use these resources.</a:t>
            </a:r>
          </a:p>
          <a:p>
            <a:endParaRPr lang="en-GB" dirty="0"/>
          </a:p>
          <a:p>
            <a:r>
              <a:rPr lang="en-GB" dirty="0"/>
              <a:t>There are a number of indicators available in the documentation to help in the self assessment around what level your organisation may be working at against each of the Outcomes.</a:t>
            </a:r>
            <a:endParaRPr lang="en-US" dirty="0"/>
          </a:p>
        </p:txBody>
      </p:sp>
      <p:sp>
        <p:nvSpPr>
          <p:cNvPr id="4" name="Slide Number Placeholder 3"/>
          <p:cNvSpPr>
            <a:spLocks noGrp="1"/>
          </p:cNvSpPr>
          <p:nvPr>
            <p:ph type="sldNum" sz="quarter" idx="5"/>
          </p:nvPr>
        </p:nvSpPr>
        <p:spPr/>
        <p:txBody>
          <a:bodyPr/>
          <a:lstStyle/>
          <a:p>
            <a:fld id="{C88D8339-07E2-804E-8255-65204ED24FA6}" type="slidenum">
              <a:rPr lang="en-US" smtClean="0"/>
              <a:t>4</a:t>
            </a:fld>
            <a:endParaRPr lang="en-US"/>
          </a:p>
        </p:txBody>
      </p:sp>
    </p:spTree>
    <p:extLst>
      <p:ext uri="{BB962C8B-B14F-4D97-AF65-F5344CB8AC3E}">
        <p14:creationId xmlns:p14="http://schemas.microsoft.com/office/powerpoint/2010/main" val="242150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documentation is available on the Knowledge for Healthcare Blog </a:t>
            </a:r>
          </a:p>
          <a:p>
            <a:endParaRPr lang="en-GB" dirty="0"/>
          </a:p>
          <a:p>
            <a:r>
              <a:rPr lang="en-GB" dirty="0"/>
              <a:t>This includes both the Framework itself, and the documents needed for the self-assessment process, but also recorded webinars providing an overview of the Framework and focusing in on individual Outcomes within it.</a:t>
            </a:r>
          </a:p>
          <a:p>
            <a:endParaRPr lang="en-GB" dirty="0"/>
          </a:p>
          <a:p>
            <a:r>
              <a:rPr lang="en-GB" dirty="0"/>
              <a:t>Do please take the time to look again at these resources if you are unclear about any aspect of the self assessment process.</a:t>
            </a:r>
            <a:endParaRPr lang="en-US" dirty="0"/>
          </a:p>
        </p:txBody>
      </p:sp>
      <p:sp>
        <p:nvSpPr>
          <p:cNvPr id="4" name="Slide Number Placeholder 3"/>
          <p:cNvSpPr>
            <a:spLocks noGrp="1"/>
          </p:cNvSpPr>
          <p:nvPr>
            <p:ph type="sldNum" sz="quarter" idx="5"/>
          </p:nvPr>
        </p:nvSpPr>
        <p:spPr/>
        <p:txBody>
          <a:bodyPr/>
          <a:lstStyle/>
          <a:p>
            <a:fld id="{C88D8339-07E2-804E-8255-65204ED24FA6}" type="slidenum">
              <a:rPr lang="en-US" smtClean="0"/>
              <a:t>5</a:t>
            </a:fld>
            <a:endParaRPr lang="en-US"/>
          </a:p>
        </p:txBody>
      </p:sp>
    </p:spTree>
    <p:extLst>
      <p:ext uri="{BB962C8B-B14F-4D97-AF65-F5344CB8AC3E}">
        <p14:creationId xmlns:p14="http://schemas.microsoft.com/office/powerpoint/2010/main" val="115866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self assessment will cover both 2019-20 and 2020-21 financial years</a:t>
            </a:r>
          </a:p>
          <a:p>
            <a:endParaRPr lang="en-GB" dirty="0"/>
          </a:p>
          <a:p>
            <a:r>
              <a:rPr lang="en-GB" dirty="0"/>
              <a:t>Therefore you can reuse any materials you may have gathered for the original 2020 submission date.</a:t>
            </a:r>
          </a:p>
          <a:p>
            <a:r>
              <a:rPr lang="en-GB" dirty="0"/>
              <a:t>We are trying to give you flexibility here in terms of the balance of material you use.</a:t>
            </a:r>
          </a:p>
          <a:p>
            <a:r>
              <a:rPr lang="en-GB" dirty="0"/>
              <a:t>If you already gathered a lot for 2020 you might choose to just supplement the evidence to cover 2020-21.  </a:t>
            </a:r>
            <a:endParaRPr lang="en-GB" dirty="0">
              <a:cs typeface="Calibri"/>
            </a:endParaRPr>
          </a:p>
          <a:p>
            <a:r>
              <a:rPr lang="en-GB" dirty="0"/>
              <a:t>However, if you had not really started work on the submission before the delay was announced – you may choose to focus more on 2020-21 – it is entirely up to you and how best you can present your service and organisation.</a:t>
            </a:r>
            <a:endParaRPr lang="en-GB" dirty="0">
              <a:cs typeface="Calibri"/>
            </a:endParaRPr>
          </a:p>
          <a:p>
            <a:endParaRPr lang="en-GB" dirty="0"/>
          </a:p>
          <a:p>
            <a:r>
              <a:rPr lang="en-GB" dirty="0"/>
              <a:t>Also to note that although the material should cover up to March 2021, the submission deadline for the self-evaluation has yet to be confirmed</a:t>
            </a:r>
            <a:endParaRPr lang="en-US" dirty="0"/>
          </a:p>
        </p:txBody>
      </p:sp>
      <p:sp>
        <p:nvSpPr>
          <p:cNvPr id="4" name="Slide Number Placeholder 3"/>
          <p:cNvSpPr>
            <a:spLocks noGrp="1"/>
          </p:cNvSpPr>
          <p:nvPr>
            <p:ph type="sldNum" sz="quarter" idx="5"/>
          </p:nvPr>
        </p:nvSpPr>
        <p:spPr/>
        <p:txBody>
          <a:bodyPr/>
          <a:lstStyle/>
          <a:p>
            <a:fld id="{C88D8339-07E2-804E-8255-65204ED24FA6}" type="slidenum">
              <a:rPr lang="en-US" smtClean="0"/>
              <a:t>6</a:t>
            </a:fld>
            <a:endParaRPr lang="en-US"/>
          </a:p>
        </p:txBody>
      </p:sp>
    </p:spTree>
    <p:extLst>
      <p:ext uri="{BB962C8B-B14F-4D97-AF65-F5344CB8AC3E}">
        <p14:creationId xmlns:p14="http://schemas.microsoft.com/office/powerpoint/2010/main" val="267446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avoidance of any doubt the Covid-19 pandemic counts as a national and local priority in the context of the Outcomes Framework</a:t>
            </a:r>
          </a:p>
          <a:p>
            <a:endParaRPr lang="en-GB" dirty="0"/>
          </a:p>
          <a:p>
            <a:r>
              <a:rPr lang="en-GB" dirty="0"/>
              <a:t>Therefore if your organisation made use of your Library and Knowledge skills during the crisis then this might be something you want to mention in the self-evaluation.  We are aware of examples of Library and Knowledge Services providing evidence into Nightingale hospitals, supporting Gold, Silver, and Bronze commands, and similar.</a:t>
            </a:r>
          </a:p>
          <a:p>
            <a:endParaRPr lang="en-GB" dirty="0"/>
          </a:p>
          <a:p>
            <a:r>
              <a:rPr lang="en-GB" dirty="0"/>
              <a:t>You do need to try and spell out, if it is not clear, how your library and knowledge specialist skills came to the fore in any work you were doing in the wider organisation.  Being redeployed or undertaking different roles, however crucial to the organisation, may not necessarily be clearly relevant in the context of the Outcomes Framework so you may need to explain why they are if it isn’t obvious.</a:t>
            </a:r>
          </a:p>
          <a:p>
            <a:endParaRPr lang="en-GB" dirty="0"/>
          </a:p>
          <a:p>
            <a:r>
              <a:rPr lang="en-GB" dirty="0"/>
              <a:t>Equally if you weren’t able to get involved in your organisation’s response to Covid-19 – but have other ways of showing you have met your organisation’s goals and priorities, please tell us about those.  This isn’t meant to be a “one size fits all” approach. </a:t>
            </a:r>
          </a:p>
          <a:p>
            <a:endParaRPr lang="en-GB" dirty="0"/>
          </a:p>
          <a:p>
            <a:endParaRPr lang="en-US" dirty="0"/>
          </a:p>
        </p:txBody>
      </p:sp>
      <p:sp>
        <p:nvSpPr>
          <p:cNvPr id="4" name="Slide Number Placeholder 3"/>
          <p:cNvSpPr>
            <a:spLocks noGrp="1"/>
          </p:cNvSpPr>
          <p:nvPr>
            <p:ph type="sldNum" sz="quarter" idx="5"/>
          </p:nvPr>
        </p:nvSpPr>
        <p:spPr/>
        <p:txBody>
          <a:bodyPr/>
          <a:lstStyle/>
          <a:p>
            <a:fld id="{C88D8339-07E2-804E-8255-65204ED24FA6}" type="slidenum">
              <a:rPr lang="en-US" smtClean="0"/>
              <a:t>7</a:t>
            </a:fld>
            <a:endParaRPr lang="en-US"/>
          </a:p>
        </p:txBody>
      </p:sp>
    </p:spTree>
    <p:extLst>
      <p:ext uri="{BB962C8B-B14F-4D97-AF65-F5344CB8AC3E}">
        <p14:creationId xmlns:p14="http://schemas.microsoft.com/office/powerpoint/2010/main" val="1238464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late 2019 and early 2020 I visited a few local patches, either in person or using technology, to provide sessions looking at the Outcomes.  Colleagues worked in groups to think about what each of the outcomes might include and there was an opportunity to ask questions to test thinking and understanding.</a:t>
            </a:r>
          </a:p>
          <a:p>
            <a:endParaRPr lang="en-GB" dirty="0"/>
          </a:p>
          <a:p>
            <a:r>
              <a:rPr lang="en-GB" dirty="0"/>
              <a:t>We are happy to offer further sessions of this kind although they are likely to be virtual sessions in the immediate future</a:t>
            </a:r>
            <a:endParaRPr lang="en-GB" dirty="0">
              <a:cs typeface="Calibri"/>
            </a:endParaRPr>
          </a:p>
          <a:p>
            <a:r>
              <a:rPr lang="en-GB" dirty="0"/>
              <a:t>Please discuss in your patches and let me know if you might be interested.</a:t>
            </a:r>
            <a:endParaRPr lang="en-GB">
              <a:cs typeface="Calibri"/>
            </a:endParaRPr>
          </a:p>
          <a:p>
            <a:r>
              <a:rPr lang="en-GB">
                <a:cs typeface="Calibri"/>
              </a:rPr>
              <a:t> </a:t>
            </a:r>
            <a:endParaRPr lang="en-GB" dirty="0"/>
          </a:p>
          <a:p>
            <a:r>
              <a:rPr lang="en-GB" dirty="0">
                <a:cs typeface="Calibri"/>
              </a:rPr>
              <a:t>Yorkshire Humber colleagues have a session scheduled for December</a:t>
            </a:r>
          </a:p>
          <a:p>
            <a:endParaRPr lang="en-US" dirty="0">
              <a:cs typeface="Calibri"/>
            </a:endParaRPr>
          </a:p>
        </p:txBody>
      </p:sp>
      <p:sp>
        <p:nvSpPr>
          <p:cNvPr id="4" name="Slide Number Placeholder 3"/>
          <p:cNvSpPr>
            <a:spLocks noGrp="1"/>
          </p:cNvSpPr>
          <p:nvPr>
            <p:ph type="sldNum" sz="quarter" idx="5"/>
          </p:nvPr>
        </p:nvSpPr>
        <p:spPr/>
        <p:txBody>
          <a:bodyPr/>
          <a:lstStyle/>
          <a:p>
            <a:fld id="{C88D8339-07E2-804E-8255-65204ED24FA6}" type="slidenum">
              <a:rPr lang="en-US" smtClean="0"/>
              <a:t>8</a:t>
            </a:fld>
            <a:endParaRPr lang="en-US"/>
          </a:p>
        </p:txBody>
      </p:sp>
    </p:spTree>
    <p:extLst>
      <p:ext uri="{BB962C8B-B14F-4D97-AF65-F5344CB8AC3E}">
        <p14:creationId xmlns:p14="http://schemas.microsoft.com/office/powerpoint/2010/main" val="2411460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FontTx/>
              <a:buNone/>
            </a:pPr>
            <a:r>
              <a:rPr lang="en-GB" dirty="0"/>
              <a:t>Thanks for listening.</a:t>
            </a:r>
          </a:p>
          <a:p>
            <a:pPr marL="0" indent="0" rtl="0" fontAlgn="base">
              <a:buFontTx/>
              <a:buNone/>
            </a:pPr>
            <a:r>
              <a:rPr lang="en-GB" dirty="0"/>
              <a:t>We are happy to take your questions.</a:t>
            </a:r>
          </a:p>
          <a:p>
            <a:pPr marL="0" indent="0" rtl="0" fontAlgn="base">
              <a:buFontTx/>
              <a:buNone/>
            </a:pPr>
            <a:endParaRPr lang="en-GB" dirty="0"/>
          </a:p>
        </p:txBody>
      </p:sp>
      <p:sp>
        <p:nvSpPr>
          <p:cNvPr id="4" name="Slide Number Placeholder 3"/>
          <p:cNvSpPr>
            <a:spLocks noGrp="1"/>
          </p:cNvSpPr>
          <p:nvPr>
            <p:ph type="sldNum" sz="quarter" idx="5"/>
          </p:nvPr>
        </p:nvSpPr>
        <p:spPr/>
        <p:txBody>
          <a:bodyPr/>
          <a:lstStyle/>
          <a:p>
            <a:fld id="{C88D8339-07E2-804E-8255-65204ED24FA6}" type="slidenum">
              <a:rPr lang="en-US" smtClean="0"/>
              <a:t>9</a:t>
            </a:fld>
            <a:endParaRPr lang="en-US"/>
          </a:p>
        </p:txBody>
      </p:sp>
    </p:spTree>
    <p:extLst>
      <p:ext uri="{BB962C8B-B14F-4D97-AF65-F5344CB8AC3E}">
        <p14:creationId xmlns:p14="http://schemas.microsoft.com/office/powerpoint/2010/main" val="2482538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653521"/>
          </a:xfrm>
          <a:prstGeom prst="rect">
            <a:avLst/>
          </a:prstGeom>
        </p:spPr>
        <p:txBody>
          <a:bodyPr/>
          <a:lstStyle>
            <a:lvl1pPr algn="l">
              <a:defRPr sz="3200">
                <a:solidFill>
                  <a:srgbClr val="9E0063"/>
                </a:solidFill>
                <a:latin typeface="Bitter"/>
                <a:cs typeface="Bitter"/>
              </a:defRPr>
            </a:lvl1pPr>
          </a:lstStyle>
          <a:p>
            <a:r>
              <a:rPr lang="en-US"/>
              <a:t>Click to edit Master title style</a:t>
            </a:r>
            <a:endParaRPr lang="en-US" dirty="0"/>
          </a:p>
        </p:txBody>
      </p:sp>
      <p:sp>
        <p:nvSpPr>
          <p:cNvPr id="3" name="Subtitle 2"/>
          <p:cNvSpPr>
            <a:spLocks noGrp="1"/>
          </p:cNvSpPr>
          <p:nvPr>
            <p:ph type="subTitle" idx="1"/>
          </p:nvPr>
        </p:nvSpPr>
        <p:spPr>
          <a:xfrm>
            <a:off x="685799" y="2048933"/>
            <a:ext cx="7840133" cy="1752600"/>
          </a:xfrm>
        </p:spPr>
        <p:txBody>
          <a:bodyPr>
            <a:normAutofit/>
          </a:bodyPr>
          <a:lstStyle>
            <a:lvl1pPr marL="0" indent="0" algn="l">
              <a:buNone/>
              <a:defRPr sz="2000">
                <a:solidFill>
                  <a:srgbClr val="3C68AF"/>
                </a:solidFill>
                <a:latin typeface="Bitter"/>
                <a:cs typeface="Bit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Rectangle 3"/>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userDrawn="1"/>
        </p:nvGrpSpPr>
        <p:grpSpPr>
          <a:xfrm>
            <a:off x="364066" y="5190066"/>
            <a:ext cx="8432801" cy="1186103"/>
            <a:chOff x="364066" y="5190066"/>
            <a:chExt cx="8432801" cy="1186103"/>
          </a:xfrm>
        </p:grpSpPr>
        <p:grpSp>
          <p:nvGrpSpPr>
            <p:cNvPr id="6" name="Group 5"/>
            <p:cNvGrpSpPr/>
            <p:nvPr userDrawn="1"/>
          </p:nvGrpSpPr>
          <p:grpSpPr>
            <a:xfrm>
              <a:off x="364066" y="5190066"/>
              <a:ext cx="8432801" cy="931333"/>
              <a:chOff x="364066" y="5215448"/>
              <a:chExt cx="8432801" cy="897486"/>
            </a:xfrm>
          </p:grpSpPr>
          <p:sp>
            <p:nvSpPr>
              <p:cNvPr id="12" name="Rounded Rectangle 11"/>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userDrawn="1"/>
          </p:nvGrpSpPr>
          <p:grpSpPr>
            <a:xfrm>
              <a:off x="4029882" y="5812367"/>
              <a:ext cx="1132796" cy="563802"/>
              <a:chOff x="4029882" y="5812367"/>
              <a:chExt cx="1132796" cy="563802"/>
            </a:xfrm>
          </p:grpSpPr>
          <p:sp>
            <p:nvSpPr>
              <p:cNvPr id="8" name="Rectangle 7"/>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hord 8"/>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hord 9"/>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5" name="Chord 14"/>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hord 15"/>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61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pSp>
        <p:nvGrpSpPr>
          <p:cNvPr id="8" name="Group 7"/>
          <p:cNvGrpSpPr/>
          <p:nvPr userDrawn="1"/>
        </p:nvGrpSpPr>
        <p:grpSpPr>
          <a:xfrm>
            <a:off x="0" y="5190066"/>
            <a:ext cx="9144000" cy="1667934"/>
            <a:chOff x="0" y="5190066"/>
            <a:chExt cx="9144000" cy="1667934"/>
          </a:xfrm>
        </p:grpSpPr>
        <p:sp>
          <p:nvSpPr>
            <p:cNvPr id="9" name="Rectangle 8"/>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userDrawn="1"/>
          </p:nvGrpSpPr>
          <p:grpSpPr>
            <a:xfrm>
              <a:off x="364066" y="5190066"/>
              <a:ext cx="8432801" cy="1186103"/>
              <a:chOff x="364066" y="5190066"/>
              <a:chExt cx="8432801" cy="1186103"/>
            </a:xfrm>
          </p:grpSpPr>
          <p:grpSp>
            <p:nvGrpSpPr>
              <p:cNvPr id="13" name="Group 12"/>
              <p:cNvGrpSpPr/>
              <p:nvPr userDrawn="1"/>
            </p:nvGrpSpPr>
            <p:grpSpPr>
              <a:xfrm>
                <a:off x="364066" y="5190066"/>
                <a:ext cx="8432801" cy="931333"/>
                <a:chOff x="364066" y="5215448"/>
                <a:chExt cx="8432801" cy="897486"/>
              </a:xfrm>
            </p:grpSpPr>
            <p:sp>
              <p:nvSpPr>
                <p:cNvPr id="19" name="Rounded Rectangle 18"/>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4029882" y="5812367"/>
                <a:ext cx="1132796" cy="563802"/>
                <a:chOff x="4029882" y="5812367"/>
                <a:chExt cx="1132796" cy="563802"/>
              </a:xfrm>
            </p:grpSpPr>
            <p:sp>
              <p:nvSpPr>
                <p:cNvPr id="15" name="Rectangle 14"/>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hord 15"/>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hord 16"/>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1" name="Chord 10"/>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hord 11"/>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Vertical Text Placeholder 2"/>
          <p:cNvSpPr>
            <a:spLocks noGrp="1"/>
          </p:cNvSpPr>
          <p:nvPr>
            <p:ph type="body" orient="vert" idx="1"/>
          </p:nvPr>
        </p:nvSpPr>
        <p:spPr>
          <a:xfrm>
            <a:off x="457200" y="2019300"/>
            <a:ext cx="8229600" cy="3827463"/>
          </a:xfrm>
        </p:spPr>
        <p:txBody>
          <a:bodyPr vert="eaVert"/>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txBox="1">
            <a:spLocks/>
          </p:cNvSpPr>
          <p:nvPr userDrawn="1"/>
        </p:nvSpPr>
        <p:spPr>
          <a:xfrm>
            <a:off x="457200" y="1307571"/>
            <a:ext cx="8229600" cy="639762"/>
          </a:xfrm>
          <a:prstGeom prst="rect">
            <a:avLst/>
          </a:prstGeom>
        </p:spPr>
        <p:txBody>
          <a:bodyPr/>
          <a:lstStyle>
            <a:lvl1pPr algn="l" defTabSz="457200" rtl="0" eaLnBrk="1" latinLnBrk="0" hangingPunct="1">
              <a:spcBef>
                <a:spcPct val="0"/>
              </a:spcBef>
              <a:buNone/>
              <a:defRPr sz="3600" kern="1200">
                <a:solidFill>
                  <a:srgbClr val="9E0063"/>
                </a:solidFill>
                <a:latin typeface="Bitter"/>
                <a:ea typeface="+mj-ea"/>
                <a:cs typeface="Bitter"/>
              </a:defRPr>
            </a:lvl1pPr>
          </a:lstStyle>
          <a:p>
            <a:r>
              <a:rPr lang="en-GB" dirty="0"/>
              <a:t>Click to edit Master title style</a:t>
            </a:r>
            <a:endParaRPr lang="en-US" dirty="0"/>
          </a:p>
        </p:txBody>
      </p:sp>
    </p:spTree>
    <p:extLst>
      <p:ext uri="{BB962C8B-B14F-4D97-AF65-F5344CB8AC3E}">
        <p14:creationId xmlns:p14="http://schemas.microsoft.com/office/powerpoint/2010/main" val="416339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userDrawn="1"/>
        </p:nvGrpSpPr>
        <p:grpSpPr>
          <a:xfrm>
            <a:off x="0" y="5190066"/>
            <a:ext cx="9144000" cy="1667934"/>
            <a:chOff x="0" y="5190066"/>
            <a:chExt cx="9144000" cy="1667934"/>
          </a:xfrm>
        </p:grpSpPr>
        <p:sp>
          <p:nvSpPr>
            <p:cNvPr id="8" name="Rectangle 7"/>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364066" y="5190066"/>
              <a:ext cx="8432801" cy="1186103"/>
              <a:chOff x="364066" y="5190066"/>
              <a:chExt cx="8432801" cy="1186103"/>
            </a:xfrm>
          </p:grpSpPr>
          <p:grpSp>
            <p:nvGrpSpPr>
              <p:cNvPr id="12" name="Group 11"/>
              <p:cNvGrpSpPr/>
              <p:nvPr userDrawn="1"/>
            </p:nvGrpSpPr>
            <p:grpSpPr>
              <a:xfrm>
                <a:off x="364066" y="5190066"/>
                <a:ext cx="8432801" cy="931333"/>
                <a:chOff x="364066" y="5215448"/>
                <a:chExt cx="8432801" cy="897486"/>
              </a:xfrm>
            </p:grpSpPr>
            <p:sp>
              <p:nvSpPr>
                <p:cNvPr id="18" name="Rounded Rectangle 17"/>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4029882" y="5812367"/>
                <a:ext cx="1132796" cy="563802"/>
                <a:chOff x="4029882" y="5812367"/>
                <a:chExt cx="1132796" cy="563802"/>
              </a:xfrm>
            </p:grpSpPr>
            <p:sp>
              <p:nvSpPr>
                <p:cNvPr id="14" name="Rectangle 13"/>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hord 14"/>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hord 15"/>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0" name="Chord 9"/>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hord 10"/>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Vertical Title 1"/>
          <p:cNvSpPr>
            <a:spLocks noGrp="1"/>
          </p:cNvSpPr>
          <p:nvPr>
            <p:ph type="title" orient="vert"/>
          </p:nvPr>
        </p:nvSpPr>
        <p:spPr>
          <a:xfrm>
            <a:off x="6629400" y="1358900"/>
            <a:ext cx="2057400" cy="4094765"/>
          </a:xfrm>
          <a:prstGeom prst="rect">
            <a:avLst/>
          </a:prstGeom>
        </p:spPr>
        <p:txBody>
          <a:bodyPr vert="eaVert"/>
          <a:lstStyle>
            <a:lvl1pPr>
              <a:defRPr>
                <a:solidFill>
                  <a:srgbClr val="A00054"/>
                </a:solidFill>
                <a:latin typeface="Bitter"/>
                <a:cs typeface="Bitte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358900"/>
            <a:ext cx="6019800" cy="40947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753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userDrawn="1"/>
        </p:nvGrpSpPr>
        <p:grpSpPr>
          <a:xfrm>
            <a:off x="364066" y="5190066"/>
            <a:ext cx="8432801" cy="1186103"/>
            <a:chOff x="364066" y="5190066"/>
            <a:chExt cx="8432801" cy="1186103"/>
          </a:xfrm>
        </p:grpSpPr>
        <p:grpSp>
          <p:nvGrpSpPr>
            <p:cNvPr id="19" name="Group 18"/>
            <p:cNvGrpSpPr/>
            <p:nvPr userDrawn="1"/>
          </p:nvGrpSpPr>
          <p:grpSpPr>
            <a:xfrm>
              <a:off x="364066" y="5190066"/>
              <a:ext cx="8432801" cy="931333"/>
              <a:chOff x="364066" y="5215448"/>
              <a:chExt cx="8432801" cy="897486"/>
            </a:xfrm>
          </p:grpSpPr>
          <p:sp>
            <p:nvSpPr>
              <p:cNvPr id="10" name="Rounded Rectangle 9"/>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userDrawn="1"/>
          </p:nvGrpSpPr>
          <p:grpSpPr>
            <a:xfrm>
              <a:off x="4029882" y="5812367"/>
              <a:ext cx="1132796" cy="563802"/>
              <a:chOff x="4029882" y="5812367"/>
              <a:chExt cx="1132796" cy="563802"/>
            </a:xfrm>
          </p:grpSpPr>
          <p:sp>
            <p:nvSpPr>
              <p:cNvPr id="22" name="Rectangle 21"/>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Chord 22"/>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hord 23"/>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2" name="Title 1"/>
          <p:cNvSpPr>
            <a:spLocks noGrp="1"/>
          </p:cNvSpPr>
          <p:nvPr>
            <p:ph type="title"/>
          </p:nvPr>
        </p:nvSpPr>
        <p:spPr>
          <a:xfrm>
            <a:off x="457200" y="1307571"/>
            <a:ext cx="8229600" cy="639762"/>
          </a:xfrm>
          <a:prstGeom prst="rect">
            <a:avLst/>
          </a:prstGeom>
        </p:spPr>
        <p:txBody>
          <a:bodyPr/>
          <a:lstStyle>
            <a:lvl1pPr algn="l">
              <a:defRPr sz="3600">
                <a:solidFill>
                  <a:srgbClr val="9E0063"/>
                </a:solidFill>
                <a:latin typeface="Bitter"/>
                <a:cs typeface="Bitter"/>
              </a:defRPr>
            </a:lvl1pPr>
          </a:lstStyle>
          <a:p>
            <a:r>
              <a:rPr lang="en-US"/>
              <a:t>Click to edit Master title style</a:t>
            </a:r>
            <a:endParaRPr lang="en-US" dirty="0"/>
          </a:p>
        </p:txBody>
      </p:sp>
      <p:sp>
        <p:nvSpPr>
          <p:cNvPr id="3" name="Content Placeholder 2"/>
          <p:cNvSpPr>
            <a:spLocks noGrp="1"/>
          </p:cNvSpPr>
          <p:nvPr>
            <p:ph idx="1"/>
          </p:nvPr>
        </p:nvSpPr>
        <p:spPr>
          <a:xfrm>
            <a:off x="457200" y="2269048"/>
            <a:ext cx="8229600" cy="2214052"/>
          </a:xfrm>
        </p:spPr>
        <p:txBody>
          <a:bodyPr/>
          <a:lstStyle>
            <a:lvl1pPr>
              <a:defRPr sz="2400">
                <a:solidFill>
                  <a:srgbClr val="333333"/>
                </a:solidFill>
                <a:latin typeface="Arial"/>
                <a:cs typeface="Arial"/>
              </a:defRPr>
            </a:lvl1pPr>
            <a:lvl2pPr>
              <a:defRPr sz="1800">
                <a:solidFill>
                  <a:srgbClr val="333333"/>
                </a:solidFill>
                <a:latin typeface="Arial"/>
                <a:cs typeface="Arial"/>
              </a:defRPr>
            </a:lvl2pPr>
            <a:lvl3pPr>
              <a:defRPr sz="1600">
                <a:solidFill>
                  <a:srgbClr val="333333"/>
                </a:solidFill>
                <a:latin typeface="Arial"/>
                <a:cs typeface="Arial"/>
              </a:defRPr>
            </a:lvl3pPr>
            <a:lvl4pPr>
              <a:defRPr sz="1400">
                <a:solidFill>
                  <a:srgbClr val="333333"/>
                </a:solidFill>
                <a:latin typeface="Arial"/>
                <a:cs typeface="Arial"/>
              </a:defRPr>
            </a:lvl4pPr>
            <a:lvl5pPr>
              <a:defRPr sz="1400">
                <a:solidFill>
                  <a:srgbClr val="333333"/>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hord 16"/>
          <p:cNvSpPr/>
          <p:nvPr/>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hord 17"/>
          <p:cNvSpPr/>
          <p:nvPr/>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8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3729567"/>
            <a:ext cx="9144000" cy="31284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364066" y="2815166"/>
            <a:ext cx="8432801" cy="1517782"/>
            <a:chOff x="364066" y="3297766"/>
            <a:chExt cx="8432801" cy="1517782"/>
          </a:xfrm>
        </p:grpSpPr>
        <p:grpSp>
          <p:nvGrpSpPr>
            <p:cNvPr id="8" name="Group 7"/>
            <p:cNvGrpSpPr/>
            <p:nvPr userDrawn="1"/>
          </p:nvGrpSpPr>
          <p:grpSpPr>
            <a:xfrm>
              <a:off x="364066" y="3297766"/>
              <a:ext cx="8432801" cy="1186103"/>
              <a:chOff x="364066" y="5190066"/>
              <a:chExt cx="8432801" cy="1186103"/>
            </a:xfrm>
          </p:grpSpPr>
          <p:grpSp>
            <p:nvGrpSpPr>
              <p:cNvPr id="9" name="Group 8"/>
              <p:cNvGrpSpPr/>
              <p:nvPr userDrawn="1"/>
            </p:nvGrpSpPr>
            <p:grpSpPr>
              <a:xfrm>
                <a:off x="364066" y="5190066"/>
                <a:ext cx="8432801" cy="931333"/>
                <a:chOff x="364066" y="5215448"/>
                <a:chExt cx="8432801" cy="897486"/>
              </a:xfrm>
            </p:grpSpPr>
            <p:sp>
              <p:nvSpPr>
                <p:cNvPr id="15" name="Rounded Rectangle 14"/>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userDrawn="1"/>
            </p:nvGrpSpPr>
            <p:grpSpPr>
              <a:xfrm>
                <a:off x="4029882" y="5812367"/>
                <a:ext cx="1132796" cy="563802"/>
                <a:chOff x="4029882" y="5812367"/>
                <a:chExt cx="1132796" cy="563802"/>
              </a:xfrm>
            </p:grpSpPr>
            <p:sp>
              <p:nvSpPr>
                <p:cNvPr id="11" name="Rectangle 10"/>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hord 11"/>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hord 12"/>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8" name="Chord 17"/>
            <p:cNvSpPr/>
            <p:nvPr userDrawn="1"/>
          </p:nvSpPr>
          <p:spPr>
            <a:xfrm rot="5400000">
              <a:off x="3989786" y="42269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hord 18"/>
            <p:cNvSpPr/>
            <p:nvPr userDrawn="1"/>
          </p:nvSpPr>
          <p:spPr>
            <a:xfrm rot="5400000">
              <a:off x="4576233" y="42291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22313" y="2376018"/>
            <a:ext cx="7772400" cy="737971"/>
          </a:xfrm>
          <a:prstGeom prst="rect">
            <a:avLst/>
          </a:prstGeom>
        </p:spPr>
        <p:txBody>
          <a:bodyPr anchor="t"/>
          <a:lstStyle>
            <a:lvl1pPr algn="l">
              <a:defRPr sz="4000" b="0" cap="none">
                <a:solidFill>
                  <a:srgbClr val="A00054"/>
                </a:solidFill>
                <a:latin typeface="Bitter"/>
                <a:cs typeface="Bitter"/>
              </a:defRPr>
            </a:lvl1pPr>
          </a:lstStyle>
          <a:p>
            <a:r>
              <a:rPr lang="en-US"/>
              <a:t>Click to edit Master title style</a:t>
            </a:r>
            <a:endParaRPr lang="en-US" dirty="0"/>
          </a:p>
        </p:txBody>
      </p:sp>
      <p:sp>
        <p:nvSpPr>
          <p:cNvPr id="3" name="Text Placeholder 2"/>
          <p:cNvSpPr>
            <a:spLocks noGrp="1"/>
          </p:cNvSpPr>
          <p:nvPr>
            <p:ph type="body" idx="1"/>
          </p:nvPr>
        </p:nvSpPr>
        <p:spPr>
          <a:xfrm>
            <a:off x="722313" y="1587500"/>
            <a:ext cx="7772400" cy="533400"/>
          </a:xfrm>
        </p:spPr>
        <p:txBody>
          <a:bodyPr anchor="b"/>
          <a:lstStyle>
            <a:lvl1pPr marL="0" indent="0">
              <a:buNone/>
              <a:defRPr sz="2000">
                <a:solidFill>
                  <a:schemeClr val="tx1">
                    <a:tint val="75000"/>
                  </a:schemeClr>
                </a:solidFill>
                <a:latin typeface="Bitter"/>
                <a:cs typeface="Bitte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12759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307571"/>
            <a:ext cx="8229600" cy="639762"/>
          </a:xfrm>
          <a:prstGeom prst="rect">
            <a:avLst/>
          </a:prstGeom>
        </p:spPr>
        <p:txBody>
          <a:bodyPr/>
          <a:lstStyle>
            <a:lvl1pPr algn="l">
              <a:defRPr sz="3600">
                <a:solidFill>
                  <a:srgbClr val="9E0063"/>
                </a:solidFill>
                <a:latin typeface="Bitter"/>
                <a:cs typeface="Bitter"/>
              </a:defRPr>
            </a:lvl1pPr>
          </a:lstStyle>
          <a:p>
            <a:r>
              <a:rPr lang="en-US"/>
              <a:t>Click to edit Master title style</a:t>
            </a:r>
            <a:endParaRPr lang="en-US" dirty="0"/>
          </a:p>
        </p:txBody>
      </p:sp>
      <p:sp>
        <p:nvSpPr>
          <p:cNvPr id="9" name="Content Placeholder 2"/>
          <p:cNvSpPr>
            <a:spLocks noGrp="1"/>
          </p:cNvSpPr>
          <p:nvPr>
            <p:ph idx="1"/>
          </p:nvPr>
        </p:nvSpPr>
        <p:spPr>
          <a:xfrm>
            <a:off x="457200" y="2269048"/>
            <a:ext cx="3668713" cy="2214052"/>
          </a:xfrm>
        </p:spPr>
        <p:txBody>
          <a:bodyPr/>
          <a:lstStyle>
            <a:lvl1pPr>
              <a:defRPr sz="2400">
                <a:solidFill>
                  <a:srgbClr val="333333"/>
                </a:solidFill>
                <a:latin typeface="Arial"/>
                <a:cs typeface="Arial"/>
              </a:defRPr>
            </a:lvl1pPr>
            <a:lvl2pPr>
              <a:defRPr sz="1800">
                <a:solidFill>
                  <a:srgbClr val="333333"/>
                </a:solidFill>
                <a:latin typeface="Arial"/>
                <a:cs typeface="Arial"/>
              </a:defRPr>
            </a:lvl2pPr>
            <a:lvl3pPr>
              <a:defRPr sz="1600">
                <a:solidFill>
                  <a:srgbClr val="333333"/>
                </a:solidFill>
                <a:latin typeface="Arial"/>
                <a:cs typeface="Arial"/>
              </a:defRPr>
            </a:lvl3pPr>
            <a:lvl4pPr>
              <a:defRPr sz="1400">
                <a:solidFill>
                  <a:srgbClr val="333333"/>
                </a:solidFill>
                <a:latin typeface="Arial"/>
                <a:cs typeface="Arial"/>
              </a:defRPr>
            </a:lvl4pPr>
            <a:lvl5pPr>
              <a:defRPr sz="1400">
                <a:solidFill>
                  <a:srgbClr val="333333"/>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p:cNvGrpSpPr/>
          <p:nvPr userDrawn="1"/>
        </p:nvGrpSpPr>
        <p:grpSpPr>
          <a:xfrm>
            <a:off x="0" y="5190066"/>
            <a:ext cx="9144000" cy="1667934"/>
            <a:chOff x="0" y="5190066"/>
            <a:chExt cx="9144000" cy="1667934"/>
          </a:xfrm>
        </p:grpSpPr>
        <p:sp>
          <p:nvSpPr>
            <p:cNvPr id="21" name="Rectangle 20"/>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364066" y="5190066"/>
              <a:ext cx="8432801" cy="1186103"/>
              <a:chOff x="364066" y="5190066"/>
              <a:chExt cx="8432801" cy="1186103"/>
            </a:xfrm>
          </p:grpSpPr>
          <p:grpSp>
            <p:nvGrpSpPr>
              <p:cNvPr id="23" name="Group 22"/>
              <p:cNvGrpSpPr/>
              <p:nvPr userDrawn="1"/>
            </p:nvGrpSpPr>
            <p:grpSpPr>
              <a:xfrm>
                <a:off x="364066" y="5190066"/>
                <a:ext cx="8432801" cy="931333"/>
                <a:chOff x="364066" y="5215448"/>
                <a:chExt cx="8432801" cy="897486"/>
              </a:xfrm>
            </p:grpSpPr>
            <p:sp>
              <p:nvSpPr>
                <p:cNvPr id="29" name="Rounded Rectangle 28"/>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userDrawn="1"/>
            </p:nvGrpSpPr>
            <p:grpSpPr>
              <a:xfrm>
                <a:off x="4029882" y="5812367"/>
                <a:ext cx="1132796" cy="563802"/>
                <a:chOff x="4029882" y="5812367"/>
                <a:chExt cx="1132796" cy="563802"/>
              </a:xfrm>
            </p:grpSpPr>
            <p:sp>
              <p:nvSpPr>
                <p:cNvPr id="25" name="Rectangle 24"/>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Chord 25"/>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hord 26"/>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32" name="Chord 31"/>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hord 32"/>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Content Placeholder 2"/>
          <p:cNvSpPr>
            <a:spLocks noGrp="1"/>
          </p:cNvSpPr>
          <p:nvPr>
            <p:ph idx="10"/>
          </p:nvPr>
        </p:nvSpPr>
        <p:spPr>
          <a:xfrm>
            <a:off x="5018087" y="2269048"/>
            <a:ext cx="3668713" cy="2214052"/>
          </a:xfrm>
        </p:spPr>
        <p:txBody>
          <a:bodyPr/>
          <a:lstStyle>
            <a:lvl1pPr>
              <a:defRPr sz="2400">
                <a:solidFill>
                  <a:srgbClr val="333333"/>
                </a:solidFill>
                <a:latin typeface="Arial"/>
                <a:cs typeface="Arial"/>
              </a:defRPr>
            </a:lvl1pPr>
            <a:lvl2pPr>
              <a:defRPr sz="1800">
                <a:solidFill>
                  <a:srgbClr val="333333"/>
                </a:solidFill>
                <a:latin typeface="Arial"/>
                <a:cs typeface="Arial"/>
              </a:defRPr>
            </a:lvl2pPr>
            <a:lvl3pPr>
              <a:defRPr sz="1600">
                <a:solidFill>
                  <a:srgbClr val="333333"/>
                </a:solidFill>
                <a:latin typeface="Arial"/>
                <a:cs typeface="Arial"/>
              </a:defRPr>
            </a:lvl3pPr>
            <a:lvl4pPr>
              <a:defRPr sz="1400">
                <a:solidFill>
                  <a:srgbClr val="333333"/>
                </a:solidFill>
                <a:latin typeface="Arial"/>
                <a:cs typeface="Arial"/>
              </a:defRPr>
            </a:lvl4pPr>
            <a:lvl5pPr>
              <a:defRPr sz="1400">
                <a:solidFill>
                  <a:srgbClr val="333333"/>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340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oup 10"/>
          <p:cNvGrpSpPr/>
          <p:nvPr userDrawn="1"/>
        </p:nvGrpSpPr>
        <p:grpSpPr>
          <a:xfrm>
            <a:off x="0" y="5190066"/>
            <a:ext cx="9144000" cy="1667934"/>
            <a:chOff x="0" y="5190066"/>
            <a:chExt cx="9144000" cy="1667934"/>
          </a:xfrm>
        </p:grpSpPr>
        <p:sp>
          <p:nvSpPr>
            <p:cNvPr id="12" name="Rectangle 11"/>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364066" y="5190066"/>
              <a:ext cx="8432801" cy="1186103"/>
              <a:chOff x="364066" y="5190066"/>
              <a:chExt cx="8432801" cy="1186103"/>
            </a:xfrm>
          </p:grpSpPr>
          <p:grpSp>
            <p:nvGrpSpPr>
              <p:cNvPr id="16" name="Group 15"/>
              <p:cNvGrpSpPr/>
              <p:nvPr userDrawn="1"/>
            </p:nvGrpSpPr>
            <p:grpSpPr>
              <a:xfrm>
                <a:off x="364066" y="5190066"/>
                <a:ext cx="8432801" cy="931333"/>
                <a:chOff x="364066" y="5215448"/>
                <a:chExt cx="8432801" cy="897486"/>
              </a:xfrm>
            </p:grpSpPr>
            <p:sp>
              <p:nvSpPr>
                <p:cNvPr id="22" name="Rounded Rectangle 21"/>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userDrawn="1"/>
            </p:nvGrpSpPr>
            <p:grpSpPr>
              <a:xfrm>
                <a:off x="4029882" y="5812367"/>
                <a:ext cx="1132796" cy="563802"/>
                <a:chOff x="4029882" y="5812367"/>
                <a:chExt cx="1132796" cy="563802"/>
              </a:xfrm>
            </p:grpSpPr>
            <p:sp>
              <p:nvSpPr>
                <p:cNvPr id="18" name="Rectangle 17"/>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hord 18"/>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hord 19"/>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4" name="Chord 13"/>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hord 14"/>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idx="1"/>
          </p:nvPr>
        </p:nvSpPr>
        <p:spPr>
          <a:xfrm>
            <a:off x="457200" y="24368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381375"/>
            <a:ext cx="4040188" cy="2752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4368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381375"/>
            <a:ext cx="4041775" cy="2752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1307571"/>
            <a:ext cx="8229600" cy="639762"/>
          </a:xfrm>
          <a:prstGeom prst="rect">
            <a:avLst/>
          </a:prstGeom>
        </p:spPr>
        <p:txBody>
          <a:bodyPr/>
          <a:lstStyle>
            <a:lvl1pPr algn="l">
              <a:defRPr sz="3600">
                <a:solidFill>
                  <a:srgbClr val="9E0063"/>
                </a:solidFill>
                <a:latin typeface="Bitter"/>
                <a:cs typeface="Bitter"/>
              </a:defRPr>
            </a:lvl1pPr>
          </a:lstStyle>
          <a:p>
            <a:r>
              <a:rPr lang="en-US"/>
              <a:t>Click to edit Master title style</a:t>
            </a:r>
            <a:endParaRPr lang="en-US" dirty="0"/>
          </a:p>
        </p:txBody>
      </p:sp>
    </p:spTree>
    <p:extLst>
      <p:ext uri="{BB962C8B-B14F-4D97-AF65-F5344CB8AC3E}">
        <p14:creationId xmlns:p14="http://schemas.microsoft.com/office/powerpoint/2010/main" val="81345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7" name="Group 6"/>
          <p:cNvGrpSpPr/>
          <p:nvPr userDrawn="1"/>
        </p:nvGrpSpPr>
        <p:grpSpPr>
          <a:xfrm>
            <a:off x="0" y="5190066"/>
            <a:ext cx="9144000" cy="1667934"/>
            <a:chOff x="0" y="5190066"/>
            <a:chExt cx="9144000" cy="1667934"/>
          </a:xfrm>
        </p:grpSpPr>
        <p:sp>
          <p:nvSpPr>
            <p:cNvPr id="8" name="Rectangle 7"/>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364066" y="5190066"/>
              <a:ext cx="8432801" cy="1186103"/>
              <a:chOff x="364066" y="5190066"/>
              <a:chExt cx="8432801" cy="1186103"/>
            </a:xfrm>
          </p:grpSpPr>
          <p:grpSp>
            <p:nvGrpSpPr>
              <p:cNvPr id="12" name="Group 11"/>
              <p:cNvGrpSpPr/>
              <p:nvPr userDrawn="1"/>
            </p:nvGrpSpPr>
            <p:grpSpPr>
              <a:xfrm>
                <a:off x="364066" y="5190066"/>
                <a:ext cx="8432801" cy="931333"/>
                <a:chOff x="364066" y="5215448"/>
                <a:chExt cx="8432801" cy="897486"/>
              </a:xfrm>
            </p:grpSpPr>
            <p:sp>
              <p:nvSpPr>
                <p:cNvPr id="18" name="Rounded Rectangle 17"/>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4029882" y="5812367"/>
                <a:ext cx="1132796" cy="563802"/>
                <a:chOff x="4029882" y="5812367"/>
                <a:chExt cx="1132796" cy="563802"/>
              </a:xfrm>
            </p:grpSpPr>
            <p:sp>
              <p:nvSpPr>
                <p:cNvPr id="14" name="Rectangle 13"/>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hord 14"/>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hord 15"/>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0" name="Chord 9"/>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hord 10"/>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itle 1"/>
          <p:cNvSpPr txBox="1">
            <a:spLocks/>
          </p:cNvSpPr>
          <p:nvPr userDrawn="1"/>
        </p:nvSpPr>
        <p:spPr>
          <a:xfrm>
            <a:off x="457200" y="1307571"/>
            <a:ext cx="8229600" cy="639762"/>
          </a:xfrm>
          <a:prstGeom prst="rect">
            <a:avLst/>
          </a:prstGeom>
        </p:spPr>
        <p:txBody>
          <a:bodyPr/>
          <a:lstStyle>
            <a:lvl1pPr algn="l" defTabSz="457200" rtl="0" eaLnBrk="1" latinLnBrk="0" hangingPunct="1">
              <a:spcBef>
                <a:spcPct val="0"/>
              </a:spcBef>
              <a:buNone/>
              <a:defRPr sz="3600" kern="1200">
                <a:solidFill>
                  <a:srgbClr val="9E0063"/>
                </a:solidFill>
                <a:latin typeface="Bitter"/>
                <a:ea typeface="+mj-ea"/>
                <a:cs typeface="Bitter"/>
              </a:defRPr>
            </a:lvl1pPr>
          </a:lstStyle>
          <a:p>
            <a:r>
              <a:rPr lang="en-GB" dirty="0"/>
              <a:t>Click to edit Master title style</a:t>
            </a:r>
            <a:endParaRPr lang="en-US" dirty="0"/>
          </a:p>
        </p:txBody>
      </p:sp>
    </p:spTree>
    <p:extLst>
      <p:ext uri="{BB962C8B-B14F-4D97-AF65-F5344CB8AC3E}">
        <p14:creationId xmlns:p14="http://schemas.microsoft.com/office/powerpoint/2010/main" val="16545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0" y="5190066"/>
            <a:ext cx="9144000" cy="1667934"/>
            <a:chOff x="0" y="5190066"/>
            <a:chExt cx="9144000" cy="1667934"/>
          </a:xfrm>
        </p:grpSpPr>
        <p:sp>
          <p:nvSpPr>
            <p:cNvPr id="6" name="Rectangle 5"/>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364066" y="5190066"/>
              <a:ext cx="8432801" cy="1186103"/>
              <a:chOff x="364066" y="5190066"/>
              <a:chExt cx="8432801" cy="1186103"/>
            </a:xfrm>
          </p:grpSpPr>
          <p:grpSp>
            <p:nvGrpSpPr>
              <p:cNvPr id="10" name="Group 9"/>
              <p:cNvGrpSpPr/>
              <p:nvPr userDrawn="1"/>
            </p:nvGrpSpPr>
            <p:grpSpPr>
              <a:xfrm>
                <a:off x="364066" y="5190066"/>
                <a:ext cx="8432801" cy="931333"/>
                <a:chOff x="364066" y="5215448"/>
                <a:chExt cx="8432801" cy="897486"/>
              </a:xfrm>
            </p:grpSpPr>
            <p:sp>
              <p:nvSpPr>
                <p:cNvPr id="16" name="Rounded Rectangle 15"/>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4029882" y="5812367"/>
                <a:ext cx="1132796" cy="563802"/>
                <a:chOff x="4029882" y="5812367"/>
                <a:chExt cx="1132796" cy="563802"/>
              </a:xfrm>
            </p:grpSpPr>
            <p:sp>
              <p:nvSpPr>
                <p:cNvPr id="12" name="Rectangle 11"/>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hord 12"/>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ord 13"/>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8" name="Chord 7"/>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hord 8"/>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415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userDrawn="1"/>
        </p:nvGrpSpPr>
        <p:grpSpPr>
          <a:xfrm>
            <a:off x="0" y="5190066"/>
            <a:ext cx="9144000" cy="1667934"/>
            <a:chOff x="0" y="5190066"/>
            <a:chExt cx="9144000" cy="1667934"/>
          </a:xfrm>
        </p:grpSpPr>
        <p:sp>
          <p:nvSpPr>
            <p:cNvPr id="9" name="Rectangle 8"/>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userDrawn="1"/>
          </p:nvGrpSpPr>
          <p:grpSpPr>
            <a:xfrm>
              <a:off x="364066" y="5190066"/>
              <a:ext cx="8432801" cy="1186103"/>
              <a:chOff x="364066" y="5190066"/>
              <a:chExt cx="8432801" cy="1186103"/>
            </a:xfrm>
          </p:grpSpPr>
          <p:grpSp>
            <p:nvGrpSpPr>
              <p:cNvPr id="13" name="Group 12"/>
              <p:cNvGrpSpPr/>
              <p:nvPr userDrawn="1"/>
            </p:nvGrpSpPr>
            <p:grpSpPr>
              <a:xfrm>
                <a:off x="364066" y="5190066"/>
                <a:ext cx="8432801" cy="931333"/>
                <a:chOff x="364066" y="5215448"/>
                <a:chExt cx="8432801" cy="897486"/>
              </a:xfrm>
            </p:grpSpPr>
            <p:sp>
              <p:nvSpPr>
                <p:cNvPr id="19" name="Rounded Rectangle 18"/>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4029882" y="5812367"/>
                <a:ext cx="1132796" cy="563802"/>
                <a:chOff x="4029882" y="5812367"/>
                <a:chExt cx="1132796" cy="563802"/>
              </a:xfrm>
            </p:grpSpPr>
            <p:sp>
              <p:nvSpPr>
                <p:cNvPr id="15" name="Rectangle 14"/>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hord 15"/>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hord 16"/>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1" name="Chord 10"/>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hord 11"/>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416050"/>
            <a:ext cx="3008313" cy="793750"/>
          </a:xfrm>
          <a:prstGeom prst="rect">
            <a:avLst/>
          </a:prstGeo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356768"/>
            <a:ext cx="5111750" cy="40968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0365"/>
            <a:ext cx="3008313" cy="2943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76386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userDrawn="1"/>
        </p:nvGrpSpPr>
        <p:grpSpPr>
          <a:xfrm>
            <a:off x="0" y="5190066"/>
            <a:ext cx="9144000" cy="1667934"/>
            <a:chOff x="0" y="5190066"/>
            <a:chExt cx="9144000" cy="1667934"/>
          </a:xfrm>
        </p:grpSpPr>
        <p:sp>
          <p:nvSpPr>
            <p:cNvPr id="10" name="Rectangle 9"/>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364066" y="5190066"/>
              <a:ext cx="8432801" cy="1186103"/>
              <a:chOff x="364066" y="5190066"/>
              <a:chExt cx="8432801" cy="1186103"/>
            </a:xfrm>
          </p:grpSpPr>
          <p:grpSp>
            <p:nvGrpSpPr>
              <p:cNvPr id="14" name="Group 13"/>
              <p:cNvGrpSpPr/>
              <p:nvPr userDrawn="1"/>
            </p:nvGrpSpPr>
            <p:grpSpPr>
              <a:xfrm>
                <a:off x="364066" y="5190066"/>
                <a:ext cx="8432801" cy="931333"/>
                <a:chOff x="364066" y="5215448"/>
                <a:chExt cx="8432801" cy="897486"/>
              </a:xfrm>
            </p:grpSpPr>
            <p:sp>
              <p:nvSpPr>
                <p:cNvPr id="20" name="Rounded Rectangle 19"/>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userDrawn="1"/>
            </p:nvGrpSpPr>
            <p:grpSpPr>
              <a:xfrm>
                <a:off x="4029882" y="5812367"/>
                <a:ext cx="1132796" cy="563802"/>
                <a:chOff x="4029882" y="5812367"/>
                <a:chExt cx="1132796" cy="563802"/>
              </a:xfrm>
            </p:grpSpPr>
            <p:sp>
              <p:nvSpPr>
                <p:cNvPr id="16" name="Rectangle 15"/>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hord 16"/>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hord 17"/>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2" name="Chord 11"/>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hord 12"/>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cs typeface="Aria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454150"/>
            <a:ext cx="5486400" cy="3273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8925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header-logos.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1054100"/>
          </a:xfrm>
          <a:prstGeom prst="rect">
            <a:avLst/>
          </a:prstGeom>
        </p:spPr>
      </p:pic>
    </p:spTree>
    <p:extLst>
      <p:ext uri="{BB962C8B-B14F-4D97-AF65-F5344CB8AC3E}">
        <p14:creationId xmlns:p14="http://schemas.microsoft.com/office/powerpoint/2010/main" val="2027519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33333"/>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33333"/>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33333"/>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33333"/>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009" y="1428798"/>
            <a:ext cx="9631827" cy="1470025"/>
          </a:xfrm>
        </p:spPr>
        <p:txBody>
          <a:bodyPr anchor="t"/>
          <a:lstStyle/>
          <a:p>
            <a:r>
              <a:rPr lang="en-GB" sz="3600" dirty="0">
                <a:solidFill>
                  <a:srgbClr val="9E0063"/>
                </a:solidFill>
                <a:latin typeface="Bitter"/>
                <a:cs typeface="Bitter"/>
              </a:rPr>
              <a:t>NHS </a:t>
            </a:r>
            <a:r>
              <a:rPr lang="en-GB" sz="3600" dirty="0"/>
              <a:t>Knowledge and Library </a:t>
            </a:r>
            <a:r>
              <a:rPr lang="en-GB" sz="3600" dirty="0">
                <a:solidFill>
                  <a:srgbClr val="9E0063"/>
                </a:solidFill>
                <a:latin typeface="Bitter"/>
                <a:cs typeface="Bitter"/>
              </a:rPr>
              <a:t>Services</a:t>
            </a:r>
            <a:br>
              <a:rPr lang="en-GB" sz="3600" dirty="0">
                <a:solidFill>
                  <a:srgbClr val="9E0063"/>
                </a:solidFill>
                <a:latin typeface="Bitter"/>
                <a:cs typeface="Bitter"/>
              </a:rPr>
            </a:br>
            <a:r>
              <a:rPr lang="en-GB" dirty="0">
                <a:solidFill>
                  <a:srgbClr val="9E0063"/>
                </a:solidFill>
                <a:latin typeface="Bitter"/>
                <a:cs typeface="Bitter"/>
              </a:rPr>
              <a:t>Quality and Improvement Outcomes Framework</a:t>
            </a:r>
            <a:br>
              <a:rPr lang="en-GB" sz="3600" dirty="0"/>
            </a:br>
            <a:br>
              <a:rPr lang="en-GB" sz="2000" dirty="0">
                <a:solidFill>
                  <a:srgbClr val="9E0063"/>
                </a:solidFill>
              </a:rPr>
            </a:br>
            <a:endParaRPr lang="en-GB" sz="2000" dirty="0">
              <a:solidFill>
                <a:srgbClr val="9E0063"/>
              </a:solidFill>
              <a:ea typeface="+mn-ea"/>
            </a:endParaRPr>
          </a:p>
        </p:txBody>
      </p:sp>
      <p:pic>
        <p:nvPicPr>
          <p:cNvPr id="4" name="Picture 3"/>
          <p:cNvPicPr>
            <a:picLocks noChangeAspect="1"/>
          </p:cNvPicPr>
          <p:nvPr/>
        </p:nvPicPr>
        <p:blipFill>
          <a:blip r:embed="rId3"/>
          <a:srcRect/>
          <a:stretch/>
        </p:blipFill>
        <p:spPr>
          <a:xfrm>
            <a:off x="0" y="3691046"/>
            <a:ext cx="9144000" cy="3230880"/>
          </a:xfrm>
          <a:prstGeom prst="rect">
            <a:avLst/>
          </a:prstGeom>
        </p:spPr>
      </p:pic>
      <p:pic>
        <p:nvPicPr>
          <p:cNvPr id="6" name="Picture 5"/>
          <p:cNvPicPr>
            <a:picLocks noChangeAspect="1"/>
          </p:cNvPicPr>
          <p:nvPr/>
        </p:nvPicPr>
        <p:blipFill>
          <a:blip r:embed="rId4"/>
          <a:stretch>
            <a:fillRect/>
          </a:stretch>
        </p:blipFill>
        <p:spPr>
          <a:xfrm>
            <a:off x="491067" y="5808133"/>
            <a:ext cx="1155700" cy="749300"/>
          </a:xfrm>
          <a:prstGeom prst="rect">
            <a:avLst/>
          </a:prstGeom>
        </p:spPr>
      </p:pic>
      <p:pic>
        <p:nvPicPr>
          <p:cNvPr id="7" name="Picture 6"/>
          <p:cNvPicPr>
            <a:picLocks noChangeAspect="1"/>
          </p:cNvPicPr>
          <p:nvPr/>
        </p:nvPicPr>
        <p:blipFill>
          <a:blip r:embed="rId5"/>
          <a:stretch>
            <a:fillRect/>
          </a:stretch>
        </p:blipFill>
        <p:spPr>
          <a:xfrm>
            <a:off x="7222066" y="5710767"/>
            <a:ext cx="1574800" cy="927100"/>
          </a:xfrm>
          <a:prstGeom prst="rect">
            <a:avLst/>
          </a:prstGeom>
        </p:spPr>
      </p:pic>
      <p:sp>
        <p:nvSpPr>
          <p:cNvPr id="5" name="TextBox 4"/>
          <p:cNvSpPr txBox="1"/>
          <p:nvPr/>
        </p:nvSpPr>
        <p:spPr>
          <a:xfrm>
            <a:off x="7306734" y="5783666"/>
            <a:ext cx="1346199" cy="646331"/>
          </a:xfrm>
          <a:prstGeom prst="rect">
            <a:avLst/>
          </a:prstGeom>
          <a:noFill/>
        </p:spPr>
        <p:txBody>
          <a:bodyPr wrap="square" rtlCol="0">
            <a:spAutoFit/>
          </a:bodyPr>
          <a:lstStyle/>
          <a:p>
            <a:r>
              <a:rPr lang="en-US" dirty="0">
                <a:solidFill>
                  <a:schemeClr val="bg1"/>
                </a:solidFill>
                <a:latin typeface="Arial"/>
                <a:cs typeface="Arial"/>
              </a:rPr>
              <a:t>September 2020</a:t>
            </a:r>
          </a:p>
        </p:txBody>
      </p:sp>
      <p:pic>
        <p:nvPicPr>
          <p:cNvPr id="9" name="Picture 8" descr="book-graphi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553916"/>
            <a:ext cx="9155555" cy="1752381"/>
          </a:xfrm>
          <a:prstGeom prst="rect">
            <a:avLst/>
          </a:prstGeom>
        </p:spPr>
      </p:pic>
      <p:sp>
        <p:nvSpPr>
          <p:cNvPr id="8" name="Title 1">
            <a:extLst>
              <a:ext uri="{FF2B5EF4-FFF2-40B4-BE49-F238E27FC236}">
                <a16:creationId xmlns:a16="http://schemas.microsoft.com/office/drawing/2014/main" id="{2B872199-0737-411A-AB03-23A657B6EAEE}"/>
              </a:ext>
            </a:extLst>
          </p:cNvPr>
          <p:cNvSpPr txBox="1">
            <a:spLocks/>
          </p:cNvSpPr>
          <p:nvPr/>
        </p:nvSpPr>
        <p:spPr>
          <a:xfrm>
            <a:off x="1225175" y="3917529"/>
            <a:ext cx="6693649" cy="1470025"/>
          </a:xfrm>
          <a:prstGeom prst="rect">
            <a:avLst/>
          </a:prstGeom>
        </p:spPr>
        <p:txBody>
          <a:bodyPr anchor="t"/>
          <a:lstStyle>
            <a:lvl1pPr algn="l" defTabSz="457200" rtl="0" eaLnBrk="1" latinLnBrk="0" hangingPunct="1">
              <a:spcBef>
                <a:spcPct val="0"/>
              </a:spcBef>
              <a:buNone/>
              <a:defRPr sz="3200" kern="1200">
                <a:solidFill>
                  <a:srgbClr val="9E0063"/>
                </a:solidFill>
                <a:latin typeface="Bitter"/>
                <a:ea typeface="+mj-ea"/>
                <a:cs typeface="Bitter"/>
              </a:defRPr>
            </a:lvl1pPr>
          </a:lstStyle>
          <a:p>
            <a:r>
              <a:rPr lang="en-GB" sz="2800" b="1" dirty="0">
                <a:solidFill>
                  <a:schemeClr val="tx1"/>
                </a:solidFill>
              </a:rPr>
              <a:t>Dominic Gilroy</a:t>
            </a:r>
          </a:p>
          <a:p>
            <a:r>
              <a:rPr lang="en-GB" sz="2800" b="1" dirty="0">
                <a:solidFill>
                  <a:schemeClr val="tx1"/>
                </a:solidFill>
              </a:rPr>
              <a:t>Library and Knowledge </a:t>
            </a:r>
          </a:p>
          <a:p>
            <a:r>
              <a:rPr lang="en-GB" sz="2800" b="1" dirty="0">
                <a:solidFill>
                  <a:schemeClr val="tx1"/>
                </a:solidFill>
              </a:rPr>
              <a:t>Development Lead</a:t>
            </a:r>
          </a:p>
          <a:p>
            <a:br>
              <a:rPr lang="en-GB" sz="3600" dirty="0"/>
            </a:br>
            <a:br>
              <a:rPr lang="en-GB" sz="2000" dirty="0"/>
            </a:br>
            <a:endParaRPr lang="en-GB" sz="2000" dirty="0">
              <a:ea typeface="+mn-ea"/>
            </a:endParaRPr>
          </a:p>
        </p:txBody>
      </p:sp>
    </p:spTree>
    <p:extLst>
      <p:ext uri="{BB962C8B-B14F-4D97-AF65-F5344CB8AC3E}">
        <p14:creationId xmlns:p14="http://schemas.microsoft.com/office/powerpoint/2010/main" val="224318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97B-AADE-48C4-A0B4-51AE664D0212}"/>
              </a:ext>
            </a:extLst>
          </p:cNvPr>
          <p:cNvSpPr>
            <a:spLocks noGrp="1"/>
          </p:cNvSpPr>
          <p:nvPr>
            <p:ph type="title"/>
          </p:nvPr>
        </p:nvSpPr>
        <p:spPr/>
        <p:txBody>
          <a:bodyPr/>
          <a:lstStyle/>
          <a:p>
            <a:r>
              <a:rPr lang="en-GB" dirty="0"/>
              <a:t>What is it?</a:t>
            </a:r>
            <a:endParaRPr lang="en-US" dirty="0"/>
          </a:p>
        </p:txBody>
      </p:sp>
      <p:pic>
        <p:nvPicPr>
          <p:cNvPr id="1026" name="Picture 2">
            <a:extLst>
              <a:ext uri="{FF2B5EF4-FFF2-40B4-BE49-F238E27FC236}">
                <a16:creationId xmlns:a16="http://schemas.microsoft.com/office/drawing/2014/main" id="{D3E2BAD3-60DE-4DF7-B143-7DABD5062A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61"/>
          <a:stretch/>
        </p:blipFill>
        <p:spPr bwMode="auto">
          <a:xfrm>
            <a:off x="14416" y="1307571"/>
            <a:ext cx="9129584" cy="534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39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D7305-61CF-405F-AD25-AF14D6FA4CF4}"/>
              </a:ext>
            </a:extLst>
          </p:cNvPr>
          <p:cNvSpPr>
            <a:spLocks noGrp="1"/>
          </p:cNvSpPr>
          <p:nvPr>
            <p:ph type="title"/>
          </p:nvPr>
        </p:nvSpPr>
        <p:spPr/>
        <p:txBody>
          <a:bodyPr/>
          <a:lstStyle/>
          <a:p>
            <a:r>
              <a:rPr lang="en-US" b="1" dirty="0"/>
              <a:t>Quality and Improvement Outcomes </a:t>
            </a:r>
            <a:br>
              <a:rPr lang="en-US" b="1" dirty="0"/>
            </a:br>
            <a:endParaRPr lang="en-US" dirty="0"/>
          </a:p>
        </p:txBody>
      </p:sp>
      <p:sp>
        <p:nvSpPr>
          <p:cNvPr id="3" name="Content Placeholder 2">
            <a:extLst>
              <a:ext uri="{FF2B5EF4-FFF2-40B4-BE49-F238E27FC236}">
                <a16:creationId xmlns:a16="http://schemas.microsoft.com/office/drawing/2014/main" id="{61182710-2636-4CB4-A4AC-CF2E98FE3EAA}"/>
              </a:ext>
            </a:extLst>
          </p:cNvPr>
          <p:cNvSpPr>
            <a:spLocks noGrp="1"/>
          </p:cNvSpPr>
          <p:nvPr>
            <p:ph idx="1"/>
          </p:nvPr>
        </p:nvSpPr>
        <p:spPr>
          <a:xfrm>
            <a:off x="283946" y="2213811"/>
            <a:ext cx="8542420" cy="3336618"/>
          </a:xfrm>
        </p:spPr>
        <p:txBody>
          <a:bodyPr>
            <a:normAutofit fontScale="25000" lnSpcReduction="20000"/>
          </a:bodyPr>
          <a:lstStyle/>
          <a:p>
            <a:pPr marL="0" indent="0" fontAlgn="base">
              <a:buNone/>
            </a:pPr>
            <a:r>
              <a:rPr lang="en-US" dirty="0"/>
              <a:t> </a:t>
            </a:r>
            <a:endParaRPr lang="en-US" sz="4000" dirty="0"/>
          </a:p>
          <a:p>
            <a:pPr fontAlgn="base">
              <a:spcBef>
                <a:spcPts val="0"/>
              </a:spcBef>
              <a:spcAft>
                <a:spcPts val="600"/>
              </a:spcAft>
            </a:pPr>
            <a:r>
              <a:rPr lang="en-US" sz="6400" dirty="0"/>
              <a:t>All NHS </a:t>
            </a:r>
            <a:r>
              <a:rPr lang="en-US" sz="6400" dirty="0" err="1"/>
              <a:t>organisations</a:t>
            </a:r>
            <a:r>
              <a:rPr lang="en-US" sz="6400" dirty="0"/>
              <a:t> enable their workforce to freely access proactive library and knowledge services that meet </a:t>
            </a:r>
            <a:r>
              <a:rPr lang="en-US" sz="6400" dirty="0" err="1"/>
              <a:t>organisational</a:t>
            </a:r>
            <a:r>
              <a:rPr lang="en-US" sz="6400" dirty="0"/>
              <a:t> priorities within the framework of </a:t>
            </a:r>
            <a:r>
              <a:rPr lang="en-US" sz="6400" i="1" dirty="0"/>
              <a:t>Knowledge for Healthcare.</a:t>
            </a:r>
            <a:r>
              <a:rPr lang="en-US" sz="6400" dirty="0"/>
              <a:t>  </a:t>
            </a:r>
          </a:p>
          <a:p>
            <a:pPr fontAlgn="base">
              <a:spcBef>
                <a:spcPts val="0"/>
              </a:spcBef>
              <a:spcAft>
                <a:spcPts val="600"/>
              </a:spcAft>
            </a:pPr>
            <a:r>
              <a:rPr lang="en-US" sz="6400" dirty="0"/>
              <a:t>All NHS decision making is underpinned by high quality evidence and knowledge </a:t>
            </a:r>
            <a:r>
              <a:rPr lang="en-US" sz="6400" dirty="0" err="1"/>
              <a:t>mobilised</a:t>
            </a:r>
            <a:r>
              <a:rPr lang="en-US" sz="6400" dirty="0"/>
              <a:t> by skilled library and knowledge specialists. </a:t>
            </a:r>
          </a:p>
          <a:p>
            <a:pPr fontAlgn="base">
              <a:spcBef>
                <a:spcPts val="0"/>
              </a:spcBef>
              <a:spcAft>
                <a:spcPts val="600"/>
              </a:spcAft>
            </a:pPr>
            <a:r>
              <a:rPr lang="en-US" sz="6400" dirty="0"/>
              <a:t>Library and knowledge specialists identify the knowledge and evidence needs of the workforce in order to deliver effective and proactive services.  </a:t>
            </a:r>
          </a:p>
          <a:p>
            <a:pPr fontAlgn="base">
              <a:spcBef>
                <a:spcPts val="0"/>
              </a:spcBef>
              <a:spcAft>
                <a:spcPts val="600"/>
              </a:spcAft>
            </a:pPr>
            <a:r>
              <a:rPr lang="en-US" sz="6400" dirty="0"/>
              <a:t>All NHS </a:t>
            </a:r>
            <a:r>
              <a:rPr lang="en-US" sz="6400" dirty="0" err="1"/>
              <a:t>organisations</a:t>
            </a:r>
            <a:r>
              <a:rPr lang="en-US" sz="6400" dirty="0"/>
              <a:t> receive library and knowledge services provided by teams with the right skill mix to deliver on </a:t>
            </a:r>
            <a:r>
              <a:rPr lang="en-US" sz="6400" dirty="0" err="1"/>
              <a:t>organisational</a:t>
            </a:r>
            <a:r>
              <a:rPr lang="en-US" sz="6400" dirty="0"/>
              <a:t> and </a:t>
            </a:r>
            <a:r>
              <a:rPr lang="en-US" sz="6400" i="1" dirty="0"/>
              <a:t>Knowledge for Healthcare</a:t>
            </a:r>
            <a:r>
              <a:rPr lang="en-US" sz="6400" dirty="0"/>
              <a:t> priorities.  </a:t>
            </a:r>
          </a:p>
          <a:p>
            <a:pPr fontAlgn="base">
              <a:spcBef>
                <a:spcPts val="0"/>
              </a:spcBef>
              <a:spcAft>
                <a:spcPts val="600"/>
              </a:spcAft>
            </a:pPr>
            <a:r>
              <a:rPr lang="en-US" sz="6400" dirty="0"/>
              <a:t>Library and knowledge specialists improve the quality of library and knowledge services using evidence from research, innovation and good practice.   </a:t>
            </a:r>
          </a:p>
          <a:p>
            <a:pPr fontAlgn="base">
              <a:spcBef>
                <a:spcPts val="0"/>
              </a:spcBef>
              <a:spcAft>
                <a:spcPts val="600"/>
              </a:spcAft>
            </a:pPr>
            <a:r>
              <a:rPr lang="en-US" sz="6400" dirty="0"/>
              <a:t>Library and knowledge specialists demonstrate that their services make a positive impact on healthcare.  </a:t>
            </a:r>
          </a:p>
          <a:p>
            <a:endParaRPr lang="en-US" dirty="0"/>
          </a:p>
        </p:txBody>
      </p:sp>
    </p:spTree>
    <p:extLst>
      <p:ext uri="{BB962C8B-B14F-4D97-AF65-F5344CB8AC3E}">
        <p14:creationId xmlns:p14="http://schemas.microsoft.com/office/powerpoint/2010/main" val="387957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ADD7-A979-4CDF-B6B4-A1CC0BA750A3}"/>
              </a:ext>
            </a:extLst>
          </p:cNvPr>
          <p:cNvSpPr>
            <a:spLocks noGrp="1"/>
          </p:cNvSpPr>
          <p:nvPr>
            <p:ph type="title"/>
          </p:nvPr>
        </p:nvSpPr>
        <p:spPr/>
        <p:txBody>
          <a:bodyPr/>
          <a:lstStyle/>
          <a:p>
            <a:r>
              <a:rPr lang="en-GB" dirty="0"/>
              <a:t>The Levels of Development </a:t>
            </a:r>
            <a:endParaRPr lang="en-US" dirty="0"/>
          </a:p>
        </p:txBody>
      </p:sp>
      <p:pic>
        <p:nvPicPr>
          <p:cNvPr id="5122" name="Picture 2">
            <a:extLst>
              <a:ext uri="{FF2B5EF4-FFF2-40B4-BE49-F238E27FC236}">
                <a16:creationId xmlns:a16="http://schemas.microsoft.com/office/drawing/2014/main" id="{EC3FCD91-C088-4D5D-B5C0-35C059027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47950"/>
            <a:ext cx="9144000" cy="156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94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5EE78E-7481-49C8-98F2-EB9C96D42AB1}"/>
              </a:ext>
            </a:extLst>
          </p:cNvPr>
          <p:cNvPicPr>
            <a:picLocks noChangeAspect="1"/>
          </p:cNvPicPr>
          <p:nvPr/>
        </p:nvPicPr>
        <p:blipFill rotWithShape="1">
          <a:blip r:embed="rId3"/>
          <a:srcRect l="61580" t="12031" r="14648" b="27786"/>
          <a:stretch/>
        </p:blipFill>
        <p:spPr>
          <a:xfrm>
            <a:off x="-487219" y="0"/>
            <a:ext cx="9631219" cy="6858000"/>
          </a:xfrm>
          <a:prstGeom prst="rect">
            <a:avLst/>
          </a:prstGeom>
        </p:spPr>
      </p:pic>
      <p:sp>
        <p:nvSpPr>
          <p:cNvPr id="7" name="TextBox 6">
            <a:extLst>
              <a:ext uri="{FF2B5EF4-FFF2-40B4-BE49-F238E27FC236}">
                <a16:creationId xmlns:a16="http://schemas.microsoft.com/office/drawing/2014/main" id="{CA32411B-5E7C-4A5B-B8B4-1A80754B496A}"/>
              </a:ext>
            </a:extLst>
          </p:cNvPr>
          <p:cNvSpPr txBox="1"/>
          <p:nvPr/>
        </p:nvSpPr>
        <p:spPr>
          <a:xfrm>
            <a:off x="3886200" y="5860473"/>
            <a:ext cx="4946073" cy="584775"/>
          </a:xfrm>
          <a:prstGeom prst="rect">
            <a:avLst/>
          </a:prstGeom>
          <a:solidFill>
            <a:schemeClr val="bg1"/>
          </a:solidFill>
          <a:ln>
            <a:solidFill>
              <a:schemeClr val="accent1"/>
            </a:solidFill>
          </a:ln>
        </p:spPr>
        <p:txBody>
          <a:bodyPr wrap="square" rtlCol="0">
            <a:spAutoFit/>
          </a:bodyPr>
          <a:lstStyle/>
          <a:p>
            <a:pPr algn="ctr"/>
            <a:r>
              <a:rPr lang="en-GB" sz="3200" b="1" dirty="0"/>
              <a:t>Kfh.libraryservices.nhs.uk</a:t>
            </a:r>
            <a:endParaRPr lang="en-US" sz="3200" b="1" dirty="0"/>
          </a:p>
        </p:txBody>
      </p:sp>
    </p:spTree>
    <p:extLst>
      <p:ext uri="{BB962C8B-B14F-4D97-AF65-F5344CB8AC3E}">
        <p14:creationId xmlns:p14="http://schemas.microsoft.com/office/powerpoint/2010/main" val="932295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lock, Time, Watch, Business, Minutes, Antique, Seconds">
            <a:extLst>
              <a:ext uri="{FF2B5EF4-FFF2-40B4-BE49-F238E27FC236}">
                <a16:creationId xmlns:a16="http://schemas.microsoft.com/office/drawing/2014/main" id="{43C95376-291E-4461-BAD0-6F0EC22BB2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879" b="10605"/>
          <a:stretch/>
        </p:blipFill>
        <p:spPr bwMode="auto">
          <a:xfrm>
            <a:off x="5760462" y="1880755"/>
            <a:ext cx="3012845" cy="30964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967F991-79A5-4CAB-924B-1EB35929763E}"/>
              </a:ext>
            </a:extLst>
          </p:cNvPr>
          <p:cNvSpPr txBox="1">
            <a:spLocks/>
          </p:cNvSpPr>
          <p:nvPr/>
        </p:nvSpPr>
        <p:spPr>
          <a:xfrm>
            <a:off x="457200" y="1391540"/>
            <a:ext cx="8229600" cy="639762"/>
          </a:xfrm>
          <a:prstGeom prst="rect">
            <a:avLst/>
          </a:prstGeom>
        </p:spPr>
        <p:txBody>
          <a:bodyPr/>
          <a:lstStyle>
            <a:lvl1pPr algn="l" defTabSz="457200" rtl="0" eaLnBrk="1" latinLnBrk="0" hangingPunct="1">
              <a:spcBef>
                <a:spcPct val="0"/>
              </a:spcBef>
              <a:buNone/>
              <a:defRPr sz="3600" kern="1200">
                <a:solidFill>
                  <a:srgbClr val="9E0063"/>
                </a:solidFill>
                <a:latin typeface="Bitter"/>
                <a:ea typeface="+mj-ea"/>
                <a:cs typeface="Bitter"/>
              </a:defRPr>
            </a:lvl1pPr>
          </a:lstStyle>
          <a:p>
            <a:r>
              <a:rPr lang="en-GB" dirty="0"/>
              <a:t>Timeline Notes</a:t>
            </a:r>
            <a:endParaRPr lang="en-US" dirty="0"/>
          </a:p>
        </p:txBody>
      </p:sp>
      <p:sp>
        <p:nvSpPr>
          <p:cNvPr id="4" name="TextBox 3">
            <a:extLst>
              <a:ext uri="{FF2B5EF4-FFF2-40B4-BE49-F238E27FC236}">
                <a16:creationId xmlns:a16="http://schemas.microsoft.com/office/drawing/2014/main" id="{0BE538D0-A57D-4B99-A199-44CE8599D539}"/>
              </a:ext>
            </a:extLst>
          </p:cNvPr>
          <p:cNvSpPr txBox="1"/>
          <p:nvPr/>
        </p:nvSpPr>
        <p:spPr>
          <a:xfrm>
            <a:off x="457200" y="2588779"/>
            <a:ext cx="5303262" cy="35394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800" dirty="0"/>
              <a:t>Covers April 2019 – March 2021</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Use any prepared material</a:t>
            </a:r>
          </a:p>
          <a:p>
            <a:endParaRPr lang="en-GB" sz="2800" dirty="0"/>
          </a:p>
          <a:p>
            <a:pPr marL="285750" indent="-285750">
              <a:buFont typeface="Arial" panose="020B0604020202020204" pitchFamily="34" charset="0"/>
              <a:buChar char="•"/>
            </a:pPr>
            <a:r>
              <a:rPr lang="en-GB" sz="2800" dirty="0"/>
              <a:t>Submission deadline TBC</a:t>
            </a:r>
            <a:endParaRPr lang="en-GB" sz="2800" dirty="0">
              <a:cs typeface="Calibri"/>
            </a:endParaRP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60725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rona, Coronavirus, Mask, Protection, Eye, Green Eye">
            <a:extLst>
              <a:ext uri="{FF2B5EF4-FFF2-40B4-BE49-F238E27FC236}">
                <a16:creationId xmlns:a16="http://schemas.microsoft.com/office/drawing/2014/main" id="{85B1CA40-EC97-4AD1-B7E6-CCD88E3A6E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0477"/>
          <a:stretch/>
        </p:blipFill>
        <p:spPr bwMode="auto">
          <a:xfrm>
            <a:off x="-1" y="-2"/>
            <a:ext cx="920931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422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4E36-B9FC-4218-9ACA-EBA3F0C9526F}"/>
              </a:ext>
            </a:extLst>
          </p:cNvPr>
          <p:cNvSpPr>
            <a:spLocks noGrp="1"/>
          </p:cNvSpPr>
          <p:nvPr>
            <p:ph type="title"/>
          </p:nvPr>
        </p:nvSpPr>
        <p:spPr/>
        <p:txBody>
          <a:bodyPr/>
          <a:lstStyle/>
          <a:p>
            <a:r>
              <a:rPr lang="en-GB" dirty="0"/>
              <a:t>Network Support</a:t>
            </a:r>
            <a:endParaRPr lang="en-US" dirty="0"/>
          </a:p>
        </p:txBody>
      </p:sp>
      <p:pic>
        <p:nvPicPr>
          <p:cNvPr id="4098" name="Picture 2" descr="Startup, Start-Up, People, Silicon Valley, Teamwork">
            <a:extLst>
              <a:ext uri="{FF2B5EF4-FFF2-40B4-BE49-F238E27FC236}">
                <a16:creationId xmlns:a16="http://schemas.microsoft.com/office/drawing/2014/main" id="{6921DADA-7DEB-4861-B453-E4149CE41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09678"/>
            <a:ext cx="5630910" cy="372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330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rcRect l="-17508" r="-17508"/>
          <a:stretch>
            <a:fillRect/>
          </a:stretch>
        </p:blipFill>
        <p:spPr>
          <a:xfrm>
            <a:off x="4379276" y="2383349"/>
            <a:ext cx="1122381" cy="677352"/>
          </a:xfrm>
        </p:spPr>
      </p:pic>
      <p:pic>
        <p:nvPicPr>
          <p:cNvPr id="7172" name="Picture 4" descr="Question, Board, Chalk, School, Training, Note, Request">
            <a:extLst>
              <a:ext uri="{FF2B5EF4-FFF2-40B4-BE49-F238E27FC236}">
                <a16:creationId xmlns:a16="http://schemas.microsoft.com/office/drawing/2014/main" id="{FDE52FBD-4151-4CF7-9576-6D95AC386E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07" r="5439"/>
          <a:stretch/>
        </p:blipFill>
        <p:spPr bwMode="auto">
          <a:xfrm>
            <a:off x="0" y="12700"/>
            <a:ext cx="9144000" cy="6845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54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lue Proposition DG" id="{070BD5C0-95BF-40AE-9628-BC407C578335}" vid="{D7443FFE-C88E-4689-86BB-09F81B82D1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15AFDFB6E93E45BFC402B213C6F140" ma:contentTypeVersion="16" ma:contentTypeDescription="Create a new document." ma:contentTypeScope="" ma:versionID="59ee1208a23fb5248fedbad90e53a671">
  <xsd:schema xmlns:xsd="http://www.w3.org/2001/XMLSchema" xmlns:xs="http://www.w3.org/2001/XMLSchema" xmlns:p="http://schemas.microsoft.com/office/2006/metadata/properties" xmlns:ns1="http://schemas.microsoft.com/sharepoint/v3" xmlns:ns2="ebf161c3-fedc-47ee-8643-379e35a76429" xmlns:ns3="d2389ad0-4628-4ca4-babd-a5e1ca1fc43d" targetNamespace="http://schemas.microsoft.com/office/2006/metadata/properties" ma:root="true" ma:fieldsID="30767672b5f009ef4e4672d49ee5ef73" ns1:_="" ns2:_="" ns3:_="">
    <xsd:import namespace="http://schemas.microsoft.com/sharepoint/v3"/>
    <xsd:import namespace="ebf161c3-fedc-47ee-8643-379e35a76429"/>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f161c3-fedc-47ee-8643-379e35a76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F802798-6E14-45E0-8254-DC224710D3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f161c3-fedc-47ee-8643-379e35a76429"/>
    <ds:schemaRef ds:uri="d2389ad0-4628-4ca4-babd-a5e1ca1fc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B53B72-1281-4644-893D-973F4D16E005}">
  <ds:schemaRefs>
    <ds:schemaRef ds:uri="http://schemas.microsoft.com/sharepoint/v3/contenttype/forms"/>
  </ds:schemaRefs>
</ds:datastoreItem>
</file>

<file path=customXml/itemProps3.xml><?xml version="1.0" encoding="utf-8"?>
<ds:datastoreItem xmlns:ds="http://schemas.openxmlformats.org/officeDocument/2006/customXml" ds:itemID="{A852EDA7-C92F-4C5F-A6D3-C932A83FF2A2}">
  <ds:schemaRefs>
    <ds:schemaRef ds:uri="http://www.w3.org/XML/1998/namespace"/>
    <ds:schemaRef ds:uri="http://purl.org/dc/dcmitype/"/>
    <ds:schemaRef ds:uri="http://schemas.microsoft.com/office/infopath/2007/PartnerControls"/>
    <ds:schemaRef ds:uri="fc793d82-19eb-4d38-9d5b-bc2fe3939cf2"/>
    <ds:schemaRef ds:uri="d2389ad0-4628-4ca4-babd-a5e1ca1fc43d"/>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73</TotalTime>
  <Words>1247</Words>
  <Application>Microsoft Office PowerPoint</Application>
  <PresentationFormat>On-screen Show (4:3)</PresentationFormat>
  <Paragraphs>93</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NHS Knowledge and Library Services Quality and Improvement Outcomes Framework  </vt:lpstr>
      <vt:lpstr>What is it?</vt:lpstr>
      <vt:lpstr>Quality and Improvement Outcomes  </vt:lpstr>
      <vt:lpstr>The Levels of Development </vt:lpstr>
      <vt:lpstr>PowerPoint Presentation</vt:lpstr>
      <vt:lpstr>PowerPoint Presentation</vt:lpstr>
      <vt:lpstr>PowerPoint Presentation</vt:lpstr>
      <vt:lpstr>Network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Knowledge and Library Services The Value Proposition  </dc:title>
  <dc:creator>Dominic Gilroy</dc:creator>
  <cp:lastModifiedBy>Dominic Gilroy</cp:lastModifiedBy>
  <cp:revision>57</cp:revision>
  <dcterms:created xsi:type="dcterms:W3CDTF">2020-08-27T14:03:06Z</dcterms:created>
  <dcterms:modified xsi:type="dcterms:W3CDTF">2020-10-27T11:33:32Z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0x0101008915AFDFB6E93E45BFC402B213C6F140</vt:lpwstr>
  </property>
</Properties>
</file>