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17"/>
  </p:notesMasterIdLst>
  <p:sldIdLst>
    <p:sldId id="290" r:id="rId6"/>
    <p:sldId id="304" r:id="rId7"/>
    <p:sldId id="305" r:id="rId8"/>
    <p:sldId id="297" r:id="rId9"/>
    <p:sldId id="313" r:id="rId10"/>
    <p:sldId id="308" r:id="rId11"/>
    <p:sldId id="291" r:id="rId12"/>
    <p:sldId id="302" r:id="rId13"/>
    <p:sldId id="301" r:id="rId14"/>
    <p:sldId id="298" r:id="rId15"/>
    <p:sldId id="314" r:id="rId16"/>
  </p:sldIdLst>
  <p:sldSz cx="9144000" cy="6858000" type="screen4x3"/>
  <p:notesSz cx="6858000" cy="3400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31BE3-68D0-4B3A-894E-7DBC9854ED04}" v="1" dt="2021-02-03T08:47:13.960"/>
    <p1510:client id="{0EC923F9-EEA2-05DD-C27B-1AE14DD12A58}" v="3" dt="2021-02-02T11:39:43.667"/>
    <p1510:client id="{18CA39CA-C325-B910-7EAB-E7B856D9630D}" v="14" dt="2021-02-03T08:11:22.999"/>
    <p1510:client id="{26084AEA-8C5D-48EF-830D-4299604F8C49}" v="16" dt="2021-02-02T16:03:32.569"/>
    <p1510:client id="{39A0FEAA-5737-406D-ABC2-2A3A643D8FDF}" v="1" dt="2021-02-02T17:16:18.994"/>
    <p1510:client id="{5CB54509-0CCA-4CB7-BA3E-A154278D1C9F}" v="3" dt="2021-02-02T16:03:38.841"/>
    <p1510:client id="{67106A69-D48C-EA08-CF20-86FDB730619F}" v="2" dt="2021-02-02T16:02:52.845"/>
    <p1510:client id="{69E7FCED-2402-87EE-BA73-48EDE66D6E1E}" v="290" dt="2021-02-02T14:18:27.951"/>
    <p1510:client id="{C4D2D72A-1936-7240-03F0-75EE0E926316}" v="30" dt="2021-02-03T08:25:14.022"/>
    <p1510:client id="{CAB6310C-7F1C-AABB-8A7E-CA542629B620}" v="258" dt="2021-02-02T09:26:17.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3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EE024-6507-4ABC-B2E6-4CEA05789F7E}" type="datetimeFigureOut">
              <a:rPr lang="en-GB" smtClean="0"/>
              <a:t>03/02/2021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518A0-7EBE-4C32-8F83-6F08014D1535}" type="slidenum">
              <a:rPr lang="en-GB" smtClean="0"/>
              <a:t>‹#›</a:t>
            </a:fld>
            <a:endParaRPr lang="en-GB"/>
          </a:p>
        </p:txBody>
      </p:sp>
    </p:spTree>
    <p:extLst>
      <p:ext uri="{BB962C8B-B14F-4D97-AF65-F5344CB8AC3E}">
        <p14:creationId xmlns:p14="http://schemas.microsoft.com/office/powerpoint/2010/main" val="228167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otect-eu.mimecast.com/s/A5gdCBPjoIl6x3GS6qXo-?domain=hee.nhs.u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becky.williams@hee.nhs.u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joanne.naughton@hee.nhs.u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pp.sli.do/event/ebvvrve9" TargetMode="External"/><Relationship Id="rId5" Type="http://schemas.openxmlformats.org/officeDocument/2006/relationships/hyperlink" Target="https://app.sli.do/event/spq2b97i" TargetMode="External"/><Relationship Id="rId4" Type="http://schemas.openxmlformats.org/officeDocument/2006/relationships/hyperlink" Target="https://app.sli.do/event/ehzbgc5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healtheducationengland.sharepoint.com/:f:/g/LKS/Ets6-q5kynpInFwYoiPRk9EBo6zBH1-leqAT_AkemyTThA?e=0kuU9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Knowledge for Healthcare: mobilising evidence; sharing knowledge; improving outcomes – a strategic framework for NHS knowledge and library services in England 2021-2026 was published by Health Education England on 28 January 2021. </a:t>
            </a:r>
          </a:p>
          <a:p>
            <a:r>
              <a:rPr lang="en-GB"/>
              <a:t> </a:t>
            </a:r>
          </a:p>
          <a:p>
            <a:r>
              <a:rPr lang="en-GB"/>
              <a:t>This represents an important step forward. Given the current circumstances this was a ‘soft launch’. We have gone ahead so that we can continue to work effectively with networks, making progress with a clear sense of direction.</a:t>
            </a:r>
            <a:endParaRPr lang="en-US"/>
          </a:p>
          <a:p>
            <a:r>
              <a:rPr lang="en-GB"/>
              <a:t>Our formal Parliamentary launch into the system is being rescheduled for later this year. </a:t>
            </a:r>
            <a:endParaRPr lang="en-US"/>
          </a:p>
          <a:p>
            <a:r>
              <a:rPr lang="en-GB"/>
              <a:t>Meanwhile, we are really pleased that Gill Furniss has sent a very warm message to all of you in her capacity as Chair of the All Party Parliamentary Group for Libraries..</a:t>
            </a:r>
          </a:p>
          <a:p>
            <a:r>
              <a:rPr lang="en-GB"/>
              <a:t> </a:t>
            </a:r>
          </a:p>
          <a:p>
            <a:r>
              <a:rPr lang="en-GB"/>
              <a:t>You will find the strategy available in several formats at </a:t>
            </a:r>
            <a:r>
              <a:rPr lang="en-GB" u="sng">
                <a:hlinkClick r:id="rId3"/>
              </a:rPr>
              <a:t>https://www.hee.nhs.uk/our-work/knowledge-for-healthcare</a:t>
            </a:r>
            <a:r>
              <a:rPr lang="en-GB"/>
              <a:t> </a:t>
            </a:r>
            <a:endParaRPr lang="en-US"/>
          </a:p>
          <a:p>
            <a:r>
              <a:rPr lang="en-GB"/>
              <a:t>Alongside the full document there is also an Executive Summary and an Easy Read version.</a:t>
            </a:r>
          </a:p>
          <a:p>
            <a:r>
              <a:rPr lang="en-GB"/>
              <a:t> </a:t>
            </a:r>
          </a:p>
          <a:p>
            <a:r>
              <a:rPr lang="en-GB"/>
              <a:t>We want to thank all of you who have contributed your expertise, time and experience to help shape the strategy.</a:t>
            </a:r>
            <a:endParaRPr lang="en-US"/>
          </a:p>
          <a:p>
            <a:r>
              <a:rPr lang="en-GB"/>
              <a:t>So many of you have been involved - by participating in network meetings, interviews, focus groups and surveys, by providing case studies, and as critical friends. </a:t>
            </a:r>
            <a:endParaRPr lang="en-US"/>
          </a:p>
          <a:p>
            <a:r>
              <a:rPr lang="en-GB"/>
              <a:t>The document itself is a testament to your work that of your fellow knowledge and library service teams across the country </a:t>
            </a:r>
          </a:p>
          <a:p>
            <a:endParaRPr lang="en-GB"/>
          </a:p>
          <a:p>
            <a:r>
              <a:rPr lang="en-GB"/>
              <a:t>We welcome your ongoing involvement, and your continued commitment to ensuring that the right knowledge and evidence is used at the right time.</a:t>
            </a:r>
            <a:endParaRPr lang="en-US"/>
          </a:p>
        </p:txBody>
      </p:sp>
      <p:sp>
        <p:nvSpPr>
          <p:cNvPr id="4" name="Slide Number Placeholder 3"/>
          <p:cNvSpPr>
            <a:spLocks noGrp="1"/>
          </p:cNvSpPr>
          <p:nvPr>
            <p:ph type="sldNum" sz="quarter" idx="5"/>
          </p:nvPr>
        </p:nvSpPr>
        <p:spPr/>
        <p:txBody>
          <a:bodyPr/>
          <a:lstStyle/>
          <a:p>
            <a:fld id="{DF2518A0-7EBE-4C32-8F83-6F08014D1535}" type="slidenum">
              <a:rPr lang="en-GB" smtClean="0"/>
              <a:t>2</a:t>
            </a:fld>
            <a:endParaRPr lang="en-GB"/>
          </a:p>
        </p:txBody>
      </p:sp>
    </p:spTree>
    <p:extLst>
      <p:ext uri="{BB962C8B-B14F-4D97-AF65-F5344CB8AC3E}">
        <p14:creationId xmlns:p14="http://schemas.microsoft.com/office/powerpoint/2010/main" val="58224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Any questions?</a:t>
            </a:r>
          </a:p>
        </p:txBody>
      </p:sp>
      <p:sp>
        <p:nvSpPr>
          <p:cNvPr id="4" name="Slide Number Placeholder 3"/>
          <p:cNvSpPr>
            <a:spLocks noGrp="1"/>
          </p:cNvSpPr>
          <p:nvPr>
            <p:ph type="sldNum" sz="quarter" idx="5"/>
          </p:nvPr>
        </p:nvSpPr>
        <p:spPr/>
        <p:txBody>
          <a:bodyPr/>
          <a:lstStyle/>
          <a:p>
            <a:fld id="{DF2518A0-7EBE-4C32-8F83-6F08014D1535}" type="slidenum">
              <a:rPr lang="en-GB" smtClean="0"/>
              <a:t>11</a:t>
            </a:fld>
            <a:endParaRPr lang="en-GB"/>
          </a:p>
        </p:txBody>
      </p:sp>
    </p:spTree>
    <p:extLst>
      <p:ext uri="{BB962C8B-B14F-4D97-AF65-F5344CB8AC3E}">
        <p14:creationId xmlns:p14="http://schemas.microsoft.com/office/powerpoint/2010/main" val="16764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FOR RUTH AND COLLEAGUES</a:t>
            </a:r>
          </a:p>
          <a:p>
            <a:r>
              <a:rPr lang="en-US"/>
              <a:t>You may wish to flag at the end of this slide – Points of Contact</a:t>
            </a:r>
          </a:p>
          <a:p>
            <a:r>
              <a:rPr lang="en-US"/>
              <a:t>With the launch of Knowledge for Healthcare 2021-2026, we have revisited the evolution of the national knowledge and library services team, to build our capacity and capability to deliver on the strategy.  </a:t>
            </a:r>
          </a:p>
          <a:p>
            <a:r>
              <a:rPr lang="en-US"/>
              <a:t>What differences will you see in the Health Education England team?  </a:t>
            </a:r>
          </a:p>
          <a:p>
            <a:r>
              <a:rPr lang="en-US"/>
              <a:t>From February 1st we are:  </a:t>
            </a:r>
          </a:p>
          <a:p>
            <a:r>
              <a:rPr lang="en-US"/>
              <a:t>•formally establishing our Resource Discovery team led by Helen Bingham, to build greater capability for this workstream. </a:t>
            </a:r>
          </a:p>
          <a:p>
            <a:r>
              <a:rPr lang="en-US"/>
              <a:t>•expanding the London and Kent, Surrey Sussex team to serve London, the South East and South West led by Louise Goswami. </a:t>
            </a:r>
          </a:p>
          <a:p>
            <a:r>
              <a:rPr lang="en-US"/>
              <a:t>•advertising two new roles, based in the South East or South West:  a Deputy Head of Knowledge and Library Services post (Band 8B) and a Knowledge and Library Services Development Manager post (Band 7).  </a:t>
            </a:r>
          </a:p>
          <a:p>
            <a:r>
              <a:rPr lang="en-US"/>
              <a:t>From April 5th we are: </a:t>
            </a:r>
          </a:p>
          <a:p>
            <a:r>
              <a:rPr lang="en-US"/>
              <a:t>•bringing together a regional team to serve the East of England; Midlands; North East &amp; Yorkshire and North West led by Ruth Carlyle.  </a:t>
            </a:r>
          </a:p>
          <a:p>
            <a:r>
              <a:rPr lang="en-US"/>
              <a:t>For some networks there will be a change to your first point of contact. Regional leads will follow up from this briefing with a separate email where this is the case. </a:t>
            </a:r>
          </a:p>
          <a:p>
            <a:endParaRPr lang="en-US">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3</a:t>
            </a:fld>
            <a:endParaRPr lang="en-GB"/>
          </a:p>
        </p:txBody>
      </p:sp>
    </p:spTree>
    <p:extLst>
      <p:ext uri="{BB962C8B-B14F-4D97-AF65-F5344CB8AC3E}">
        <p14:creationId xmlns:p14="http://schemas.microsoft.com/office/powerpoint/2010/main" val="45805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a:t>From 1</a:t>
            </a:r>
            <a:r>
              <a:rPr lang="en-GB" baseline="30000"/>
              <a:t>st</a:t>
            </a:r>
            <a:r>
              <a:rPr lang="en-GB"/>
              <a:t> February 2021</a:t>
            </a:r>
          </a:p>
          <a:p>
            <a:endParaRPr lang="en-GB"/>
          </a:p>
          <a:p>
            <a:pPr algn="l">
              <a:buFont typeface="Arial" panose="020B0604020202020204" pitchFamily="34" charset="0"/>
              <a:buChar char="•"/>
            </a:pPr>
            <a:r>
              <a:rPr lang="en-US" sz="1800" b="0" i="0">
                <a:solidFill>
                  <a:srgbClr val="201F1E"/>
                </a:solidFill>
                <a:effectLst/>
                <a:latin typeface="Calibri" panose="020F0502020204030204" pitchFamily="34" charset="0"/>
              </a:rPr>
              <a:t>your first point of contact for any the technical stuff such as library management systems, </a:t>
            </a:r>
            <a:r>
              <a:rPr lang="en-US" sz="1800" b="0" i="0">
                <a:solidFill>
                  <a:srgbClr val="000000"/>
                </a:solidFill>
                <a:effectLst/>
                <a:latin typeface="Calibri" panose="020F0502020204030204" pitchFamily="34" charset="0"/>
              </a:rPr>
              <a:t>consortia purchasers, </a:t>
            </a:r>
            <a:r>
              <a:rPr lang="en-US" sz="1800" b="0" i="0">
                <a:solidFill>
                  <a:srgbClr val="201F1E"/>
                </a:solidFill>
                <a:effectLst/>
                <a:latin typeface="Calibri" panose="020F0502020204030204" pitchFamily="34" charset="0"/>
              </a:rPr>
              <a:t>e-books, </a:t>
            </a:r>
            <a:r>
              <a:rPr lang="en-US" sz="1800" b="0" i="0" err="1">
                <a:solidFill>
                  <a:srgbClr val="201F1E"/>
                </a:solidFill>
                <a:effectLst/>
                <a:latin typeface="Calibri" panose="020F0502020204030204" pitchFamily="34" charset="0"/>
              </a:rPr>
              <a:t>OpenAthens</a:t>
            </a:r>
            <a:r>
              <a:rPr lang="en-US" sz="1800" b="0" i="0">
                <a:solidFill>
                  <a:srgbClr val="201F1E"/>
                </a:solidFill>
                <a:effectLst/>
                <a:latin typeface="Calibri" panose="020F0502020204030204" pitchFamily="34" charset="0"/>
              </a:rPr>
              <a:t> and all resource discovery initiatives will be Becky Williams – </a:t>
            </a:r>
            <a:r>
              <a:rPr lang="en-US" sz="1800" b="0" i="0">
                <a:solidFill>
                  <a:srgbClr val="201F1E"/>
                </a:solidFill>
                <a:effectLst/>
                <a:latin typeface="Calibri" panose="020F0502020204030204" pitchFamily="34" charset="0"/>
                <a:hlinkClick r:id="rId3"/>
              </a:rPr>
              <a:t>becky.williams@hee.nhs.uk</a:t>
            </a:r>
            <a:endParaRPr lang="en-US" sz="1800" b="0" i="0">
              <a:solidFill>
                <a:srgbClr val="201F1E"/>
              </a:solidFill>
              <a:effectLst/>
              <a:latin typeface="Calibri" panose="020F0502020204030204" pitchFamily="34" charset="0"/>
            </a:endParaRPr>
          </a:p>
          <a:p>
            <a:pPr algn="l">
              <a:buFont typeface="Arial" panose="020B0604020202020204" pitchFamily="34" charset="0"/>
              <a:buChar char="•"/>
            </a:pPr>
            <a:r>
              <a:rPr lang="en-US" sz="1800" b="0" i="0">
                <a:solidFill>
                  <a:srgbClr val="201F1E"/>
                </a:solidFill>
                <a:effectLst/>
                <a:latin typeface="Calibri" panose="020F0502020204030204" pitchFamily="34" charset="0"/>
              </a:rPr>
              <a:t>For all other queries, staff and service development, quality improvement and so on, your initial point of contact will be </a:t>
            </a:r>
          </a:p>
          <a:p>
            <a:pPr algn="l">
              <a:buFont typeface="Arial" panose="020B0604020202020204" pitchFamily="34" charset="0"/>
              <a:buChar char="•"/>
            </a:pPr>
            <a:endParaRPr lang="en-US" sz="1800" b="0" i="0">
              <a:solidFill>
                <a:srgbClr val="201F1E"/>
              </a:solidFill>
              <a:effectLst/>
              <a:latin typeface="Calibri" panose="020F0502020204030204" pitchFamily="34" charset="0"/>
            </a:endParaRPr>
          </a:p>
          <a:p>
            <a:pPr algn="l">
              <a:buFont typeface="Arial" panose="020B0604020202020204" pitchFamily="34" charset="0"/>
              <a:buNone/>
            </a:pPr>
            <a:r>
              <a:rPr lang="en-US" sz="1800" b="0" i="0">
                <a:solidFill>
                  <a:srgbClr val="201F1E"/>
                </a:solidFill>
                <a:effectLst/>
                <a:latin typeface="Calibri" panose="020F0502020204030204" pitchFamily="34" charset="0"/>
              </a:rPr>
              <a:t>North East, Cumbria, Yorkshire and Humber	Joanne Naughton - </a:t>
            </a:r>
            <a:r>
              <a:rPr lang="en-US" sz="1800" b="0" i="0">
                <a:solidFill>
                  <a:srgbClr val="201F1E"/>
                </a:solidFill>
                <a:effectLst/>
                <a:latin typeface="Calibri" panose="020F0502020204030204" pitchFamily="34" charset="0"/>
                <a:hlinkClick r:id="rId4"/>
              </a:rPr>
              <a:t>joanne.naughton@hee.nhs.uk</a:t>
            </a:r>
            <a:endParaRPr lang="en-US" sz="1800" b="0" i="0">
              <a:solidFill>
                <a:srgbClr val="201F1E"/>
              </a:solidFill>
              <a:effectLst/>
              <a:latin typeface="Calibri" panose="020F0502020204030204" pitchFamily="34" charset="0"/>
            </a:endParaRPr>
          </a:p>
          <a:p>
            <a:pPr algn="l">
              <a:buFont typeface="Arial" panose="020B0604020202020204" pitchFamily="34" charset="0"/>
              <a:buNone/>
            </a:pPr>
            <a:r>
              <a:rPr lang="en-US" sz="1800" b="0" i="0">
                <a:solidFill>
                  <a:srgbClr val="201F1E"/>
                </a:solidFill>
                <a:effectLst/>
                <a:latin typeface="Calibri" panose="020F0502020204030204" pitchFamily="34" charset="0"/>
              </a:rPr>
              <a:t>North West  gil.young@hee.nhs.uk</a:t>
            </a:r>
          </a:p>
          <a:p>
            <a:pPr algn="l">
              <a:buFont typeface="Arial" panose="020B0604020202020204" pitchFamily="34" charset="0"/>
              <a:buNone/>
            </a:pPr>
            <a:endParaRPr lang="en-US" sz="1800" b="0" i="0">
              <a:solidFill>
                <a:srgbClr val="201F1E"/>
              </a:solidFill>
              <a:effectLst/>
              <a:latin typeface="Calibri" panose="020F0502020204030204" pitchFamily="34" charset="0"/>
            </a:endParaRPr>
          </a:p>
          <a:p>
            <a:pPr algn="l">
              <a:buFont typeface="Arial" panose="020B0604020202020204" pitchFamily="34" charset="0"/>
              <a:buNone/>
            </a:pPr>
            <a:endParaRPr lang="en-US" sz="1800" b="0" i="0">
              <a:solidFill>
                <a:srgbClr val="201F1E"/>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DF2518A0-7EBE-4C32-8F83-6F08014D1535}" type="slidenum">
              <a:rPr lang="en-GB" smtClean="0"/>
              <a:t>4</a:t>
            </a:fld>
            <a:endParaRPr lang="en-GB"/>
          </a:p>
        </p:txBody>
      </p:sp>
    </p:spTree>
    <p:extLst>
      <p:ext uri="{BB962C8B-B14F-4D97-AF65-F5344CB8AC3E}">
        <p14:creationId xmlns:p14="http://schemas.microsoft.com/office/powerpoint/2010/main" val="24294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We listened to your feedback and have chosen this week in April to celebrate all that Librarians and Knowledge and Library specialists do and the services that they offer. April 26-30 2021.</a:t>
            </a:r>
          </a:p>
          <a:p>
            <a:endParaRPr lang="en-US">
              <a:cs typeface="Calibri"/>
            </a:endParaRPr>
          </a:p>
          <a:p>
            <a:r>
              <a:rPr lang="en-US">
                <a:cs typeface="Calibri"/>
              </a:rPr>
              <a:t>76% thought it was a good idea and the majority vote to 36% suggesting April as the best time of year.</a:t>
            </a:r>
          </a:p>
          <a:p>
            <a:endParaRPr lang="en-US">
              <a:cs typeface="Calibri"/>
            </a:endParaRPr>
          </a:p>
          <a:p>
            <a:r>
              <a:rPr lang="en-US"/>
              <a:t>We would like to invite volunteers from across the team (all K&amp;L staff) to join us to help plan and shape this campaign. </a:t>
            </a:r>
            <a:r>
              <a:rPr lang="en-US" b="0"/>
              <a:t>We are at an early stage of planning and will send expressions of interest to be involved through short meetings, email, short surveys and feedback on designs/collateral – for example to plan what materials will be useful for you to use in your organization.   Expressions of interest to helen.gray@hee.nhs.uk (or Sue)</a:t>
            </a:r>
            <a:endParaRPr lang="en-US" b="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5</a:t>
            </a:fld>
            <a:endParaRPr lang="en-GB"/>
          </a:p>
        </p:txBody>
      </p:sp>
    </p:spTree>
    <p:extLst>
      <p:ext uri="{BB962C8B-B14F-4D97-AF65-F5344CB8AC3E}">
        <p14:creationId xmlns:p14="http://schemas.microsoft.com/office/powerpoint/2010/main" val="27105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a:solidFill>
                  <a:srgbClr val="FF0000"/>
                </a:solidFill>
              </a:rPr>
              <a:t>North</a:t>
            </a:r>
          </a:p>
          <a:p>
            <a:pPr marL="0" indent="0">
              <a:buFont typeface="Arial" panose="020B0604020202020204" pitchFamily="34" charset="0"/>
              <a:buNone/>
            </a:pPr>
            <a:endParaRPr lang="en-GB"/>
          </a:p>
          <a:p>
            <a:r>
              <a:rPr lang="en-GB"/>
              <a:t>We spoke to you individually in November to see how things have been going. But we know things have been changing again for you and your services in this wave of the pandemic. We’d like to get a quick update on how things are.</a:t>
            </a:r>
            <a:endParaRPr lang="en-GB">
              <a:cs typeface="Calibri" panose="020F0502020204030204"/>
            </a:endParaRPr>
          </a:p>
          <a:p>
            <a:endParaRPr lang="en-GB"/>
          </a:p>
          <a:p>
            <a:r>
              <a:rPr lang="en-GB"/>
              <a:t>This time we've got three questions.</a:t>
            </a:r>
            <a:endParaRPr lang="en-GB">
              <a:cs typeface="Calibri"/>
            </a:endParaRPr>
          </a:p>
          <a:p>
            <a:endParaRPr lang="en-GB"/>
          </a:p>
          <a:p>
            <a:r>
              <a:rPr lang="en-GB"/>
              <a:t>Use the QR code or go to </a:t>
            </a:r>
            <a:r>
              <a:rPr lang="en-GB">
                <a:hlinkClick r:id="rId3"/>
              </a:rPr>
              <a:t>www.slido.com</a:t>
            </a:r>
            <a:r>
              <a:rPr lang="en-GB"/>
              <a:t> and enter the # or the link in the chat to open each poll.</a:t>
            </a:r>
            <a:endParaRPr lang="en-GB">
              <a:cs typeface="Calibri"/>
            </a:endParaRPr>
          </a:p>
          <a:p>
            <a:endParaRPr lang="en-GB"/>
          </a:p>
          <a:p>
            <a:r>
              <a:rPr lang="en-GB"/>
              <a:t>Question 1</a:t>
            </a:r>
            <a:endParaRPr lang="en-GB">
              <a:cs typeface="Calibri" panose="020F0502020204030204"/>
            </a:endParaRPr>
          </a:p>
          <a:p>
            <a:r>
              <a:rPr lang="en-GB">
                <a:hlinkClick r:id="rId4"/>
              </a:rPr>
              <a:t>https://app.sli.do/event/ehzbgc5r</a:t>
            </a:r>
            <a:endParaRPr lang="en-GB"/>
          </a:p>
          <a:p>
            <a:r>
              <a:rPr lang="en-GB">
                <a:cs typeface="Calibri"/>
              </a:rPr>
              <a:t>#82364</a:t>
            </a:r>
          </a:p>
          <a:p>
            <a:endParaRPr lang="en-GB"/>
          </a:p>
          <a:p>
            <a:r>
              <a:rPr lang="en-GB">
                <a:cs typeface="Calibri"/>
              </a:rPr>
              <a:t>Is your service open, closed, staffed or unstaffed?</a:t>
            </a:r>
            <a:endParaRPr lang="en-GB"/>
          </a:p>
          <a:p>
            <a:pPr marL="171450" indent="-171450">
              <a:buFont typeface="Arial" panose="020B0604020202020204" pitchFamily="34" charset="0"/>
              <a:buChar char="•"/>
            </a:pPr>
            <a:r>
              <a:rPr lang="en-GB"/>
              <a:t>Open and staffed as normal: Physical space is open. Most LKS staff onsite.</a:t>
            </a:r>
            <a:endParaRPr lang="en-GB">
              <a:cs typeface="Calibri"/>
            </a:endParaRPr>
          </a:p>
          <a:p>
            <a:pPr marL="171450" indent="-171450">
              <a:buFont typeface="Arial" panose="020B0604020202020204" pitchFamily="34" charset="0"/>
              <a:buChar char="•"/>
            </a:pPr>
            <a:r>
              <a:rPr lang="en-GB"/>
              <a:t>Open and unstaffed: Physical space is accessible but not staffed. Staff working from home and services being provided virtually.</a:t>
            </a:r>
            <a:endParaRPr lang="en-GB">
              <a:cs typeface="Calibri"/>
            </a:endParaRPr>
          </a:p>
          <a:p>
            <a:pPr marL="171450" indent="-171450">
              <a:buFont typeface="Arial" panose="020B0604020202020204" pitchFamily="34" charset="0"/>
              <a:buChar char="•"/>
            </a:pPr>
            <a:r>
              <a:rPr lang="en-GB"/>
              <a:t>Open with minimum staffing: Physical space is accessible. One or more LKS staff onsite (e.g. on a rota) but others working from home.</a:t>
            </a:r>
            <a:endParaRPr lang="en-GB">
              <a:cs typeface="Calibri"/>
            </a:endParaRPr>
          </a:p>
          <a:p>
            <a:pPr marL="171450" indent="-171450">
              <a:buFont typeface="Arial" panose="020B0604020202020204" pitchFamily="34" charset="0"/>
              <a:buChar char="•"/>
            </a:pPr>
            <a:r>
              <a:rPr lang="en-GB"/>
              <a:t>Physical space not accessible. Staff working from home and services being provided virtually.</a:t>
            </a:r>
            <a:endParaRPr lang="en-GB">
              <a:cs typeface="Calibri"/>
            </a:endParaRPr>
          </a:p>
          <a:p>
            <a:pPr marL="171450" indent="-171450">
              <a:buFont typeface="Arial" panose="020B0604020202020204" pitchFamily="34" charset="0"/>
              <a:buChar char="•"/>
            </a:pPr>
            <a:r>
              <a:rPr lang="en-GB"/>
              <a:t>Service is routinely delivered virtually and is continuing to operate as before.</a:t>
            </a:r>
            <a:endParaRPr lang="en-GB">
              <a:cs typeface="Calibri"/>
            </a:endParaRPr>
          </a:p>
          <a:p>
            <a:pPr marL="171450" indent="-171450">
              <a:buFont typeface="Arial" panose="020B0604020202020204" pitchFamily="34" charset="0"/>
              <a:buChar char="•"/>
            </a:pPr>
            <a:r>
              <a:rPr lang="en-GB"/>
              <a:t>Other</a:t>
            </a:r>
            <a:endParaRPr lang="en-GB">
              <a:cs typeface="Calibri"/>
            </a:endParaRPr>
          </a:p>
          <a:p>
            <a:endParaRPr lang="en-GB"/>
          </a:p>
          <a:p>
            <a:endParaRPr lang="en-GB">
              <a:cs typeface="Calibri"/>
            </a:endParaRPr>
          </a:p>
          <a:p>
            <a:r>
              <a:rPr lang="en-GB">
                <a:cs typeface="Calibri"/>
              </a:rPr>
              <a:t>Question 2</a:t>
            </a:r>
          </a:p>
          <a:p>
            <a:r>
              <a:rPr lang="en-GB">
                <a:hlinkClick r:id="rId5"/>
              </a:rPr>
              <a:t>https://app.sli.do/event/spq2b97i</a:t>
            </a:r>
            <a:endParaRPr lang="en-GB">
              <a:cs typeface="Calibri"/>
            </a:endParaRPr>
          </a:p>
          <a:p>
            <a:r>
              <a:rPr lang="en-GB">
                <a:cs typeface="Calibri"/>
              </a:rPr>
              <a:t>#26167</a:t>
            </a:r>
          </a:p>
          <a:p>
            <a:endParaRPr lang="en-GB">
              <a:cs typeface="Calibri"/>
            </a:endParaRPr>
          </a:p>
          <a:p>
            <a:r>
              <a:rPr lang="en-GB">
                <a:cs typeface="Calibri"/>
              </a:rPr>
              <a:t>Has your library space been used for another purpose?</a:t>
            </a:r>
          </a:p>
          <a:p>
            <a:pPr marL="285750" indent="-285750">
              <a:buFont typeface="Arial"/>
              <a:buChar char="•"/>
            </a:pPr>
            <a:r>
              <a:rPr lang="en-GB">
                <a:cs typeface="Calibri"/>
              </a:rPr>
              <a:t>Yes</a:t>
            </a:r>
          </a:p>
          <a:p>
            <a:pPr marL="285750" indent="-285750">
              <a:buFont typeface="Arial"/>
              <a:buChar char="•"/>
            </a:pPr>
            <a:r>
              <a:rPr lang="en-GB">
                <a:cs typeface="Calibri"/>
              </a:rPr>
              <a:t>No</a:t>
            </a:r>
          </a:p>
          <a:p>
            <a:endParaRPr lang="en-GB">
              <a:cs typeface="Calibri"/>
            </a:endParaRPr>
          </a:p>
          <a:p>
            <a:endParaRPr lang="en-GB">
              <a:cs typeface="Calibri"/>
            </a:endParaRPr>
          </a:p>
          <a:p>
            <a:r>
              <a:rPr lang="en-GB">
                <a:cs typeface="Calibri"/>
              </a:rPr>
              <a:t>Question 3</a:t>
            </a:r>
          </a:p>
          <a:p>
            <a:r>
              <a:rPr lang="en-GB">
                <a:hlinkClick r:id="rId6"/>
              </a:rPr>
              <a:t>https://app.sli.do/event/ebvvrve9</a:t>
            </a:r>
            <a:endParaRPr lang="en-GB">
              <a:cs typeface="Calibri"/>
              <a:hlinkClick r:id="rId6"/>
            </a:endParaRPr>
          </a:p>
          <a:p>
            <a:r>
              <a:rPr lang="en-GB">
                <a:cs typeface="Calibri"/>
              </a:rPr>
              <a:t>#26167</a:t>
            </a:r>
          </a:p>
          <a:p>
            <a:endParaRPr lang="en-GB">
              <a:cs typeface="Calibri"/>
            </a:endParaRPr>
          </a:p>
          <a:p>
            <a:r>
              <a:rPr lang="en-GB">
                <a:cs typeface="Calibri"/>
              </a:rPr>
              <a:t>Have library staff been redeployed to other areas?</a:t>
            </a:r>
          </a:p>
          <a:p>
            <a:pPr marL="285750" indent="-285750">
              <a:buFont typeface="Arial"/>
              <a:buChar char="•"/>
            </a:pPr>
            <a:r>
              <a:rPr lang="en-GB">
                <a:cs typeface="Calibri"/>
              </a:rPr>
              <a:t>Yes</a:t>
            </a:r>
          </a:p>
          <a:p>
            <a:pPr marL="285750" indent="-285750">
              <a:buFont typeface="Arial"/>
              <a:buChar char="•"/>
            </a:pPr>
            <a:r>
              <a:rPr lang="en-GB">
                <a:cs typeface="Calibri"/>
              </a:rPr>
              <a:t>No</a:t>
            </a:r>
          </a:p>
          <a:p>
            <a:endParaRPr lang="en-GB">
              <a:cs typeface="Calibri"/>
            </a:endParaRPr>
          </a:p>
          <a:p>
            <a:endParaRPr lang="en-GB">
              <a:cs typeface="Calibri"/>
            </a:endParaRPr>
          </a:p>
          <a:p>
            <a:endParaRPr lang="en-GB"/>
          </a:p>
          <a:p>
            <a:r>
              <a:rPr lang="en-GB"/>
              <a:t>To log into </a:t>
            </a:r>
            <a:r>
              <a:rPr lang="en-GB" err="1"/>
              <a:t>slido</a:t>
            </a:r>
            <a:r>
              <a:rPr lang="en-GB"/>
              <a:t> to reset or view results:</a:t>
            </a:r>
            <a:endParaRPr lang="en-GB">
              <a:cs typeface="Calibri"/>
            </a:endParaRPr>
          </a:p>
          <a:p>
            <a:r>
              <a:rPr lang="en-GB"/>
              <a:t>https://admin2.sli.do/events</a:t>
            </a:r>
            <a:endParaRPr lang="en-GB">
              <a:cs typeface="Calibri"/>
            </a:endParaRPr>
          </a:p>
          <a:p>
            <a:r>
              <a:rPr lang="en-GB"/>
              <a:t>Email: lks-lkss@hee.nhs.uk</a:t>
            </a:r>
            <a:endParaRPr lang="en-GB">
              <a:cs typeface="Calibri"/>
            </a:endParaRPr>
          </a:p>
          <a:p>
            <a:r>
              <a:rPr lang="en-GB"/>
              <a:t>Username: Fatima Almeda</a:t>
            </a:r>
            <a:endParaRPr lang="en-GB">
              <a:cs typeface="Calibri"/>
            </a:endParaRPr>
          </a:p>
          <a:p>
            <a:r>
              <a:rPr lang="en-GB"/>
              <a:t>Password: londonlinks1</a:t>
            </a:r>
            <a:endParaRPr lang="en-GB">
              <a:cs typeface="Calibri"/>
            </a:endParaRPr>
          </a:p>
          <a:p>
            <a:endParaRPr lang="en-GB"/>
          </a:p>
          <a:p>
            <a:endParaRPr lang="en-GB"/>
          </a:p>
        </p:txBody>
      </p:sp>
      <p:sp>
        <p:nvSpPr>
          <p:cNvPr id="4" name="Slide Number Placeholder 3"/>
          <p:cNvSpPr>
            <a:spLocks noGrp="1"/>
          </p:cNvSpPr>
          <p:nvPr>
            <p:ph type="sldNum" sz="quarter" idx="5"/>
          </p:nvPr>
        </p:nvSpPr>
        <p:spPr/>
        <p:txBody>
          <a:bodyPr/>
          <a:lstStyle/>
          <a:p>
            <a:fld id="{DF2518A0-7EBE-4C32-8F83-6F08014D1535}" type="slidenum">
              <a:rPr lang="en-GB" smtClean="0"/>
              <a:t>6</a:t>
            </a:fld>
            <a:endParaRPr lang="en-GB"/>
          </a:p>
        </p:txBody>
      </p:sp>
    </p:spTree>
    <p:extLst>
      <p:ext uri="{BB962C8B-B14F-4D97-AF65-F5344CB8AC3E}">
        <p14:creationId xmlns:p14="http://schemas.microsoft.com/office/powerpoint/2010/main" val="140296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In December, we told you that EBSCO has been chosen as the supplier for the new, national discovery service.</a:t>
            </a:r>
          </a:p>
          <a:p>
            <a:endParaRPr lang="en-US">
              <a:cs typeface="Calibri"/>
            </a:endParaRPr>
          </a:p>
          <a:p>
            <a:r>
              <a:rPr lang="en-US">
                <a:cs typeface="Calibri"/>
              </a:rPr>
              <a:t>Work is now underway to configure instances of EDS ready to start implementation in the Autumn.</a:t>
            </a:r>
          </a:p>
          <a:p>
            <a:endParaRPr lang="en-US">
              <a:cs typeface="Calibri"/>
            </a:endParaRPr>
          </a:p>
          <a:p>
            <a:r>
              <a:rPr lang="en-US">
                <a:cs typeface="Calibri"/>
              </a:rPr>
              <a:t>From September, users will have the following access to resources through EDS:</a:t>
            </a:r>
          </a:p>
          <a:p>
            <a:endParaRPr lang="en-US">
              <a:cs typeface="Calibri"/>
            </a:endParaRPr>
          </a:p>
          <a:p>
            <a:pPr marL="171450" indent="-171450">
              <a:buFont typeface="Arial"/>
              <a:buChar char="•"/>
            </a:pPr>
            <a:r>
              <a:rPr lang="en-US">
                <a:cs typeface="Calibri"/>
              </a:rPr>
              <a:t>Users in the South West, Thames Valley and Wessex will have a version of EDS which is fully integrated with their regional library management system, together with Core Content and local holdings</a:t>
            </a:r>
          </a:p>
          <a:p>
            <a:pPr marL="171450" indent="-171450">
              <a:buFont typeface="Arial"/>
              <a:buChar char="•"/>
            </a:pPr>
            <a:r>
              <a:rPr lang="en-US">
                <a:cs typeface="Calibri"/>
              </a:rPr>
              <a:t>Users in all other areas of the country will receive a version which allows them access Core Content and local holdings</a:t>
            </a:r>
          </a:p>
          <a:p>
            <a:pPr marL="171450" indent="-171450">
              <a:buFont typeface="Arial"/>
              <a:buChar char="•"/>
            </a:pPr>
            <a:endParaRPr lang="en-US">
              <a:cs typeface="Calibri"/>
            </a:endParaRPr>
          </a:p>
          <a:p>
            <a:r>
              <a:rPr lang="en-US">
                <a:cs typeface="Calibri"/>
              </a:rPr>
              <a:t>Future phases will include regional LMS integration for other areas.</a:t>
            </a:r>
          </a:p>
          <a:p>
            <a:pPr marL="171450" indent="-171450">
              <a:buFont typeface="Arial"/>
              <a:buChar char="•"/>
            </a:pPr>
            <a:endParaRPr lang="en-US">
              <a:cs typeface="Calibri"/>
            </a:endParaRPr>
          </a:p>
          <a:p>
            <a:r>
              <a:rPr lang="en-US">
                <a:cs typeface="Calibri"/>
              </a:rPr>
              <a:t>To prepare for this, please make sure your current Link Resolver holdings are up-to-date by 19 February.</a:t>
            </a:r>
          </a:p>
          <a:p>
            <a:endParaRPr lang="en-US">
              <a:cs typeface="Calibri"/>
            </a:endParaRPr>
          </a:p>
          <a:p>
            <a:r>
              <a:rPr lang="en-US">
                <a:cs typeface="Calibri"/>
              </a:rPr>
              <a:t>What should you do if you already have a Discovery Service?</a:t>
            </a:r>
          </a:p>
          <a:p>
            <a:endParaRPr lang="en-US">
              <a:cs typeface="Calibri"/>
            </a:endParaRPr>
          </a:p>
          <a:p>
            <a:pPr marL="171450" indent="-171450">
              <a:buFont typeface="Arial"/>
              <a:buChar char="•"/>
            </a:pPr>
            <a:r>
              <a:rPr lang="en-US">
                <a:cs typeface="Calibri"/>
              </a:rPr>
              <a:t>If you are outside of the South West, Thames Valley and Wessex area and have an existing Discovery Service in place, you are advised to maintain that subscription until the National Discovery Service can offer you the full, LMS-integrated experience.</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7</a:t>
            </a:fld>
            <a:endParaRPr lang="en-GB"/>
          </a:p>
        </p:txBody>
      </p:sp>
    </p:spTree>
    <p:extLst>
      <p:ext uri="{BB962C8B-B14F-4D97-AF65-F5344CB8AC3E}">
        <p14:creationId xmlns:p14="http://schemas.microsoft.com/office/powerpoint/2010/main" val="2950120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National OUP collection</a:t>
            </a:r>
          </a:p>
          <a:p>
            <a:r>
              <a:rPr lang="en-US"/>
              <a:t>136 titles, list here Handbooks, Textbooks and ‘Emergencies in…’ titles from 1 April 2021 for three years, list here (</a:t>
            </a:r>
            <a:r>
              <a:rPr lang="en-US" i="1"/>
              <a:t>we’ll provide a link to your spreadsheet</a:t>
            </a:r>
            <a:r>
              <a:rPr lang="en-US"/>
              <a:t>) </a:t>
            </a:r>
            <a:endParaRPr lang="en-US">
              <a:cs typeface="Calibri"/>
            </a:endParaRPr>
          </a:p>
          <a:p>
            <a:r>
              <a:rPr lang="en-US"/>
              <a:t>Already available across the north, access being extended to all organisations in the NHS in England OpenAthens structure (though not HEIs) </a:t>
            </a:r>
            <a:endParaRPr lang="en-US">
              <a:cs typeface="Calibri"/>
            </a:endParaRPr>
          </a:p>
          <a:p>
            <a:r>
              <a:rPr lang="en-US"/>
              <a:t>Access will be enabled during Feb/March </a:t>
            </a:r>
            <a:endParaRPr lang="en-US">
              <a:cs typeface="Calibri"/>
            </a:endParaRPr>
          </a:p>
          <a:p>
            <a:r>
              <a:rPr lang="en-US"/>
              <a:t>MARC records for library management systems will be supplied; the collection will be enabled in the new national discovery service and can meanwhile be enabled in local discovery systems, with DOIs at title and chapter level </a:t>
            </a:r>
            <a:endParaRPr lang="en-US">
              <a:cs typeface="Calibri"/>
            </a:endParaRPr>
          </a:p>
          <a:p>
            <a:r>
              <a:rPr lang="en-US"/>
              <a:t>New editions will be included as they are published </a:t>
            </a:r>
            <a:endParaRPr lang="en-US">
              <a:cs typeface="Calibri"/>
            </a:endParaRPr>
          </a:p>
          <a:p>
            <a:r>
              <a:rPr lang="en-US"/>
              <a:t>Promotional materials and library staff training coming soon </a:t>
            </a:r>
            <a:endParaRPr lang="en-US">
              <a:cs typeface="Calibri"/>
            </a:endParaRPr>
          </a:p>
          <a:p>
            <a:r>
              <a:rPr lang="en-US"/>
              <a:t>Pro-rata refunds for any current subscriptions which extend beyond end March 2021 </a:t>
            </a:r>
            <a:endParaRPr lang="en-US">
              <a:cs typeface="Calibri"/>
            </a:endParaRPr>
          </a:p>
          <a:p>
            <a:r>
              <a:rPr lang="en-US"/>
              <a:t>Specialist Handbooks available to NHS trusts at a discounted price of £1100 p.a. Place orders directly with OUP, can pay in advance if helpful </a:t>
            </a:r>
          </a:p>
          <a:p>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Link to titles is </a:t>
            </a:r>
            <a:r>
              <a:rPr lang="en-US" b="0" i="0" u="none" strike="noStrike">
                <a:solidFill>
                  <a:srgbClr val="000000"/>
                </a:solidFill>
                <a:effectLst/>
                <a:latin typeface="Arial" panose="020B0604020202020204" pitchFamily="34" charset="0"/>
                <a:hlinkClick r:id="rId3"/>
              </a:rPr>
              <a:t>https://healtheducationengland.sharepoint.com/:f:/g/LKS/Ets6-q5kynpInFwYoiPRk9EBo6zBH1-leqAT_AkemyTThA?e=0kuU9T</a:t>
            </a:r>
            <a:r>
              <a:rPr lang="en-US">
                <a:solidFill>
                  <a:srgbClr val="000000"/>
                </a:solidFill>
                <a:latin typeface="Arial" panose="020B0604020202020204" pitchFamily="34" charset="0"/>
                <a:cs typeface="Arial"/>
              </a:rPr>
              <a:t> </a:t>
            </a:r>
            <a:endParaRPr lang="en-US">
              <a:cs typeface="Arial"/>
            </a:endParaRPr>
          </a:p>
          <a:p>
            <a:endParaRPr lang="en-US">
              <a:cs typeface="Calibri"/>
            </a:endParaRPr>
          </a:p>
          <a:p>
            <a:endParaRPr lang="en-US">
              <a:cs typeface="Calibri"/>
            </a:endParaRPr>
          </a:p>
          <a:p>
            <a:r>
              <a:rPr lang="en-US" b="1">
                <a:cs typeface="Calibri"/>
              </a:rPr>
              <a:t>Kortext</a:t>
            </a:r>
          </a:p>
          <a:p>
            <a:r>
              <a:rPr lang="en-US">
                <a:cs typeface="Calibri"/>
              </a:rPr>
              <a:t>Each region now has a collection of c.130 books purchased by HEE for everyone with an NHS OpenAthens account.  Your regional RD lead can provide MARC records and </a:t>
            </a:r>
            <a:r>
              <a:rPr lang="en-US" err="1">
                <a:cs typeface="Calibri"/>
              </a:rPr>
              <a:t>Wayfless</a:t>
            </a:r>
            <a:r>
              <a:rPr lang="en-US">
                <a:cs typeface="Calibri"/>
              </a:rPr>
              <a:t> URLs if you'd like to add these to your LMS.</a:t>
            </a:r>
          </a:p>
          <a:p>
            <a:r>
              <a:rPr lang="en-US">
                <a:cs typeface="Calibri"/>
              </a:rPr>
              <a:t>Local services can purchase additional titles, individually or collaboratively, to build a wider collection</a:t>
            </a:r>
          </a:p>
          <a:p>
            <a:r>
              <a:rPr lang="en-US">
                <a:cs typeface="Calibri"/>
              </a:rPr>
              <a:t>300 credits per title, unused credits carried forward each year, Kortext will provide data to help you monitor usage </a:t>
            </a:r>
            <a:endParaRPr lang="en-US"/>
          </a:p>
          <a:p>
            <a:r>
              <a:rPr lang="en-US">
                <a:cs typeface="Calibri"/>
              </a:rPr>
              <a:t>LKSS and M&amp;E have had sessions with Kortext, sessions for north and south this month (South = Weds 10 Feb at 11am)  </a:t>
            </a:r>
          </a:p>
          <a:p>
            <a:endParaRPr lang="en-US">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8</a:t>
            </a:fld>
            <a:endParaRPr lang="en-GB"/>
          </a:p>
        </p:txBody>
      </p:sp>
    </p:spTree>
    <p:extLst>
      <p:ext uri="{BB962C8B-B14F-4D97-AF65-F5344CB8AC3E}">
        <p14:creationId xmlns:p14="http://schemas.microsoft.com/office/powerpoint/2010/main" val="67240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29 out of an original 42 STPs have already become Integrated Care Systems (ICS).  The remaining 13 STPs have until April to do this.</a:t>
            </a:r>
            <a:endParaRPr lang="en-US">
              <a:cs typeface="Calibri"/>
            </a:endParaRPr>
          </a:p>
          <a:p>
            <a:endParaRPr lang="en-US"/>
          </a:p>
          <a:p>
            <a:r>
              <a:rPr lang="en-US"/>
              <a:t>NHS England also requires clinical commissioning groups to merge so that from April there is one CCG per ICS.  </a:t>
            </a:r>
            <a:endParaRPr lang="en-US">
              <a:cs typeface="Calibri" panose="020F0502020204030204"/>
            </a:endParaRPr>
          </a:p>
          <a:p>
            <a:endParaRPr lang="en-US">
              <a:cs typeface="Calibri" panose="020F0502020204030204"/>
            </a:endParaRPr>
          </a:p>
          <a:p>
            <a:r>
              <a:rPr lang="en-US"/>
              <a:t>Legislative proposals, if accepted, will put ICSs on a statutory footing by as early as April 2022. </a:t>
            </a:r>
            <a:endParaRPr lang="en-US">
              <a:cs typeface="Calibri" panose="020F0502020204030204"/>
            </a:endParaRPr>
          </a:p>
          <a:p>
            <a:endParaRPr lang="en-US"/>
          </a:p>
          <a:p>
            <a:r>
              <a:rPr lang="en-US"/>
              <a:t>NHS England has written to CCGs, recommending that they focus on “supporting primary care and providers to maintain and restore service” and that they should “redeploy [most of their clinical staff]… to the front line.”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F2518A0-7EBE-4C32-8F83-6F08014D1535}" type="slidenum">
              <a:rPr lang="en-GB" smtClean="0"/>
              <a:t>9</a:t>
            </a:fld>
            <a:endParaRPr lang="en-GB"/>
          </a:p>
        </p:txBody>
      </p:sp>
    </p:spTree>
    <p:extLst>
      <p:ext uri="{BB962C8B-B14F-4D97-AF65-F5344CB8AC3E}">
        <p14:creationId xmlns:p14="http://schemas.microsoft.com/office/powerpoint/2010/main" val="197350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This month's Impact Case Study looks at some work undertaken at North Bristol Trust looking at practice and procedures relating to elderly patients with upper limb fractures.</a:t>
            </a:r>
            <a:endParaRPr lang="en-US"/>
          </a:p>
          <a:p>
            <a:endParaRPr lang="en-US">
              <a:cs typeface="Calibri"/>
            </a:endParaRPr>
          </a:p>
          <a:p>
            <a:r>
              <a:rPr lang="en-US">
                <a:cs typeface="Calibri"/>
              </a:rPr>
              <a:t>The evidence search undertaken by the library team resulted in standardised practice which improved patient care, reduced length of stay, and saved money</a:t>
            </a:r>
          </a:p>
          <a:p>
            <a:r>
              <a:rPr lang="en-US">
                <a:cs typeface="Calibri"/>
              </a:rPr>
              <a:t> </a:t>
            </a:r>
            <a:endParaRPr lang="en-US"/>
          </a:p>
        </p:txBody>
      </p:sp>
      <p:sp>
        <p:nvSpPr>
          <p:cNvPr id="4" name="Slide Number Placeholder 3"/>
          <p:cNvSpPr>
            <a:spLocks noGrp="1"/>
          </p:cNvSpPr>
          <p:nvPr>
            <p:ph type="sldNum" sz="quarter" idx="5"/>
          </p:nvPr>
        </p:nvSpPr>
        <p:spPr/>
        <p:txBody>
          <a:bodyPr/>
          <a:lstStyle/>
          <a:p>
            <a:fld id="{DF2518A0-7EBE-4C32-8F83-6F08014D1535}" type="slidenum">
              <a:rPr lang="en-GB" smtClean="0"/>
              <a:t>10</a:t>
            </a:fld>
            <a:endParaRPr lang="en-GB"/>
          </a:p>
        </p:txBody>
      </p:sp>
    </p:spTree>
    <p:extLst>
      <p:ext uri="{BB962C8B-B14F-4D97-AF65-F5344CB8AC3E}">
        <p14:creationId xmlns:p14="http://schemas.microsoft.com/office/powerpoint/2010/main" val="289566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30"/>
            <a:ext cx="7772400" cy="679449"/>
          </a:xfrm>
          <a:prstGeom prst="rect">
            <a:avLst/>
          </a:prstGeom>
        </p:spPr>
        <p:txBody>
          <a:bodyPr/>
          <a:lstStyle>
            <a:lvl1pPr algn="l">
              <a:defRPr sz="2025"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2" y="1954924"/>
            <a:ext cx="7839075" cy="3720662"/>
          </a:xfrm>
          <a:prstGeom prst="rect">
            <a:avLst/>
          </a:prstGeom>
        </p:spPr>
        <p:txBody>
          <a:bodyPr/>
          <a:lstStyle>
            <a:lvl1pPr>
              <a:defRPr sz="1350"/>
            </a:lvl1pPr>
            <a:lvl2pPr>
              <a:defRPr sz="1350"/>
            </a:lvl2pPr>
            <a:lvl3pPr>
              <a:defRPr sz="1350"/>
            </a:lvl3pPr>
            <a:lvl4pPr>
              <a:defRPr sz="1350"/>
            </a:lvl4pPr>
            <a:lvl5pPr>
              <a:defRPr sz="135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54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8"/>
            <a:ext cx="7772400" cy="679449"/>
          </a:xfrm>
          <a:prstGeom prst="rect">
            <a:avLst/>
          </a:prstGeom>
        </p:spPr>
        <p:txBody>
          <a:bodyPr/>
          <a:lstStyle>
            <a:lvl1pPr algn="l">
              <a:defRPr sz="2700"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3"/>
            <a:ext cx="6400800" cy="581025"/>
          </a:xfrm>
          <a:prstGeom prst="rect">
            <a:avLst/>
          </a:prstGeom>
        </p:spPr>
        <p:txBody>
          <a:bodyPr/>
          <a:lstStyle>
            <a:lvl1pPr marL="0" indent="0" algn="l">
              <a:buNone/>
              <a:defRPr sz="2100" b="1" baseline="0">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1" y="2486025"/>
            <a:ext cx="7839075" cy="2457450"/>
          </a:xfrm>
          <a:prstGeom prst="rect">
            <a:avLst/>
          </a:prstGeom>
        </p:spPr>
        <p:txBody>
          <a:bodyPr/>
          <a:lstStyle>
            <a:lvl1pPr>
              <a:defRPr sz="1800" baseline="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679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8"/>
            <a:ext cx="7772400" cy="679449"/>
          </a:xfrm>
          <a:prstGeom prst="rect">
            <a:avLst/>
          </a:prstGeom>
        </p:spPr>
        <p:txBody>
          <a:bodyPr/>
          <a:lstStyle>
            <a:lvl1pPr algn="l">
              <a:defRPr sz="2700"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3"/>
            <a:ext cx="6400800" cy="581025"/>
          </a:xfrm>
          <a:prstGeom prst="rect">
            <a:avLst/>
          </a:prstGeom>
        </p:spPr>
        <p:txBody>
          <a:bodyPr/>
          <a:lstStyle>
            <a:lvl1pPr marL="0" indent="0" algn="l">
              <a:buNone/>
              <a:defRPr sz="2100" b="1">
                <a:solidFill>
                  <a:srgbClr val="00389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89" y="2486025"/>
            <a:ext cx="3451225" cy="2457450"/>
          </a:xfrm>
          <a:prstGeom prst="rect">
            <a:avLst/>
          </a:prstGeom>
        </p:spPr>
        <p:txBody>
          <a:bodyPr/>
          <a:lstStyle>
            <a:lvl1pPr marL="0" indent="0" algn="ctr">
              <a:buNone/>
              <a:defRPr sz="1800" baseline="0"/>
            </a:lvl1pPr>
          </a:lstStyle>
          <a:p>
            <a:r>
              <a:rPr lang="en-GB"/>
              <a:t>Click here to insert your photograph</a:t>
            </a:r>
          </a:p>
        </p:txBody>
      </p:sp>
    </p:spTree>
    <p:extLst>
      <p:ext uri="{BB962C8B-B14F-4D97-AF65-F5344CB8AC3E}">
        <p14:creationId xmlns:p14="http://schemas.microsoft.com/office/powerpoint/2010/main" val="2739238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5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8C40-FCF5-466E-9F60-ED4FF0AF1AD5}"/>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endParaRPr lang="en-GB"/>
          </a:p>
        </p:txBody>
      </p:sp>
      <p:sp>
        <p:nvSpPr>
          <p:cNvPr id="3" name="Subtitle 2">
            <a:extLst>
              <a:ext uri="{FF2B5EF4-FFF2-40B4-BE49-F238E27FC236}">
                <a16:creationId xmlns:a16="http://schemas.microsoft.com/office/drawing/2014/main" id="{0D636517-F6C1-4DAB-AF29-23A88B8F257B}"/>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DD435A-4C1E-4F3B-A90F-7DDED195FD33}"/>
              </a:ext>
            </a:extLst>
          </p:cNvPr>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27C4EDE9-34AC-402F-B5C4-0E9EBDFC5173}" type="datetimeFigureOut">
              <a:rPr kumimoji="0" lang="en-GB"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03/02/2021</a:t>
            </a:fld>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EC4F6254-7E64-4C1B-AD6E-B0315D13B0C5}"/>
              </a:ext>
            </a:extLst>
          </p:cNvPr>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D049CBC1-C7AC-4FFC-B41A-5054F7E33180}"/>
              </a:ext>
            </a:extLst>
          </p:cNvPr>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EB636630-4333-41A4-A385-8877D8BAFC06}" type="slidenum">
              <a:rPr kumimoji="0" lang="en-GB"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a:t>
            </a:fld>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0371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488946A0-34FC-4505-8A8F-A2DDB1A4F39C}" type="datetimeFigureOut">
              <a:rPr kumimoji="0" lang="en-GB"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03/02/2021</a:t>
            </a:fld>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342900" rtl="0" eaLnBrk="1" fontAlgn="auto" latinLnBrk="0" hangingPunct="1">
              <a:lnSpc>
                <a:spcPct val="100000"/>
              </a:lnSpc>
              <a:spcBef>
                <a:spcPts val="0"/>
              </a:spcBef>
              <a:spcAft>
                <a:spcPts val="0"/>
              </a:spcAft>
              <a:buClrTx/>
              <a:buSzTx/>
              <a:buFontTx/>
              <a:buNone/>
              <a:tabLst/>
              <a:defRPr/>
            </a:pPr>
            <a:fld id="{28C744FE-CA80-4599-8F16-6498C7B575AE}" type="slidenum">
              <a:rPr kumimoji="0" lang="en-GB" sz="1350" b="0" i="0" u="none" strike="noStrike" kern="1200" cap="none" spc="0" normalizeH="0" baseline="0" noProof="0" smtClean="0">
                <a:ln>
                  <a:noFill/>
                </a:ln>
                <a:solidFill>
                  <a:prstClr val="black"/>
                </a:solidFill>
                <a:effectLst/>
                <a:uLnTx/>
                <a:uFillTx/>
                <a:latin typeface="Arial"/>
                <a:ea typeface="+mn-ea"/>
                <a:cs typeface="+mn-cs"/>
              </a:rPr>
              <a:pPr marL="0" marR="0" lvl="0" indent="0" algn="l" defTabSz="342900" rtl="0" eaLnBrk="1" fontAlgn="auto" latinLnBrk="0" hangingPunct="1">
                <a:lnSpc>
                  <a:spcPct val="100000"/>
                </a:lnSpc>
                <a:spcBef>
                  <a:spcPts val="0"/>
                </a:spcBef>
                <a:spcAft>
                  <a:spcPts val="0"/>
                </a:spcAft>
                <a:buClrTx/>
                <a:buSzTx/>
                <a:buFontTx/>
                <a:buNone/>
                <a:tabLst/>
                <a:defRPr/>
              </a:pPr>
              <a:t>‹#›</a:t>
            </a:fld>
            <a:endParaRPr kumimoji="0" lang="en-GB" sz="135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28601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48ED743F-6BBB-4C6D-9D59-2A3B8D0EA629}"/>
              </a:ext>
            </a:extLst>
          </p:cNvPr>
          <p:cNvSpPr txBox="1">
            <a:spLocks noGrp="1"/>
          </p:cNvSpPr>
          <p:nvPr>
            <p:ph idx="4294967295"/>
          </p:nvPr>
        </p:nvSpPr>
        <p:spPr>
          <a:xfrm>
            <a:off x="461186" y="1343805"/>
            <a:ext cx="7737675" cy="2244129"/>
          </a:xfrm>
        </p:spPr>
        <p:txBody>
          <a:bodyPr/>
          <a:lstStyle>
            <a:lvl1pPr>
              <a:defRPr sz="788">
                <a:latin typeface="Arial" pitchFamily="34"/>
                <a:cs typeface="Arial" pitchFamily="34"/>
              </a:defRPr>
            </a:lvl1pPr>
            <a:lvl2pPr>
              <a:defRPr sz="788">
                <a:latin typeface="Arial" pitchFamily="34"/>
                <a:cs typeface="Arial" pitchFamily="34"/>
              </a:defRPr>
            </a:lvl2pPr>
            <a:lvl3pPr>
              <a:defRPr sz="788">
                <a:latin typeface="Arial" pitchFamily="34"/>
                <a:cs typeface="Arial" pitchFamily="34"/>
              </a:defRPr>
            </a:lvl3pPr>
            <a:lvl4pPr>
              <a:defRPr sz="788">
                <a:latin typeface="Arial" pitchFamily="34"/>
                <a:cs typeface="Arial" pitchFamily="34"/>
              </a:defRPr>
            </a:lvl4pPr>
            <a:lvl5pPr>
              <a:defRPr sz="788">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0">
            <a:extLst>
              <a:ext uri="{FF2B5EF4-FFF2-40B4-BE49-F238E27FC236}">
                <a16:creationId xmlns:a16="http://schemas.microsoft.com/office/drawing/2014/main" id="{10552504-2F91-476D-BECB-57C57D1BE2F4}"/>
              </a:ext>
            </a:extLst>
          </p:cNvPr>
          <p:cNvSpPr txBox="1">
            <a:spLocks noGrp="1"/>
          </p:cNvSpPr>
          <p:nvPr>
            <p:ph type="title"/>
          </p:nvPr>
        </p:nvSpPr>
        <p:spPr>
          <a:xfrm>
            <a:off x="457202" y="548643"/>
            <a:ext cx="8058150" cy="611651"/>
          </a:xfrm>
        </p:spPr>
        <p:txBody>
          <a:bodyPr/>
          <a:lstStyle>
            <a:lvl1pPr>
              <a:defRPr sz="2025">
                <a:solidFill>
                  <a:srgbClr val="005EB8"/>
                </a:solidFill>
                <a:latin typeface="Arial" pitchFamily="34"/>
                <a:cs typeface="Arial" pitchFamily="34"/>
              </a:defRPr>
            </a:lvl1pPr>
          </a:lstStyle>
          <a:p>
            <a:pPr lvl="0"/>
            <a:r>
              <a:rPr lang="en-US"/>
              <a:t>Click to edit Master title style</a:t>
            </a:r>
          </a:p>
        </p:txBody>
      </p:sp>
      <p:sp>
        <p:nvSpPr>
          <p:cNvPr id="4" name="TextBox 7">
            <a:extLst>
              <a:ext uri="{FF2B5EF4-FFF2-40B4-BE49-F238E27FC236}">
                <a16:creationId xmlns:a16="http://schemas.microsoft.com/office/drawing/2014/main" id="{033A4DC0-2C84-4DB1-88EE-A62E6A8C0D81}"/>
              </a:ext>
            </a:extLst>
          </p:cNvPr>
          <p:cNvSpPr txBox="1"/>
          <p:nvPr/>
        </p:nvSpPr>
        <p:spPr>
          <a:xfrm>
            <a:off x="291315" y="6372537"/>
            <a:ext cx="647360" cy="155813"/>
          </a:xfrm>
          <a:prstGeom prst="rect">
            <a:avLst/>
          </a:prstGeom>
          <a:noFill/>
          <a:ln cap="flat">
            <a:noFill/>
          </a:ln>
        </p:spPr>
        <p:txBody>
          <a:bodyPr vert="horz" wrap="square" lIns="51435" tIns="25718" rIns="51435" bIns="25718" anchor="t" anchorCtr="0" compatLnSpc="1">
            <a:spAutoFit/>
          </a:bodyPr>
          <a:lstStyle/>
          <a:p>
            <a:pPr marL="0" marR="0" lvl="0" indent="0" algn="l" defTabSz="51435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A2CBC7B-962A-4956-8DB3-A7FC8E2DAC2C}" type="slidenum">
              <a:rPr kumimoji="0" lang="en-US" sz="675" b="0" i="0" u="none" strike="noStrike" kern="1200" cap="none" spc="0" normalizeH="0" baseline="0" noProof="0">
                <a:ln>
                  <a:noFill/>
                </a:ln>
                <a:solidFill>
                  <a:srgbClr val="C9C9C9"/>
                </a:solidFill>
                <a:effectLst/>
                <a:uLnTx/>
                <a:uFillTx/>
                <a:latin typeface="Arial" pitchFamily="34"/>
                <a:ea typeface="+mn-ea"/>
                <a:cs typeface="Arial" pitchFamily="34"/>
              </a:rPr>
              <a:pPr marL="0" marR="0" lvl="0" indent="0" algn="l" defTabSz="51435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a:t>
            </a:fld>
            <a:r>
              <a:rPr kumimoji="0" lang="en-US" sz="675" b="0" i="0" u="none" strike="noStrike" kern="1200" cap="none" spc="0" normalizeH="0" baseline="0" noProof="0">
                <a:ln>
                  <a:noFill/>
                </a:ln>
                <a:solidFill>
                  <a:srgbClr val="C9C9C9"/>
                </a:solidFill>
                <a:effectLst/>
                <a:uLnTx/>
                <a:uFillTx/>
                <a:latin typeface="Arial" pitchFamily="34"/>
                <a:ea typeface="+mn-ea"/>
                <a:cs typeface="Arial" pitchFamily="34"/>
              </a:rPr>
              <a:t> </a:t>
            </a:r>
            <a:r>
              <a:rPr kumimoji="0" lang="en-US" sz="675" b="0" i="0" u="none" strike="noStrike" kern="1200" cap="none" spc="0" normalizeH="0" baseline="0" noProof="0">
                <a:ln>
                  <a:noFill/>
                </a:ln>
                <a:solidFill>
                  <a:srgbClr val="A5A5A5"/>
                </a:solidFill>
                <a:effectLst/>
                <a:uLnTx/>
                <a:uFillTx/>
                <a:latin typeface="Arial" pitchFamily="34"/>
                <a:ea typeface="+mn-ea"/>
                <a:cs typeface="Arial" pitchFamily="34"/>
              </a:rPr>
              <a:t>  </a:t>
            </a:r>
            <a:r>
              <a:rPr kumimoji="0" lang="en-US" sz="675" b="0" i="0" u="none" strike="noStrike" kern="1200" cap="none" spc="0" normalizeH="0" baseline="0" noProof="0">
                <a:ln>
                  <a:noFill/>
                </a:ln>
                <a:solidFill>
                  <a:srgbClr val="005EB8"/>
                </a:solidFill>
                <a:effectLst/>
                <a:uLnTx/>
                <a:uFillTx/>
                <a:latin typeface="Arial" pitchFamily="34"/>
                <a:ea typeface="+mn-ea"/>
                <a:cs typeface="Arial" pitchFamily="34"/>
              </a:rPr>
              <a:t>|</a:t>
            </a:r>
            <a:endParaRPr kumimoji="0" lang="en-US" sz="675" b="0" i="0" u="none" strike="noStrike" kern="1200" cap="none" spc="0" normalizeH="0" baseline="0" noProof="0">
              <a:ln>
                <a:noFill/>
              </a:ln>
              <a:solidFill>
                <a:srgbClr val="A5A5A5"/>
              </a:solidFill>
              <a:effectLst/>
              <a:uLnTx/>
              <a:uFillTx/>
              <a:latin typeface="Arial" pitchFamily="34"/>
              <a:ea typeface="+mn-ea"/>
              <a:cs typeface="Arial" pitchFamily="34"/>
            </a:endParaRPr>
          </a:p>
        </p:txBody>
      </p:sp>
      <p:sp>
        <p:nvSpPr>
          <p:cNvPr id="5" name="Footer Placeholder 2">
            <a:extLst>
              <a:ext uri="{FF2B5EF4-FFF2-40B4-BE49-F238E27FC236}">
                <a16:creationId xmlns:a16="http://schemas.microsoft.com/office/drawing/2014/main" id="{D82D9120-B6FB-41B4-A8D4-1C2A31F08368}"/>
              </a:ext>
            </a:extLst>
          </p:cNvPr>
          <p:cNvSpPr txBox="1">
            <a:spLocks noGrp="1"/>
          </p:cNvSpPr>
          <p:nvPr>
            <p:ph type="ftr" sz="quarter" idx="9"/>
          </p:nvPr>
        </p:nvSpPr>
        <p:spPr>
          <a:xfrm>
            <a:off x="690677" y="6333439"/>
            <a:ext cx="5723165" cy="365129"/>
          </a:xfrm>
        </p:spPr>
        <p:txBody>
          <a:bodyPr anchorCtr="0"/>
          <a:lstStyle>
            <a:lvl1pPr algn="l">
              <a:defRPr lang="en-US">
                <a:solidFill>
                  <a:srgbClr val="C9C9C9"/>
                </a:solidFill>
                <a:latin typeface="Arial"/>
                <a:ea typeface="Arial"/>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C9C9C9"/>
                </a:solidFill>
                <a:effectLst/>
                <a:uLnTx/>
                <a:uFillTx/>
                <a:latin typeface="Arial"/>
                <a:cs typeface="Arial"/>
              </a:rPr>
              <a:t>People Plan work programme – phase II</a:t>
            </a:r>
          </a:p>
        </p:txBody>
      </p:sp>
    </p:spTree>
    <p:extLst>
      <p:ext uri="{BB962C8B-B14F-4D97-AF65-F5344CB8AC3E}">
        <p14:creationId xmlns:p14="http://schemas.microsoft.com/office/powerpoint/2010/main" val="38837766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C3D4BF8C-AB41-4BC8-8139-64E3ADC65482}"/>
              </a:ext>
            </a:extLst>
          </p:cNvPr>
          <p:cNvSpPr txBox="1">
            <a:spLocks noGrp="1"/>
          </p:cNvSpPr>
          <p:nvPr>
            <p:ph idx="4294967295"/>
          </p:nvPr>
        </p:nvSpPr>
        <p:spPr>
          <a:xfrm>
            <a:off x="461186" y="1343805"/>
            <a:ext cx="7737675" cy="2244129"/>
          </a:xfrm>
        </p:spPr>
        <p:txBody>
          <a:bodyPr/>
          <a:lstStyle>
            <a:lvl1pPr>
              <a:defRPr sz="788">
                <a:latin typeface="Arial" pitchFamily="34"/>
                <a:cs typeface="Arial" pitchFamily="34"/>
              </a:defRPr>
            </a:lvl1pPr>
            <a:lvl2pPr>
              <a:defRPr sz="788">
                <a:latin typeface="Arial" pitchFamily="34"/>
                <a:cs typeface="Arial" pitchFamily="34"/>
              </a:defRPr>
            </a:lvl2pPr>
            <a:lvl3pPr>
              <a:defRPr sz="788">
                <a:latin typeface="Arial" pitchFamily="34"/>
                <a:cs typeface="Arial" pitchFamily="34"/>
              </a:defRPr>
            </a:lvl3pPr>
            <a:lvl4pPr>
              <a:defRPr sz="788">
                <a:latin typeface="Arial" pitchFamily="34"/>
                <a:cs typeface="Arial" pitchFamily="34"/>
              </a:defRPr>
            </a:lvl4pPr>
            <a:lvl5pPr>
              <a:defRPr sz="788">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0">
            <a:extLst>
              <a:ext uri="{FF2B5EF4-FFF2-40B4-BE49-F238E27FC236}">
                <a16:creationId xmlns:a16="http://schemas.microsoft.com/office/drawing/2014/main" id="{E4C34803-C121-49A4-A5A7-A0EB103B5F8F}"/>
              </a:ext>
            </a:extLst>
          </p:cNvPr>
          <p:cNvSpPr txBox="1">
            <a:spLocks noGrp="1"/>
          </p:cNvSpPr>
          <p:nvPr>
            <p:ph type="title"/>
          </p:nvPr>
        </p:nvSpPr>
        <p:spPr>
          <a:xfrm>
            <a:off x="457202" y="548643"/>
            <a:ext cx="8058150" cy="611651"/>
          </a:xfrm>
        </p:spPr>
        <p:txBody>
          <a:bodyPr/>
          <a:lstStyle>
            <a:lvl1pPr>
              <a:defRPr sz="2025">
                <a:solidFill>
                  <a:srgbClr val="005EB8"/>
                </a:solidFill>
                <a:latin typeface="Arial" pitchFamily="34"/>
                <a:cs typeface="Arial" pitchFamily="34"/>
              </a:defRPr>
            </a:lvl1pPr>
          </a:lstStyle>
          <a:p>
            <a:pPr lvl="0"/>
            <a:r>
              <a:rPr lang="en-US"/>
              <a:t>Click to edit Master title style</a:t>
            </a:r>
          </a:p>
        </p:txBody>
      </p:sp>
      <p:sp>
        <p:nvSpPr>
          <p:cNvPr id="4" name="TextBox 7">
            <a:extLst>
              <a:ext uri="{FF2B5EF4-FFF2-40B4-BE49-F238E27FC236}">
                <a16:creationId xmlns:a16="http://schemas.microsoft.com/office/drawing/2014/main" id="{9F362465-A73D-4030-BF9B-5338A98C150F}"/>
              </a:ext>
            </a:extLst>
          </p:cNvPr>
          <p:cNvSpPr txBox="1"/>
          <p:nvPr/>
        </p:nvSpPr>
        <p:spPr>
          <a:xfrm>
            <a:off x="291315" y="6372537"/>
            <a:ext cx="647360" cy="155813"/>
          </a:xfrm>
          <a:prstGeom prst="rect">
            <a:avLst/>
          </a:prstGeom>
          <a:noFill/>
          <a:ln cap="flat">
            <a:noFill/>
          </a:ln>
        </p:spPr>
        <p:txBody>
          <a:bodyPr vert="horz" wrap="square" lIns="51435" tIns="25718" rIns="51435" bIns="25718" anchor="t" anchorCtr="0" compatLnSpc="1">
            <a:spAutoFit/>
          </a:bodyPr>
          <a:lstStyle/>
          <a:p>
            <a:pPr marL="0" marR="0" lvl="0" indent="0" algn="l" defTabSz="51435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1DC1915C-F4E2-4ABC-9B3F-C1A008508145}" type="slidenum">
              <a:rPr kumimoji="0" lang="en-US" sz="675" b="0" i="0" u="none" strike="noStrike" kern="1200" cap="none" spc="0" normalizeH="0" baseline="0" noProof="0">
                <a:ln>
                  <a:noFill/>
                </a:ln>
                <a:solidFill>
                  <a:srgbClr val="C9C9C9"/>
                </a:solidFill>
                <a:effectLst/>
                <a:uLnTx/>
                <a:uFillTx/>
                <a:latin typeface="Arial" pitchFamily="34"/>
                <a:ea typeface="+mn-ea"/>
                <a:cs typeface="Arial" pitchFamily="34"/>
              </a:rPr>
              <a:pPr marL="0" marR="0" lvl="0" indent="0" algn="l" defTabSz="51435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a:t>
            </a:fld>
            <a:r>
              <a:rPr kumimoji="0" lang="en-US" sz="675" b="0" i="0" u="none" strike="noStrike" kern="1200" cap="none" spc="0" normalizeH="0" baseline="0" noProof="0">
                <a:ln>
                  <a:noFill/>
                </a:ln>
                <a:solidFill>
                  <a:srgbClr val="C9C9C9"/>
                </a:solidFill>
                <a:effectLst/>
                <a:uLnTx/>
                <a:uFillTx/>
                <a:latin typeface="Arial" pitchFamily="34"/>
                <a:ea typeface="+mn-ea"/>
                <a:cs typeface="Arial" pitchFamily="34"/>
              </a:rPr>
              <a:t> </a:t>
            </a:r>
            <a:r>
              <a:rPr kumimoji="0" lang="en-US" sz="675" b="0" i="0" u="none" strike="noStrike" kern="1200" cap="none" spc="0" normalizeH="0" baseline="0" noProof="0">
                <a:ln>
                  <a:noFill/>
                </a:ln>
                <a:solidFill>
                  <a:srgbClr val="A5A5A5"/>
                </a:solidFill>
                <a:effectLst/>
                <a:uLnTx/>
                <a:uFillTx/>
                <a:latin typeface="Arial" pitchFamily="34"/>
                <a:ea typeface="+mn-ea"/>
                <a:cs typeface="Arial" pitchFamily="34"/>
              </a:rPr>
              <a:t>  </a:t>
            </a:r>
            <a:r>
              <a:rPr kumimoji="0" lang="en-US" sz="675" b="0" i="0" u="none" strike="noStrike" kern="1200" cap="none" spc="0" normalizeH="0" baseline="0" noProof="0">
                <a:ln>
                  <a:noFill/>
                </a:ln>
                <a:solidFill>
                  <a:srgbClr val="005EB8"/>
                </a:solidFill>
                <a:effectLst/>
                <a:uLnTx/>
                <a:uFillTx/>
                <a:latin typeface="Arial" pitchFamily="34"/>
                <a:ea typeface="+mn-ea"/>
                <a:cs typeface="Arial" pitchFamily="34"/>
              </a:rPr>
              <a:t>|</a:t>
            </a:r>
            <a:endParaRPr kumimoji="0" lang="en-US" sz="675" b="0" i="0" u="none" strike="noStrike" kern="1200" cap="none" spc="0" normalizeH="0" baseline="0" noProof="0">
              <a:ln>
                <a:noFill/>
              </a:ln>
              <a:solidFill>
                <a:srgbClr val="A5A5A5"/>
              </a:solidFill>
              <a:effectLst/>
              <a:uLnTx/>
              <a:uFillTx/>
              <a:latin typeface="Arial" pitchFamily="34"/>
              <a:ea typeface="+mn-ea"/>
              <a:cs typeface="Arial" pitchFamily="34"/>
            </a:endParaRPr>
          </a:p>
        </p:txBody>
      </p:sp>
      <p:sp>
        <p:nvSpPr>
          <p:cNvPr id="5" name="Footer Placeholder 2">
            <a:extLst>
              <a:ext uri="{FF2B5EF4-FFF2-40B4-BE49-F238E27FC236}">
                <a16:creationId xmlns:a16="http://schemas.microsoft.com/office/drawing/2014/main" id="{0B3CE547-8A70-4BBC-BE87-3EAF41AEC79C}"/>
              </a:ext>
            </a:extLst>
          </p:cNvPr>
          <p:cNvSpPr txBox="1">
            <a:spLocks noGrp="1"/>
          </p:cNvSpPr>
          <p:nvPr>
            <p:ph type="ftr" sz="quarter" idx="9"/>
          </p:nvPr>
        </p:nvSpPr>
        <p:spPr>
          <a:xfrm>
            <a:off x="690677" y="6333439"/>
            <a:ext cx="5723165" cy="365129"/>
          </a:xfrm>
        </p:spPr>
        <p:txBody>
          <a:bodyPr anchorCtr="0"/>
          <a:lstStyle>
            <a:lvl1pPr algn="l">
              <a:defRPr lang="en-US">
                <a:solidFill>
                  <a:srgbClr val="C9C9C9"/>
                </a:solidFill>
                <a:latin typeface="Arial"/>
                <a:ea typeface="Arial"/>
                <a:cs typeface="Arial"/>
              </a:defRPr>
            </a:lvl1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C9C9C9"/>
                </a:solidFill>
                <a:effectLst/>
                <a:uLnTx/>
                <a:uFillTx/>
                <a:latin typeface="Arial"/>
                <a:cs typeface="Arial"/>
              </a:rPr>
              <a:t>People Plan work programme – phase II</a:t>
            </a:r>
          </a:p>
        </p:txBody>
      </p:sp>
    </p:spTree>
    <p:extLst>
      <p:ext uri="{BB962C8B-B14F-4D97-AF65-F5344CB8AC3E}">
        <p14:creationId xmlns:p14="http://schemas.microsoft.com/office/powerpoint/2010/main" val="24279304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30"/>
            <a:ext cx="7772400" cy="679449"/>
          </a:xfrm>
          <a:prstGeom prst="rect">
            <a:avLst/>
          </a:prstGeom>
        </p:spPr>
        <p:txBody>
          <a:bodyPr/>
          <a:lstStyle>
            <a:lvl1pPr algn="l">
              <a:defRPr sz="2025"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2" y="1954924"/>
            <a:ext cx="4619297" cy="3720662"/>
          </a:xfrm>
          <a:prstGeom prst="rect">
            <a:avLst/>
          </a:prstGeom>
        </p:spPr>
        <p:txBody>
          <a:bodyPr/>
          <a:lstStyle>
            <a:lvl1pPr marL="192881" indent="-192881">
              <a:buFont typeface="Arial" panose="020B0604020202020204" pitchFamily="34" charset="0"/>
              <a:buChar char="•"/>
              <a:defRPr sz="1350"/>
            </a:lvl1pPr>
            <a:lvl2pPr>
              <a:defRPr sz="1350"/>
            </a:lvl2pPr>
            <a:lvl3pPr>
              <a:defRPr sz="1350"/>
            </a:lvl3pPr>
            <a:lvl4pPr>
              <a:defRPr sz="1350"/>
            </a:lvl4pPr>
            <a:lvl5pPr>
              <a:defRPr sz="135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5" y="1954213"/>
            <a:ext cx="3673475" cy="3721100"/>
          </a:xfrm>
          <a:prstGeom prst="rect">
            <a:avLst/>
          </a:prstGeom>
        </p:spPr>
        <p:txBody>
          <a:bodyPr/>
          <a:lstStyle>
            <a:lvl1pPr marL="0" indent="0" algn="ctr">
              <a:buNone/>
              <a:defRPr sz="1350"/>
            </a:lvl1pPr>
          </a:lstStyle>
          <a:p>
            <a:r>
              <a:rPr lang="en-GB"/>
              <a:t>Click here to insert your photograph</a:t>
            </a:r>
          </a:p>
        </p:txBody>
      </p:sp>
    </p:spTree>
    <p:extLst>
      <p:ext uri="{BB962C8B-B14F-4D97-AF65-F5344CB8AC3E}">
        <p14:creationId xmlns:p14="http://schemas.microsoft.com/office/powerpoint/2010/main" val="424378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30"/>
            <a:ext cx="7772400" cy="679449"/>
          </a:xfrm>
          <a:prstGeom prst="rect">
            <a:avLst/>
          </a:prstGeom>
        </p:spPr>
        <p:txBody>
          <a:bodyPr/>
          <a:lstStyle>
            <a:lvl1pPr algn="l">
              <a:defRPr sz="2025" b="1" baseline="0">
                <a:solidFill>
                  <a:srgbClr val="A00054"/>
                </a:solidFill>
              </a:defRPr>
            </a:lvl1pPr>
          </a:lstStyle>
          <a:p>
            <a:r>
              <a:rPr lang="en-US"/>
              <a:t>Slide title – Arial, 36, Bold</a:t>
            </a:r>
          </a:p>
        </p:txBody>
      </p:sp>
      <p:sp>
        <p:nvSpPr>
          <p:cNvPr id="3" name="Subtitle 2"/>
          <p:cNvSpPr>
            <a:spLocks noGrp="1"/>
          </p:cNvSpPr>
          <p:nvPr>
            <p:ph type="subTitle" idx="1" hasCustomPrompt="1"/>
          </p:nvPr>
        </p:nvSpPr>
        <p:spPr>
          <a:xfrm>
            <a:off x="457200" y="1757363"/>
            <a:ext cx="6400800" cy="581025"/>
          </a:xfrm>
          <a:prstGeom prst="rect">
            <a:avLst/>
          </a:prstGeom>
        </p:spPr>
        <p:txBody>
          <a:bodyPr/>
          <a:lstStyle>
            <a:lvl1pPr marL="0" indent="0" algn="l">
              <a:buNone/>
              <a:defRPr sz="1575" b="1" baseline="0">
                <a:solidFill>
                  <a:srgbClr val="003893"/>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Slide subtitle – Arial, 28, Bold</a:t>
            </a:r>
          </a:p>
        </p:txBody>
      </p:sp>
      <p:sp>
        <p:nvSpPr>
          <p:cNvPr id="8" name="Text Placeholder 7"/>
          <p:cNvSpPr>
            <a:spLocks noGrp="1"/>
          </p:cNvSpPr>
          <p:nvPr>
            <p:ph type="body" sz="quarter" idx="13" hasCustomPrompt="1"/>
          </p:nvPr>
        </p:nvSpPr>
        <p:spPr>
          <a:xfrm>
            <a:off x="457202" y="2486025"/>
            <a:ext cx="7839075" cy="2457450"/>
          </a:xfrm>
          <a:prstGeom prst="rect">
            <a:avLst/>
          </a:prstGeom>
        </p:spPr>
        <p:txBody>
          <a:bodyPr/>
          <a:lstStyle>
            <a:lvl1pPr>
              <a:defRPr sz="1350" baseline="0"/>
            </a:lvl1pPr>
            <a:lvl2pPr>
              <a:defRPr sz="1350"/>
            </a:lvl2pPr>
            <a:lvl3pPr>
              <a:defRPr sz="1350"/>
            </a:lvl3pPr>
            <a:lvl4pPr>
              <a:defRPr sz="1350"/>
            </a:lvl4pPr>
            <a:lvl5pPr>
              <a:defRPr sz="135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679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30"/>
            <a:ext cx="7772400" cy="679449"/>
          </a:xfrm>
          <a:prstGeom prst="rect">
            <a:avLst/>
          </a:prstGeom>
        </p:spPr>
        <p:txBody>
          <a:bodyPr/>
          <a:lstStyle>
            <a:lvl1pPr algn="l">
              <a:defRPr sz="2025" b="1">
                <a:solidFill>
                  <a:srgbClr val="A00054"/>
                </a:solidFill>
              </a:defRPr>
            </a:lvl1pPr>
          </a:lstStyle>
          <a:p>
            <a:r>
              <a:rPr lang="en-US"/>
              <a:t>Slide title – Arial, 36, Bold</a:t>
            </a:r>
          </a:p>
        </p:txBody>
      </p:sp>
      <p:sp>
        <p:nvSpPr>
          <p:cNvPr id="8" name="Subtitle 2"/>
          <p:cNvSpPr>
            <a:spLocks noGrp="1"/>
          </p:cNvSpPr>
          <p:nvPr>
            <p:ph type="subTitle" idx="1" hasCustomPrompt="1"/>
          </p:nvPr>
        </p:nvSpPr>
        <p:spPr>
          <a:xfrm>
            <a:off x="457200" y="1757363"/>
            <a:ext cx="6400800" cy="581025"/>
          </a:xfrm>
          <a:prstGeom prst="rect">
            <a:avLst/>
          </a:prstGeom>
        </p:spPr>
        <p:txBody>
          <a:bodyPr/>
          <a:lstStyle>
            <a:lvl1pPr marL="0" indent="0" algn="l">
              <a:buNone/>
              <a:defRPr sz="1575" b="1">
                <a:solidFill>
                  <a:srgbClr val="003893"/>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Slide subtitle – Arial, 28, Bold</a:t>
            </a:r>
          </a:p>
        </p:txBody>
      </p:sp>
      <p:sp>
        <p:nvSpPr>
          <p:cNvPr id="9" name="Text Placeholder 7"/>
          <p:cNvSpPr>
            <a:spLocks noGrp="1"/>
          </p:cNvSpPr>
          <p:nvPr>
            <p:ph type="body" sz="quarter" idx="13" hasCustomPrompt="1"/>
          </p:nvPr>
        </p:nvSpPr>
        <p:spPr>
          <a:xfrm>
            <a:off x="457201" y="2486025"/>
            <a:ext cx="4761186" cy="2457450"/>
          </a:xfrm>
          <a:prstGeom prst="rect">
            <a:avLst/>
          </a:prstGeom>
        </p:spPr>
        <p:txBody>
          <a:bodyPr/>
          <a:lstStyle>
            <a:lvl1pPr>
              <a:defRPr sz="1350"/>
            </a:lvl1pPr>
            <a:lvl2pPr>
              <a:defRPr sz="1350"/>
            </a:lvl2pPr>
            <a:lvl3pPr>
              <a:defRPr sz="1350"/>
            </a:lvl3pPr>
            <a:lvl4pPr>
              <a:defRPr sz="1350"/>
            </a:lvl4pPr>
            <a:lvl5pPr>
              <a:defRPr sz="135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p:cNvSpPr>
            <a:spLocks noGrp="1"/>
          </p:cNvSpPr>
          <p:nvPr>
            <p:ph type="pic" sz="quarter" idx="14" hasCustomPrompt="1"/>
          </p:nvPr>
        </p:nvSpPr>
        <p:spPr>
          <a:xfrm>
            <a:off x="5360990" y="2486025"/>
            <a:ext cx="3451225" cy="2457450"/>
          </a:xfrm>
          <a:prstGeom prst="rect">
            <a:avLst/>
          </a:prstGeom>
        </p:spPr>
        <p:txBody>
          <a:bodyPr/>
          <a:lstStyle>
            <a:lvl1pPr marL="0" indent="0" algn="ctr">
              <a:buNone/>
              <a:defRPr sz="1350" baseline="0"/>
            </a:lvl1pPr>
          </a:lstStyle>
          <a:p>
            <a:r>
              <a:rPr lang="en-GB"/>
              <a:t>Click here to insert your photograph</a:t>
            </a:r>
          </a:p>
        </p:txBody>
      </p:sp>
    </p:spTree>
    <p:extLst>
      <p:ext uri="{BB962C8B-B14F-4D97-AF65-F5344CB8AC3E}">
        <p14:creationId xmlns:p14="http://schemas.microsoft.com/office/powerpoint/2010/main" val="273923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504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257175">
              <a:defRPr/>
            </a:pPr>
            <a:fld id="{488946A0-34FC-4505-8A8F-A2DDB1A4F39C}" type="datetimeFigureOut">
              <a:rPr lang="en-GB" sz="1013" smtClean="0">
                <a:solidFill>
                  <a:prstClr val="black"/>
                </a:solidFill>
              </a:rPr>
              <a:pPr defTabSz="257175">
                <a:defRPr/>
              </a:pPr>
              <a:t>03/02/2021</a:t>
            </a:fld>
            <a:endParaRPr lang="en-GB" sz="1013">
              <a:solidFill>
                <a:prstClr val="black"/>
              </a:solidFill>
            </a:endParaRPr>
          </a:p>
        </p:txBody>
      </p:sp>
      <p:sp>
        <p:nvSpPr>
          <p:cNvPr id="5" name="Footer Placeholder 4"/>
          <p:cNvSpPr>
            <a:spLocks noGrp="1"/>
          </p:cNvSpPr>
          <p:nvPr>
            <p:ph type="ftr" sz="quarter" idx="11"/>
          </p:nvPr>
        </p:nvSpPr>
        <p:spPr/>
        <p:txBody>
          <a:bodyPr/>
          <a:lstStyle/>
          <a:p>
            <a:pPr defTabSz="257175">
              <a:defRPr/>
            </a:pPr>
            <a:endParaRPr lang="en-GB" sz="1013">
              <a:solidFill>
                <a:prstClr val="black"/>
              </a:solidFill>
            </a:endParaRPr>
          </a:p>
        </p:txBody>
      </p:sp>
      <p:sp>
        <p:nvSpPr>
          <p:cNvPr id="6" name="Slide Number Placeholder 5"/>
          <p:cNvSpPr>
            <a:spLocks noGrp="1"/>
          </p:cNvSpPr>
          <p:nvPr>
            <p:ph type="sldNum" sz="quarter" idx="12"/>
          </p:nvPr>
        </p:nvSpPr>
        <p:spPr/>
        <p:txBody>
          <a:bodyPr/>
          <a:lstStyle/>
          <a:p>
            <a:pPr defTabSz="257175">
              <a:defRPr/>
            </a:pPr>
            <a:fld id="{28C744FE-CA80-4599-8F16-6498C7B575AE}" type="slidenum">
              <a:rPr lang="en-GB" sz="1013" smtClean="0">
                <a:solidFill>
                  <a:prstClr val="black"/>
                </a:solidFill>
              </a:rPr>
              <a:pPr defTabSz="257175">
                <a:defRPr/>
              </a:pPr>
              <a:t>‹#›</a:t>
            </a:fld>
            <a:endParaRPr lang="en-GB" sz="1013">
              <a:solidFill>
                <a:prstClr val="black"/>
              </a:solidFill>
            </a:endParaRPr>
          </a:p>
        </p:txBody>
      </p:sp>
    </p:spTree>
    <p:extLst>
      <p:ext uri="{BB962C8B-B14F-4D97-AF65-F5344CB8AC3E}">
        <p14:creationId xmlns:p14="http://schemas.microsoft.com/office/powerpoint/2010/main" val="212860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9">
            <a:extLst>
              <a:ext uri="{FF2B5EF4-FFF2-40B4-BE49-F238E27FC236}">
                <a16:creationId xmlns:a16="http://schemas.microsoft.com/office/drawing/2014/main" id="{48ED743F-6BBB-4C6D-9D59-2A3B8D0EA629}"/>
              </a:ext>
            </a:extLst>
          </p:cNvPr>
          <p:cNvSpPr txBox="1">
            <a:spLocks noGrp="1"/>
          </p:cNvSpPr>
          <p:nvPr>
            <p:ph idx="4294967295"/>
          </p:nvPr>
        </p:nvSpPr>
        <p:spPr>
          <a:xfrm>
            <a:off x="461186" y="1343807"/>
            <a:ext cx="7737675" cy="2244129"/>
          </a:xfrm>
        </p:spPr>
        <p:txBody>
          <a:bodyPr/>
          <a:lstStyle>
            <a:lvl1pPr>
              <a:defRPr sz="591">
                <a:latin typeface="Arial" pitchFamily="34"/>
                <a:cs typeface="Arial" pitchFamily="34"/>
              </a:defRPr>
            </a:lvl1pPr>
            <a:lvl2pPr>
              <a:defRPr sz="591">
                <a:latin typeface="Arial" pitchFamily="34"/>
                <a:cs typeface="Arial" pitchFamily="34"/>
              </a:defRPr>
            </a:lvl2pPr>
            <a:lvl3pPr>
              <a:defRPr sz="591">
                <a:latin typeface="Arial" pitchFamily="34"/>
                <a:cs typeface="Arial" pitchFamily="34"/>
              </a:defRPr>
            </a:lvl3pPr>
            <a:lvl4pPr>
              <a:defRPr sz="591">
                <a:latin typeface="Arial" pitchFamily="34"/>
                <a:cs typeface="Arial" pitchFamily="34"/>
              </a:defRPr>
            </a:lvl4pPr>
            <a:lvl5pPr>
              <a:defRPr sz="591">
                <a:latin typeface="Arial" pitchFamily="34"/>
                <a:cs typeface="Arial" pitchFamily="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10">
            <a:extLst>
              <a:ext uri="{FF2B5EF4-FFF2-40B4-BE49-F238E27FC236}">
                <a16:creationId xmlns:a16="http://schemas.microsoft.com/office/drawing/2014/main" id="{10552504-2F91-476D-BECB-57C57D1BE2F4}"/>
              </a:ext>
            </a:extLst>
          </p:cNvPr>
          <p:cNvSpPr txBox="1">
            <a:spLocks noGrp="1"/>
          </p:cNvSpPr>
          <p:nvPr>
            <p:ph type="title"/>
          </p:nvPr>
        </p:nvSpPr>
        <p:spPr>
          <a:xfrm>
            <a:off x="457202" y="548645"/>
            <a:ext cx="8058150" cy="611651"/>
          </a:xfrm>
        </p:spPr>
        <p:txBody>
          <a:bodyPr/>
          <a:lstStyle>
            <a:lvl1pPr>
              <a:defRPr sz="1519">
                <a:solidFill>
                  <a:srgbClr val="005EB8"/>
                </a:solidFill>
                <a:latin typeface="Arial" pitchFamily="34"/>
                <a:cs typeface="Arial" pitchFamily="34"/>
              </a:defRPr>
            </a:lvl1pPr>
          </a:lstStyle>
          <a:p>
            <a:pPr lvl="0"/>
            <a:r>
              <a:rPr lang="en-US"/>
              <a:t>Click to edit Master title style</a:t>
            </a:r>
          </a:p>
        </p:txBody>
      </p:sp>
      <p:sp>
        <p:nvSpPr>
          <p:cNvPr id="4" name="TextBox 7">
            <a:extLst>
              <a:ext uri="{FF2B5EF4-FFF2-40B4-BE49-F238E27FC236}">
                <a16:creationId xmlns:a16="http://schemas.microsoft.com/office/drawing/2014/main" id="{033A4DC0-2C84-4DB1-88EE-A62E6A8C0D81}"/>
              </a:ext>
            </a:extLst>
          </p:cNvPr>
          <p:cNvSpPr txBox="1"/>
          <p:nvPr/>
        </p:nvSpPr>
        <p:spPr>
          <a:xfrm>
            <a:off x="291316" y="6372538"/>
            <a:ext cx="647360" cy="116797"/>
          </a:xfrm>
          <a:prstGeom prst="rect">
            <a:avLst/>
          </a:prstGeom>
          <a:noFill/>
          <a:ln cap="flat">
            <a:noFill/>
          </a:ln>
        </p:spPr>
        <p:txBody>
          <a:bodyPr vert="horz" wrap="square" lIns="38576" tIns="19289" rIns="38576" bIns="19289" anchor="t" anchorCtr="0" compatLnSpc="1">
            <a:spAutoFit/>
          </a:bodyPr>
          <a:lstStyle/>
          <a:p>
            <a:pPr marL="0" marR="0" lvl="0" indent="0" algn="l" defTabSz="385763"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8A2CBC7B-962A-4956-8DB3-A7FC8E2DAC2C}" type="slidenum">
              <a:rPr kumimoji="0" lang="en-US" sz="506" b="0" i="0" u="none" strike="noStrike" kern="1200" cap="none" spc="0" normalizeH="0" baseline="0" noProof="0">
                <a:ln>
                  <a:noFill/>
                </a:ln>
                <a:solidFill>
                  <a:srgbClr val="C9C9C9"/>
                </a:solidFill>
                <a:effectLst/>
                <a:uLnTx/>
                <a:uFillTx/>
                <a:latin typeface="Arial" pitchFamily="34"/>
                <a:ea typeface="+mn-ea"/>
                <a:cs typeface="Arial" pitchFamily="34"/>
              </a:rPr>
              <a:pPr marL="0" marR="0" lvl="0" indent="0" algn="l" defTabSz="385763"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a:t>
            </a:fld>
            <a:r>
              <a:rPr kumimoji="0" lang="en-US" sz="506" b="0" i="0" u="none" strike="noStrike" kern="1200" cap="none" spc="0" normalizeH="0" baseline="0" noProof="0">
                <a:ln>
                  <a:noFill/>
                </a:ln>
                <a:solidFill>
                  <a:srgbClr val="C9C9C9"/>
                </a:solidFill>
                <a:effectLst/>
                <a:uLnTx/>
                <a:uFillTx/>
                <a:latin typeface="Arial" pitchFamily="34"/>
                <a:ea typeface="+mn-ea"/>
                <a:cs typeface="Arial" pitchFamily="34"/>
              </a:rPr>
              <a:t> </a:t>
            </a:r>
            <a:r>
              <a:rPr kumimoji="0" lang="en-US" sz="506" b="0" i="0" u="none" strike="noStrike" kern="1200" cap="none" spc="0" normalizeH="0" baseline="0" noProof="0">
                <a:ln>
                  <a:noFill/>
                </a:ln>
                <a:solidFill>
                  <a:srgbClr val="A5A5A5"/>
                </a:solidFill>
                <a:effectLst/>
                <a:uLnTx/>
                <a:uFillTx/>
                <a:latin typeface="Arial" pitchFamily="34"/>
                <a:ea typeface="+mn-ea"/>
                <a:cs typeface="Arial" pitchFamily="34"/>
              </a:rPr>
              <a:t>  </a:t>
            </a:r>
            <a:r>
              <a:rPr kumimoji="0" lang="en-US" sz="506" b="0" i="0" u="none" strike="noStrike" kern="1200" cap="none" spc="0" normalizeH="0" baseline="0" noProof="0">
                <a:ln>
                  <a:noFill/>
                </a:ln>
                <a:solidFill>
                  <a:srgbClr val="005EB8"/>
                </a:solidFill>
                <a:effectLst/>
                <a:uLnTx/>
                <a:uFillTx/>
                <a:latin typeface="Arial" pitchFamily="34"/>
                <a:ea typeface="+mn-ea"/>
                <a:cs typeface="Arial" pitchFamily="34"/>
              </a:rPr>
              <a:t>|</a:t>
            </a:r>
            <a:endParaRPr kumimoji="0" lang="en-US" sz="506" b="0" i="0" u="none" strike="noStrike" kern="1200" cap="none" spc="0" normalizeH="0" baseline="0" noProof="0">
              <a:ln>
                <a:noFill/>
              </a:ln>
              <a:solidFill>
                <a:srgbClr val="A5A5A5"/>
              </a:solidFill>
              <a:effectLst/>
              <a:uLnTx/>
              <a:uFillTx/>
              <a:latin typeface="Arial" pitchFamily="34"/>
              <a:ea typeface="+mn-ea"/>
              <a:cs typeface="Arial" pitchFamily="34"/>
            </a:endParaRPr>
          </a:p>
        </p:txBody>
      </p:sp>
      <p:sp>
        <p:nvSpPr>
          <p:cNvPr id="5" name="Footer Placeholder 2">
            <a:extLst>
              <a:ext uri="{FF2B5EF4-FFF2-40B4-BE49-F238E27FC236}">
                <a16:creationId xmlns:a16="http://schemas.microsoft.com/office/drawing/2014/main" id="{D82D9120-B6FB-41B4-A8D4-1C2A31F08368}"/>
              </a:ext>
            </a:extLst>
          </p:cNvPr>
          <p:cNvSpPr txBox="1">
            <a:spLocks noGrp="1"/>
          </p:cNvSpPr>
          <p:nvPr>
            <p:ph type="ftr" sz="quarter" idx="9"/>
          </p:nvPr>
        </p:nvSpPr>
        <p:spPr>
          <a:xfrm>
            <a:off x="690678" y="6333441"/>
            <a:ext cx="5723165" cy="365129"/>
          </a:xfrm>
        </p:spPr>
        <p:txBody>
          <a:bodyPr anchorCtr="0"/>
          <a:lstStyle>
            <a:lvl1pPr algn="l">
              <a:defRPr lang="en-US">
                <a:solidFill>
                  <a:srgbClr val="C9C9C9"/>
                </a:solidFill>
                <a:latin typeface="Arial"/>
                <a:ea typeface="Arial"/>
                <a:cs typeface="Arial"/>
              </a:defRPr>
            </a:lvl1pPr>
          </a:lstStyle>
          <a:p>
            <a:pPr defTabSz="257175">
              <a:defRPr/>
            </a:pPr>
            <a:r>
              <a:rPr lang="en-US" sz="1013"/>
              <a:t>People Plan work programme – phase II</a:t>
            </a:r>
          </a:p>
        </p:txBody>
      </p:sp>
    </p:spTree>
    <p:extLst>
      <p:ext uri="{BB962C8B-B14F-4D97-AF65-F5344CB8AC3E}">
        <p14:creationId xmlns:p14="http://schemas.microsoft.com/office/powerpoint/2010/main" val="38837766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8"/>
            <a:ext cx="7772400" cy="679449"/>
          </a:xfrm>
          <a:prstGeom prst="rect">
            <a:avLst/>
          </a:prstGeom>
        </p:spPr>
        <p:txBody>
          <a:bodyPr/>
          <a:lstStyle>
            <a:lvl1pPr algn="l">
              <a:defRPr sz="27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1" y="1954924"/>
            <a:ext cx="7839075" cy="3720662"/>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954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57200" y="1025528"/>
            <a:ext cx="7772400" cy="679449"/>
          </a:xfrm>
          <a:prstGeom prst="rect">
            <a:avLst/>
          </a:prstGeom>
        </p:spPr>
        <p:txBody>
          <a:bodyPr/>
          <a:lstStyle>
            <a:lvl1pPr algn="l">
              <a:defRPr sz="2700" b="1">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457201" y="1954924"/>
            <a:ext cx="4619297" cy="3720662"/>
          </a:xfrm>
          <a:prstGeom prst="rect">
            <a:avLst/>
          </a:prstGeom>
        </p:spPr>
        <p:txBody>
          <a:bodyPr/>
          <a:lstStyle>
            <a:lvl1pPr marL="257175" indent="-257175">
              <a:buFont typeface="Arial" panose="020B0604020202020204" pitchFamily="34" charset="0"/>
              <a:buChar char="•"/>
              <a:defRPr sz="1800"/>
            </a:lvl1pPr>
            <a:lvl2pPr>
              <a:defRPr sz="1800"/>
            </a:lvl2pPr>
            <a:lvl3pPr>
              <a:defRPr sz="1800"/>
            </a:lvl3pPr>
            <a:lvl4pPr>
              <a:defRPr sz="1800"/>
            </a:lvl4pPr>
            <a:lvl5pPr>
              <a:defRPr sz="18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
        <p:nvSpPr>
          <p:cNvPr id="3" name="Picture Placeholder 2"/>
          <p:cNvSpPr>
            <a:spLocks noGrp="1"/>
          </p:cNvSpPr>
          <p:nvPr>
            <p:ph type="pic" sz="quarter" idx="14" hasCustomPrompt="1"/>
          </p:nvPr>
        </p:nvSpPr>
        <p:spPr>
          <a:xfrm>
            <a:off x="5218114" y="1954213"/>
            <a:ext cx="3673475" cy="3721100"/>
          </a:xfrm>
          <a:prstGeom prst="rect">
            <a:avLst/>
          </a:prstGeom>
        </p:spPr>
        <p:txBody>
          <a:bodyPr/>
          <a:lstStyle>
            <a:lvl1pPr marL="0" indent="0" algn="ctr">
              <a:buNone/>
              <a:defRPr sz="1800"/>
            </a:lvl1pPr>
          </a:lstStyle>
          <a:p>
            <a:r>
              <a:rPr lang="en-GB"/>
              <a:t>Click here to insert your photograph</a:t>
            </a:r>
          </a:p>
        </p:txBody>
      </p:sp>
    </p:spTree>
    <p:extLst>
      <p:ext uri="{BB962C8B-B14F-4D97-AF65-F5344CB8AC3E}">
        <p14:creationId xmlns:p14="http://schemas.microsoft.com/office/powerpoint/2010/main" val="424378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jpe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83"/>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257175"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p:cNvPicPr>
            <a:picLocks noChangeAspect="1"/>
          </p:cNvPicPr>
          <p:nvPr/>
        </p:nvPicPr>
        <p:blipFill>
          <a:blip r:embed="rId10"/>
          <a:stretch>
            <a:fillRect/>
          </a:stretch>
        </p:blipFill>
        <p:spPr>
          <a:xfrm>
            <a:off x="0" y="6189288"/>
            <a:ext cx="9144000" cy="254000"/>
          </a:xfrm>
          <a:prstGeom prst="rect">
            <a:avLst/>
          </a:prstGeom>
        </p:spPr>
      </p:pic>
    </p:spTree>
    <p:extLst>
      <p:ext uri="{BB962C8B-B14F-4D97-AF65-F5344CB8AC3E}">
        <p14:creationId xmlns:p14="http://schemas.microsoft.com/office/powerpoint/2010/main" val="3078193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8904" y="360000"/>
            <a:ext cx="3099816" cy="615696"/>
          </a:xfrm>
          <a:prstGeom prst="rect">
            <a:avLst/>
          </a:prstGeom>
        </p:spPr>
      </p:pic>
      <p:sp>
        <p:nvSpPr>
          <p:cNvPr id="8" name="Rectangle 7"/>
          <p:cNvSpPr/>
          <p:nvPr/>
        </p:nvSpPr>
        <p:spPr>
          <a:xfrm>
            <a:off x="0" y="6227381"/>
            <a:ext cx="9144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p:cNvPicPr>
            <a:picLocks noChangeAspect="1"/>
          </p:cNvPicPr>
          <p:nvPr/>
        </p:nvPicPr>
        <p:blipFill>
          <a:blip r:embed="rId12"/>
          <a:stretch>
            <a:fillRect/>
          </a:stretch>
        </p:blipFill>
        <p:spPr>
          <a:xfrm>
            <a:off x="0" y="6189288"/>
            <a:ext cx="9144000" cy="254000"/>
          </a:xfrm>
          <a:prstGeom prst="rect">
            <a:avLst/>
          </a:prstGeom>
        </p:spPr>
      </p:pic>
    </p:spTree>
    <p:extLst>
      <p:ext uri="{BB962C8B-B14F-4D97-AF65-F5344CB8AC3E}">
        <p14:creationId xmlns:p14="http://schemas.microsoft.com/office/powerpoint/2010/main" val="307819322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66" r:id="rId6"/>
    <p:sldLayoutId id="2147483677" r:id="rId7"/>
    <p:sldLayoutId id="2147483678" r:id="rId8"/>
    <p:sldLayoutId id="2147483670"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ee.nhs.uk/our-work/knowledge-for-healthcar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Becky.Williams@hee.nhs.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mailto:Joanne.Naughton@hee.nhs.uk" TargetMode="External"/><Relationship Id="rId4" Type="http://schemas.openxmlformats.org/officeDocument/2006/relationships/hyperlink" Target="mailto:gil.young@hee.nhs.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www.slido.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ealtheducationengland.sharepoint.com/:f:/g/LKS/Ets6-q5kynpInFwYoiPRk9EBo6zBH1-leqAT_AkemyTThA?e=0kuU9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3EA1C27-AAA3-4FC5-800E-3CD8BDE542B1}"/>
              </a:ext>
            </a:extLst>
          </p:cNvPr>
          <p:cNvSpPr>
            <a:spLocks noGrp="1"/>
          </p:cNvSpPr>
          <p:nvPr>
            <p:ph type="body" sz="quarter" idx="13"/>
          </p:nvPr>
        </p:nvSpPr>
        <p:spPr>
          <a:xfrm>
            <a:off x="302072" y="2621400"/>
            <a:ext cx="3066756" cy="2092873"/>
          </a:xfrm>
        </p:spPr>
        <p:txBody>
          <a:bodyPr lIns="91440" tIns="45720" rIns="91440" bIns="45720" anchor="t"/>
          <a:lstStyle/>
          <a:p>
            <a:pPr marL="0" indent="0">
              <a:spcBef>
                <a:spcPct val="0"/>
              </a:spcBef>
              <a:buNone/>
            </a:pPr>
            <a:r>
              <a:rPr lang="en-US" sz="3600" b="1">
                <a:solidFill>
                  <a:srgbClr val="A00054"/>
                </a:solidFill>
                <a:latin typeface="+mj-lt"/>
                <a:ea typeface="+mj-ea"/>
                <a:cs typeface="+mj-cs"/>
              </a:rPr>
              <a:t>WELCOME</a:t>
            </a:r>
          </a:p>
        </p:txBody>
      </p:sp>
      <p:pic>
        <p:nvPicPr>
          <p:cNvPr id="11" name="Picture 10">
            <a:extLst>
              <a:ext uri="{FF2B5EF4-FFF2-40B4-BE49-F238E27FC236}">
                <a16:creationId xmlns:a16="http://schemas.microsoft.com/office/drawing/2014/main" id="{D9BF9413-63FC-4629-8E75-0B90CF65A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2533" y="1898214"/>
            <a:ext cx="5146033" cy="3430689"/>
          </a:xfrm>
          <a:prstGeom prst="rect">
            <a:avLst/>
          </a:prstGeom>
        </p:spPr>
      </p:pic>
    </p:spTree>
    <p:extLst>
      <p:ext uri="{BB962C8B-B14F-4D97-AF65-F5344CB8AC3E}">
        <p14:creationId xmlns:p14="http://schemas.microsoft.com/office/powerpoint/2010/main" val="206579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9530-5886-42AA-9F04-4126A685CD95}"/>
              </a:ext>
            </a:extLst>
          </p:cNvPr>
          <p:cNvSpPr>
            <a:spLocks noGrp="1"/>
          </p:cNvSpPr>
          <p:nvPr>
            <p:ph type="ctrTitle"/>
          </p:nvPr>
        </p:nvSpPr>
        <p:spPr/>
        <p:txBody>
          <a:bodyPr lIns="51435" tIns="25718" rIns="51435" bIns="25718" anchor="t"/>
          <a:lstStyle/>
          <a:p>
            <a:r>
              <a:rPr lang="en-GB">
                <a:cs typeface="Arial"/>
              </a:rPr>
              <a:t>Impact Case study</a:t>
            </a:r>
            <a:endParaRPr lang="en-GB"/>
          </a:p>
        </p:txBody>
      </p:sp>
      <p:pic>
        <p:nvPicPr>
          <p:cNvPr id="5" name="Picture 5" descr="Text&#10;&#10;Description automatically generated">
            <a:extLst>
              <a:ext uri="{FF2B5EF4-FFF2-40B4-BE49-F238E27FC236}">
                <a16:creationId xmlns:a16="http://schemas.microsoft.com/office/drawing/2014/main" id="{2ADA8ADD-45D2-43D1-BF6D-6729027F50F8}"/>
              </a:ext>
            </a:extLst>
          </p:cNvPr>
          <p:cNvPicPr>
            <a:picLocks noChangeAspect="1"/>
          </p:cNvPicPr>
          <p:nvPr/>
        </p:nvPicPr>
        <p:blipFill>
          <a:blip r:embed="rId3"/>
          <a:stretch>
            <a:fillRect/>
          </a:stretch>
        </p:blipFill>
        <p:spPr>
          <a:xfrm>
            <a:off x="2877" y="436839"/>
            <a:ext cx="9145436" cy="5186379"/>
          </a:xfrm>
          <a:prstGeom prst="rect">
            <a:avLst/>
          </a:prstGeom>
        </p:spPr>
      </p:pic>
    </p:spTree>
    <p:extLst>
      <p:ext uri="{BB962C8B-B14F-4D97-AF65-F5344CB8AC3E}">
        <p14:creationId xmlns:p14="http://schemas.microsoft.com/office/powerpoint/2010/main" val="279444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company name&#10;&#10;Description automatically generated">
            <a:extLst>
              <a:ext uri="{FF2B5EF4-FFF2-40B4-BE49-F238E27FC236}">
                <a16:creationId xmlns:a16="http://schemas.microsoft.com/office/drawing/2014/main" id="{B5D6ECAC-C2AA-4523-8536-DFBFE2D0F2AE}"/>
              </a:ext>
            </a:extLst>
          </p:cNvPr>
          <p:cNvPicPr>
            <a:picLocks noChangeAspect="1"/>
          </p:cNvPicPr>
          <p:nvPr/>
        </p:nvPicPr>
        <p:blipFill>
          <a:blip r:embed="rId3"/>
          <a:stretch>
            <a:fillRect/>
          </a:stretch>
        </p:blipFill>
        <p:spPr>
          <a:xfrm>
            <a:off x="3114136" y="2169543"/>
            <a:ext cx="6035615" cy="4028536"/>
          </a:xfrm>
          <a:prstGeom prst="rect">
            <a:avLst/>
          </a:prstGeom>
        </p:spPr>
      </p:pic>
      <p:sp>
        <p:nvSpPr>
          <p:cNvPr id="7" name="Title 1">
            <a:extLst>
              <a:ext uri="{FF2B5EF4-FFF2-40B4-BE49-F238E27FC236}">
                <a16:creationId xmlns:a16="http://schemas.microsoft.com/office/drawing/2014/main" id="{F60E881F-61D8-4261-AA88-21F93A7E709A}"/>
              </a:ext>
            </a:extLst>
          </p:cNvPr>
          <p:cNvSpPr>
            <a:spLocks noGrp="1"/>
          </p:cNvSpPr>
          <p:nvPr>
            <p:ph type="ctrTitle"/>
          </p:nvPr>
        </p:nvSpPr>
        <p:spPr>
          <a:xfrm>
            <a:off x="457200" y="1212436"/>
            <a:ext cx="8363164" cy="679449"/>
          </a:xfrm>
        </p:spPr>
        <p:txBody>
          <a:bodyPr lIns="51435" tIns="25718" rIns="51435" bIns="25718" anchor="t"/>
          <a:lstStyle/>
          <a:p>
            <a:r>
              <a:rPr lang="en-GB" sz="3600" dirty="0">
                <a:cs typeface="Arial"/>
              </a:rPr>
              <a:t>Question Time</a:t>
            </a:r>
          </a:p>
        </p:txBody>
      </p:sp>
    </p:spTree>
    <p:extLst>
      <p:ext uri="{BB962C8B-B14F-4D97-AF65-F5344CB8AC3E}">
        <p14:creationId xmlns:p14="http://schemas.microsoft.com/office/powerpoint/2010/main" val="1629580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EA3D-55A3-42F6-8E8F-55AAF8436073}"/>
              </a:ext>
            </a:extLst>
          </p:cNvPr>
          <p:cNvSpPr>
            <a:spLocks noGrp="1"/>
          </p:cNvSpPr>
          <p:nvPr>
            <p:ph type="ctrTitle"/>
          </p:nvPr>
        </p:nvSpPr>
        <p:spPr>
          <a:xfrm>
            <a:off x="457200" y="1129403"/>
            <a:ext cx="7772400" cy="509587"/>
          </a:xfrm>
        </p:spPr>
        <p:txBody>
          <a:bodyPr lIns="68580" tIns="34290" rIns="68580" bIns="34290" anchor="t"/>
          <a:lstStyle/>
          <a:p>
            <a:r>
              <a:rPr lang="en-GB" sz="3600">
                <a:ea typeface="+mj-lt"/>
                <a:cs typeface="+mj-lt"/>
              </a:rPr>
              <a:t>Knowledge for Healthcare</a:t>
            </a:r>
            <a:endParaRPr lang="en-US" sz="3600">
              <a:cs typeface="Arial"/>
            </a:endParaRPr>
          </a:p>
        </p:txBody>
      </p:sp>
      <p:sp>
        <p:nvSpPr>
          <p:cNvPr id="3" name="Text Placeholder 2">
            <a:extLst>
              <a:ext uri="{FF2B5EF4-FFF2-40B4-BE49-F238E27FC236}">
                <a16:creationId xmlns:a16="http://schemas.microsoft.com/office/drawing/2014/main" id="{14226059-74F2-4812-AEF0-788C434E5C0C}"/>
              </a:ext>
            </a:extLst>
          </p:cNvPr>
          <p:cNvSpPr>
            <a:spLocks noGrp="1"/>
          </p:cNvSpPr>
          <p:nvPr>
            <p:ph type="body" sz="quarter" idx="13"/>
          </p:nvPr>
        </p:nvSpPr>
        <p:spPr>
          <a:xfrm>
            <a:off x="7708" y="2002112"/>
            <a:ext cx="6995194" cy="3991094"/>
          </a:xfrm>
        </p:spPr>
        <p:txBody>
          <a:bodyPr lIns="68580" tIns="34290" rIns="68580" bIns="34290" anchor="t"/>
          <a:lstStyle/>
          <a:p>
            <a:pPr marL="0" indent="0">
              <a:spcBef>
                <a:spcPts val="0"/>
              </a:spcBef>
              <a:buNone/>
            </a:pPr>
            <a:r>
              <a:rPr lang="en-GB" sz="2000">
                <a:solidFill>
                  <a:srgbClr val="222222"/>
                </a:solidFill>
                <a:ea typeface="+mn-lt"/>
                <a:cs typeface="+mn-lt"/>
              </a:rPr>
              <a:t>HEE will work with partners to ensure equity of access and opportunity delivered by:</a:t>
            </a:r>
            <a:endParaRPr lang="en-US" sz="2000">
              <a:ea typeface="+mn-lt"/>
              <a:cs typeface="+mn-lt"/>
            </a:endParaRPr>
          </a:p>
          <a:p>
            <a:pPr marL="192405" indent="-192405">
              <a:spcBef>
                <a:spcPts val="0"/>
              </a:spcBef>
            </a:pPr>
            <a:endParaRPr lang="en-GB" sz="2000">
              <a:ea typeface="+mn-lt"/>
              <a:cs typeface="+mn-lt"/>
            </a:endParaRPr>
          </a:p>
          <a:p>
            <a:pPr marL="160020" indent="-160020">
              <a:spcBef>
                <a:spcPts val="0"/>
              </a:spcBef>
              <a:buFont typeface="Arial,Sans-Serif" panose="020B0604020202020204" pitchFamily="34" charset="0"/>
            </a:pPr>
            <a:r>
              <a:rPr lang="en-GB" sz="2000" b="1">
                <a:solidFill>
                  <a:srgbClr val="222222"/>
                </a:solidFill>
                <a:ea typeface="+mn-lt"/>
                <a:cs typeface="+mn-lt"/>
              </a:rPr>
              <a:t>The right resources: </a:t>
            </a:r>
            <a:r>
              <a:rPr lang="en-GB" sz="2000">
                <a:solidFill>
                  <a:srgbClr val="222222"/>
                </a:solidFill>
                <a:ea typeface="+mn-lt"/>
                <a:cs typeface="+mn-lt"/>
              </a:rPr>
              <a:t>Commitment to achieving equitable and sustainable funding for NHS knowledge and library services while giving systems value for money.</a:t>
            </a:r>
            <a:endParaRPr lang="en-US" sz="2000">
              <a:ea typeface="+mn-lt"/>
              <a:cs typeface="+mn-lt"/>
            </a:endParaRPr>
          </a:p>
          <a:p>
            <a:pPr marL="192405" indent="-192405">
              <a:spcBef>
                <a:spcPts val="0"/>
              </a:spcBef>
              <a:buFont typeface="Arial,Sans-Serif" panose="020B0604020202020204" pitchFamily="34" charset="0"/>
            </a:pPr>
            <a:endParaRPr lang="en-GB" sz="2000">
              <a:ea typeface="+mn-lt"/>
              <a:cs typeface="+mn-lt"/>
            </a:endParaRPr>
          </a:p>
          <a:p>
            <a:pPr marL="160020" indent="-160020">
              <a:spcBef>
                <a:spcPts val="0"/>
              </a:spcBef>
              <a:buFont typeface="Arial,Sans-Serif" panose="020B0604020202020204" pitchFamily="34" charset="0"/>
            </a:pPr>
            <a:r>
              <a:rPr lang="en-GB" sz="2000" b="1">
                <a:solidFill>
                  <a:srgbClr val="222222"/>
                </a:solidFill>
                <a:ea typeface="+mn-lt"/>
                <a:cs typeface="+mn-lt"/>
              </a:rPr>
              <a:t>The right team with the right roles: </a:t>
            </a:r>
            <a:r>
              <a:rPr lang="en-GB" sz="2000">
                <a:solidFill>
                  <a:srgbClr val="222222"/>
                </a:solidFill>
                <a:ea typeface="+mn-lt"/>
                <a:cs typeface="+mn-lt"/>
              </a:rPr>
              <a:t>Services with more knowledge specialists work with more teams, releasing more time for care, having a greater impact on patient care.</a:t>
            </a:r>
            <a:endParaRPr lang="en-US" sz="2000">
              <a:ea typeface="+mn-lt"/>
              <a:cs typeface="+mn-lt"/>
            </a:endParaRPr>
          </a:p>
          <a:p>
            <a:pPr marL="192405" indent="-192405">
              <a:spcBef>
                <a:spcPts val="0"/>
              </a:spcBef>
              <a:buFont typeface="Arial,Sans-Serif" panose="020B0604020202020204" pitchFamily="34" charset="0"/>
            </a:pPr>
            <a:endParaRPr lang="en-GB" sz="2000">
              <a:ea typeface="+mn-lt"/>
              <a:cs typeface="+mn-lt"/>
            </a:endParaRPr>
          </a:p>
          <a:p>
            <a:pPr marL="160020" indent="-160020">
              <a:spcBef>
                <a:spcPts val="0"/>
              </a:spcBef>
              <a:buFont typeface="Arial,Sans-Serif" panose="020B0604020202020204" pitchFamily="34" charset="0"/>
            </a:pPr>
            <a:r>
              <a:rPr lang="en-GB" sz="2000" b="1">
                <a:solidFill>
                  <a:srgbClr val="222222"/>
                </a:solidFill>
                <a:ea typeface="+mn-lt"/>
                <a:cs typeface="+mn-lt"/>
              </a:rPr>
              <a:t>The right services: </a:t>
            </a:r>
            <a:r>
              <a:rPr lang="en-GB" sz="2000">
                <a:solidFill>
                  <a:srgbClr val="222222"/>
                </a:solidFill>
                <a:ea typeface="+mn-lt"/>
                <a:cs typeface="+mn-lt"/>
              </a:rPr>
              <a:t>Knowledge services for all, built on the principles of equality, diversity and inclusion</a:t>
            </a:r>
            <a:endParaRPr lang="en-US" sz="2000">
              <a:cs typeface="Arial"/>
            </a:endParaRPr>
          </a:p>
        </p:txBody>
      </p:sp>
      <p:sp>
        <p:nvSpPr>
          <p:cNvPr id="6" name="Subtitle 2">
            <a:extLst>
              <a:ext uri="{FF2B5EF4-FFF2-40B4-BE49-F238E27FC236}">
                <a16:creationId xmlns:a16="http://schemas.microsoft.com/office/drawing/2014/main" id="{0258F513-A919-4A4C-8730-69E7CAC5E374}"/>
              </a:ext>
            </a:extLst>
          </p:cNvPr>
          <p:cNvSpPr txBox="1">
            <a:spLocks/>
          </p:cNvSpPr>
          <p:nvPr/>
        </p:nvSpPr>
        <p:spPr>
          <a:xfrm>
            <a:off x="460331" y="1618479"/>
            <a:ext cx="8599496" cy="390690"/>
          </a:xfrm>
          <a:prstGeom prst="rect">
            <a:avLst/>
          </a:prstGeom>
        </p:spPr>
        <p:txBody>
          <a:bodyPr lIns="68580" tIns="34290" rIns="68580" bIns="34290" anchor="t"/>
          <a:lst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None/>
            </a:pPr>
            <a:r>
              <a:rPr lang="en-GB" sz="2000" b="1">
                <a:solidFill>
                  <a:srgbClr val="003893"/>
                </a:solidFill>
              </a:rPr>
              <a:t>Mobilising evidence; sharing knowledge; improving outcomes. </a:t>
            </a:r>
            <a:endParaRPr lang="en-US" sz="2000" b="1">
              <a:solidFill>
                <a:srgbClr val="003893"/>
              </a:solidFill>
              <a:cs typeface="Arial"/>
            </a:endParaRPr>
          </a:p>
        </p:txBody>
      </p:sp>
      <p:sp>
        <p:nvSpPr>
          <p:cNvPr id="8" name="TextBox 7">
            <a:extLst>
              <a:ext uri="{FF2B5EF4-FFF2-40B4-BE49-F238E27FC236}">
                <a16:creationId xmlns:a16="http://schemas.microsoft.com/office/drawing/2014/main" id="{A3F2A092-29FF-4DF2-B33C-0FB3CE1EAA18}"/>
              </a:ext>
            </a:extLst>
          </p:cNvPr>
          <p:cNvSpPr txBox="1"/>
          <p:nvPr/>
        </p:nvSpPr>
        <p:spPr>
          <a:xfrm>
            <a:off x="103828" y="6490516"/>
            <a:ext cx="3381002" cy="363626"/>
          </a:xfrm>
          <a:prstGeom prst="rect">
            <a:avLst/>
          </a:prstGeom>
          <a:noFill/>
        </p:spPr>
        <p:txBody>
          <a:bodyPr wrap="square" lIns="68580" tIns="34290" rIns="68580" bIns="34290" rtlCol="0" anchor="t">
            <a:spAutoFit/>
          </a:bodyPr>
          <a:lstStyle/>
          <a:p>
            <a:r>
              <a:rPr lang="en-GB" sz="900" b="1">
                <a:hlinkClick r:id="rId3"/>
              </a:rPr>
              <a:t>https://www.hee.nhs.uk/our-work/knowledge-for-healthcare</a:t>
            </a:r>
            <a:endParaRPr lang="en-GB" sz="900" b="1">
              <a:cs typeface="Arial"/>
            </a:endParaRPr>
          </a:p>
          <a:p>
            <a:endParaRPr lang="en-GB" sz="1013"/>
          </a:p>
        </p:txBody>
      </p:sp>
      <p:pic>
        <p:nvPicPr>
          <p:cNvPr id="10" name="Picture 9" descr="A screen shot of a computer&#10;&#10;Description automatically generated">
            <a:extLst>
              <a:ext uri="{FF2B5EF4-FFF2-40B4-BE49-F238E27FC236}">
                <a16:creationId xmlns:a16="http://schemas.microsoft.com/office/drawing/2014/main" id="{209E1D93-038D-42A7-B4F8-EDC05C895B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51878">
            <a:off x="7109696" y="2464637"/>
            <a:ext cx="1767520" cy="2540177"/>
          </a:xfrm>
          <a:prstGeom prst="rect">
            <a:avLst/>
          </a:prstGeom>
        </p:spPr>
      </p:pic>
    </p:spTree>
    <p:extLst>
      <p:ext uri="{BB962C8B-B14F-4D97-AF65-F5344CB8AC3E}">
        <p14:creationId xmlns:p14="http://schemas.microsoft.com/office/powerpoint/2010/main" val="318561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4A1C-83B8-4F2C-AF9A-68F43AF99865}"/>
              </a:ext>
            </a:extLst>
          </p:cNvPr>
          <p:cNvSpPr>
            <a:spLocks noGrp="1"/>
          </p:cNvSpPr>
          <p:nvPr>
            <p:ph type="ctrTitle"/>
          </p:nvPr>
        </p:nvSpPr>
        <p:spPr>
          <a:xfrm>
            <a:off x="130310" y="912251"/>
            <a:ext cx="8841921" cy="1105332"/>
          </a:xfrm>
        </p:spPr>
        <p:txBody>
          <a:bodyPr lIns="68580" tIns="34290" rIns="68580" bIns="34290" anchor="t"/>
          <a:lstStyle/>
          <a:p>
            <a:r>
              <a:rPr lang="en-US" sz="3600">
                <a:ea typeface="+mj-lt"/>
                <a:cs typeface="+mj-lt"/>
              </a:rPr>
              <a:t>Building capacity and capability to </a:t>
            </a:r>
            <a:br>
              <a:rPr lang="en-US" sz="3600">
                <a:ea typeface="+mj-lt"/>
                <a:cs typeface="+mj-lt"/>
              </a:rPr>
            </a:br>
            <a:r>
              <a:rPr lang="en-US" sz="3600">
                <a:ea typeface="+mj-lt"/>
                <a:cs typeface="+mj-lt"/>
              </a:rPr>
              <a:t>deliver Knowledge for Healthcare</a:t>
            </a:r>
            <a:endParaRPr lang="en-US" sz="3600"/>
          </a:p>
        </p:txBody>
      </p:sp>
      <p:sp>
        <p:nvSpPr>
          <p:cNvPr id="3" name="Text Placeholder 2">
            <a:extLst>
              <a:ext uri="{FF2B5EF4-FFF2-40B4-BE49-F238E27FC236}">
                <a16:creationId xmlns:a16="http://schemas.microsoft.com/office/drawing/2014/main" id="{5B3D36AB-8477-47CF-9BC3-FD725CF741D5}"/>
              </a:ext>
            </a:extLst>
          </p:cNvPr>
          <p:cNvSpPr>
            <a:spLocks noGrp="1"/>
          </p:cNvSpPr>
          <p:nvPr>
            <p:ph type="body" sz="quarter" idx="13"/>
          </p:nvPr>
        </p:nvSpPr>
        <p:spPr>
          <a:xfrm>
            <a:off x="457202" y="1954924"/>
            <a:ext cx="8455524" cy="4298583"/>
          </a:xfrm>
        </p:spPr>
        <p:txBody>
          <a:bodyPr lIns="68580" tIns="34290" rIns="68580" bIns="34290" anchor="t"/>
          <a:lstStyle/>
          <a:p>
            <a:pPr>
              <a:buNone/>
            </a:pPr>
            <a:r>
              <a:rPr lang="en-US" sz="2000" b="1">
                <a:ea typeface="+mn-lt"/>
                <a:cs typeface="+mn-lt"/>
              </a:rPr>
              <a:t>From February 1</a:t>
            </a:r>
            <a:r>
              <a:rPr lang="en-US" sz="2000" b="1" baseline="30000">
                <a:ea typeface="+mn-lt"/>
                <a:cs typeface="+mn-lt"/>
              </a:rPr>
              <a:t>st</a:t>
            </a:r>
            <a:r>
              <a:rPr lang="en-US" sz="2000" b="1">
                <a:ea typeface="+mn-lt"/>
                <a:cs typeface="+mn-lt"/>
              </a:rPr>
              <a:t> we are:  </a:t>
            </a:r>
          </a:p>
          <a:p>
            <a:r>
              <a:rPr lang="en-US" sz="2000">
                <a:ea typeface="+mn-lt"/>
                <a:cs typeface="+mn-lt"/>
              </a:rPr>
              <a:t>formally establishing our Resource Discovery team led by Helen Bingham, to build greater capability for this workstream. </a:t>
            </a:r>
          </a:p>
          <a:p>
            <a:r>
              <a:rPr lang="en-US" sz="2000">
                <a:ea typeface="+mn-lt"/>
                <a:cs typeface="+mn-lt"/>
              </a:rPr>
              <a:t>expanding the London and Kent, Surrey Sussex team to serve London, the South East and South West led by Louise Goswami. </a:t>
            </a:r>
          </a:p>
          <a:p>
            <a:r>
              <a:rPr lang="en-US" sz="2000">
                <a:ea typeface="+mn-lt"/>
                <a:cs typeface="+mn-lt"/>
              </a:rPr>
              <a:t>advertising two new roles, based in the South East or South West:  a Deputy Head of Knowledge and Library Services post (Band 8B) and a Knowledge and Library Services Development Manager post (Band 7). </a:t>
            </a:r>
          </a:p>
          <a:p>
            <a:pPr>
              <a:buNone/>
            </a:pPr>
            <a:r>
              <a:rPr lang="en-US" sz="2000" b="1">
                <a:ea typeface="+mn-lt"/>
                <a:cs typeface="+mn-lt"/>
              </a:rPr>
              <a:t>From April 5</a:t>
            </a:r>
            <a:r>
              <a:rPr lang="en-US" sz="2000" b="1" baseline="30000">
                <a:ea typeface="+mn-lt"/>
                <a:cs typeface="+mn-lt"/>
              </a:rPr>
              <a:t>th</a:t>
            </a:r>
            <a:r>
              <a:rPr lang="en-US" sz="2000" b="1">
                <a:ea typeface="+mn-lt"/>
                <a:cs typeface="+mn-lt"/>
              </a:rPr>
              <a:t> we are: </a:t>
            </a:r>
          </a:p>
          <a:p>
            <a:r>
              <a:rPr lang="en-US" sz="2000">
                <a:ea typeface="+mn-lt"/>
                <a:cs typeface="+mn-lt"/>
              </a:rPr>
              <a:t>bringing together a regional team to serve the East of England; Midlands; North East &amp; Yorkshire and North West led by Ruth Carlyle.  </a:t>
            </a:r>
          </a:p>
          <a:p>
            <a:pPr marL="0" indent="0">
              <a:buNone/>
            </a:pPr>
            <a:endParaRPr lang="en-US" sz="2000">
              <a:cs typeface="Arial"/>
            </a:endParaRPr>
          </a:p>
        </p:txBody>
      </p:sp>
    </p:spTree>
    <p:extLst>
      <p:ext uri="{BB962C8B-B14F-4D97-AF65-F5344CB8AC3E}">
        <p14:creationId xmlns:p14="http://schemas.microsoft.com/office/powerpoint/2010/main" val="40318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E222-ECAA-4A70-B67D-BE0BCE7164CC}"/>
              </a:ext>
            </a:extLst>
          </p:cNvPr>
          <p:cNvSpPr>
            <a:spLocks noGrp="1"/>
          </p:cNvSpPr>
          <p:nvPr>
            <p:ph type="ctrTitle"/>
          </p:nvPr>
        </p:nvSpPr>
        <p:spPr>
          <a:xfrm>
            <a:off x="477232" y="1285197"/>
            <a:ext cx="6677712" cy="689264"/>
          </a:xfrm>
        </p:spPr>
        <p:txBody>
          <a:bodyPr lIns="51435" tIns="25718" rIns="51435" bIns="25718" anchor="t"/>
          <a:lstStyle/>
          <a:p>
            <a:r>
              <a:rPr lang="en-GB" sz="3600" dirty="0">
                <a:cs typeface="Arial"/>
              </a:rPr>
              <a:t>Your first point of contact: </a:t>
            </a:r>
          </a:p>
        </p:txBody>
      </p:sp>
      <p:sp>
        <p:nvSpPr>
          <p:cNvPr id="3" name="Text Placeholder 2">
            <a:extLst>
              <a:ext uri="{FF2B5EF4-FFF2-40B4-BE49-F238E27FC236}">
                <a16:creationId xmlns:a16="http://schemas.microsoft.com/office/drawing/2014/main" id="{A74CCC68-0FA9-4551-8150-76596D905E28}"/>
              </a:ext>
            </a:extLst>
          </p:cNvPr>
          <p:cNvSpPr>
            <a:spLocks noGrp="1"/>
          </p:cNvSpPr>
          <p:nvPr>
            <p:ph type="body" sz="quarter" idx="13"/>
          </p:nvPr>
        </p:nvSpPr>
        <p:spPr>
          <a:xfrm>
            <a:off x="571502" y="2050421"/>
            <a:ext cx="5879306" cy="1709030"/>
          </a:xfrm>
        </p:spPr>
        <p:txBody>
          <a:bodyPr lIns="91440" tIns="45720" rIns="91440" bIns="45720" anchor="t"/>
          <a:lstStyle/>
          <a:p>
            <a:pPr marL="0" indent="0">
              <a:buNone/>
            </a:pPr>
            <a:r>
              <a:rPr lang="en-GB" sz="1600" b="1" dirty="0"/>
              <a:t>Resource Discovery</a:t>
            </a:r>
          </a:p>
          <a:p>
            <a:pPr marL="0" indent="0">
              <a:buNone/>
            </a:pPr>
            <a:r>
              <a:rPr lang="en-US" sz="1600" b="0" i="0" dirty="0">
                <a:solidFill>
                  <a:srgbClr val="201F1E"/>
                </a:solidFill>
                <a:effectLst/>
                <a:latin typeface="Calibri"/>
                <a:cs typeface="Calibri"/>
              </a:rPr>
              <a:t>Library Management systems, </a:t>
            </a:r>
            <a:r>
              <a:rPr lang="en-US" sz="1600" b="0" i="0" dirty="0">
                <a:solidFill>
                  <a:srgbClr val="000000"/>
                </a:solidFill>
                <a:effectLst/>
                <a:latin typeface="Calibri"/>
                <a:cs typeface="Calibri"/>
              </a:rPr>
              <a:t>consortia purchasers, </a:t>
            </a:r>
            <a:r>
              <a:rPr lang="en-US" sz="1600" b="0" i="0" dirty="0">
                <a:solidFill>
                  <a:srgbClr val="201F1E"/>
                </a:solidFill>
                <a:effectLst/>
                <a:latin typeface="Calibri"/>
                <a:cs typeface="Calibri"/>
              </a:rPr>
              <a:t>e-books, </a:t>
            </a:r>
            <a:r>
              <a:rPr lang="en-US" sz="1600" b="0" i="0" dirty="0" err="1">
                <a:solidFill>
                  <a:srgbClr val="201F1E"/>
                </a:solidFill>
                <a:effectLst/>
                <a:latin typeface="Calibri"/>
                <a:cs typeface="Calibri"/>
              </a:rPr>
              <a:t>OpenAthens</a:t>
            </a:r>
            <a:r>
              <a:rPr lang="en-US" sz="1600" b="0" i="0" dirty="0">
                <a:solidFill>
                  <a:srgbClr val="201F1E"/>
                </a:solidFill>
                <a:effectLst/>
                <a:latin typeface="Calibri"/>
                <a:cs typeface="Calibri"/>
              </a:rPr>
              <a:t> and all resource discovery initiatives</a:t>
            </a:r>
          </a:p>
          <a:p>
            <a:pPr marL="0" indent="0">
              <a:buNone/>
            </a:pPr>
            <a:r>
              <a:rPr lang="en-US" sz="1600" dirty="0">
                <a:solidFill>
                  <a:srgbClr val="201F1E"/>
                </a:solidFill>
                <a:latin typeface="Calibri"/>
                <a:cs typeface="Calibri"/>
                <a:hlinkClick r:id="rId3"/>
              </a:rPr>
              <a:t>Becky.Williams@hee.nhs.uk</a:t>
            </a:r>
            <a:endParaRPr lang="en-US" sz="1600" dirty="0">
              <a:solidFill>
                <a:srgbClr val="201F1E"/>
              </a:solidFill>
              <a:latin typeface="Calibri"/>
              <a:cs typeface="Calibri"/>
            </a:endParaRPr>
          </a:p>
          <a:p>
            <a:pPr marL="0" indent="0">
              <a:buNone/>
            </a:pPr>
            <a:endParaRPr lang="en-GB" sz="1600" b="1"/>
          </a:p>
          <a:p>
            <a:pPr marL="0" indent="0">
              <a:buNone/>
            </a:pPr>
            <a:r>
              <a:rPr lang="en-GB" sz="1600" b="1" dirty="0"/>
              <a:t>North West</a:t>
            </a:r>
            <a:endParaRPr lang="en-GB" sz="1600" b="1" dirty="0">
              <a:cs typeface="Arial"/>
            </a:endParaRPr>
          </a:p>
          <a:p>
            <a:pPr marL="0" indent="0">
              <a:buNone/>
            </a:pPr>
            <a:r>
              <a:rPr lang="en-US" sz="1600" b="0" i="0" dirty="0">
                <a:solidFill>
                  <a:srgbClr val="201F1E"/>
                </a:solidFill>
                <a:effectLst/>
                <a:latin typeface="Calibri"/>
                <a:cs typeface="Calibri"/>
              </a:rPr>
              <a:t>For all other queries, staff and service development, quality improvement and so on, your initial point of contact will be</a:t>
            </a:r>
            <a:r>
              <a:rPr lang="en-US" sz="1600" dirty="0">
                <a:solidFill>
                  <a:srgbClr val="201F1E"/>
                </a:solidFill>
                <a:latin typeface="Calibri"/>
                <a:cs typeface="Calibri"/>
              </a:rPr>
              <a:t> </a:t>
            </a:r>
          </a:p>
          <a:p>
            <a:pPr marL="0" indent="0">
              <a:buNone/>
            </a:pPr>
            <a:r>
              <a:rPr lang="en-GB" sz="1600" dirty="0">
                <a:latin typeface="Calibri"/>
                <a:cs typeface="Calibri"/>
                <a:hlinkClick r:id="rId4"/>
              </a:rPr>
              <a:t>Gil.Young@hee.nhs.uk</a:t>
            </a:r>
            <a:endParaRPr lang="en-GB" sz="1600" dirty="0">
              <a:latin typeface="Calibri"/>
              <a:cs typeface="Calibri"/>
            </a:endParaRPr>
          </a:p>
          <a:p>
            <a:pPr marL="0" indent="0">
              <a:buNone/>
            </a:pPr>
            <a:endParaRPr lang="en-GB" sz="1600" b="1"/>
          </a:p>
          <a:p>
            <a:pPr marL="0" indent="0">
              <a:buNone/>
            </a:pPr>
            <a:r>
              <a:rPr lang="en-GB" sz="1600" b="1" dirty="0"/>
              <a:t>North East, Cumbria, Yorkshire and Humber</a:t>
            </a:r>
            <a:endParaRPr lang="en-GB" sz="1600" b="1" dirty="0">
              <a:cs typeface="Arial"/>
            </a:endParaRPr>
          </a:p>
          <a:p>
            <a:pPr marL="0" indent="0">
              <a:buNone/>
            </a:pPr>
            <a:r>
              <a:rPr lang="en-US" sz="1600" b="0" i="0" dirty="0">
                <a:solidFill>
                  <a:srgbClr val="201F1E"/>
                </a:solidFill>
                <a:effectLst/>
                <a:latin typeface="Calibri"/>
                <a:cs typeface="Calibri"/>
              </a:rPr>
              <a:t>For all other queries, staff and service development, quality improvement and so on, your initial point of contact will be</a:t>
            </a:r>
            <a:r>
              <a:rPr lang="en-US" sz="1600" dirty="0">
                <a:solidFill>
                  <a:srgbClr val="201F1E"/>
                </a:solidFill>
                <a:latin typeface="Calibri"/>
                <a:cs typeface="Calibri"/>
              </a:rPr>
              <a:t> </a:t>
            </a:r>
            <a:endParaRPr lang="en-US" sz="1600" b="0" i="0" dirty="0">
              <a:solidFill>
                <a:srgbClr val="201F1E"/>
              </a:solidFill>
              <a:effectLst/>
              <a:latin typeface="Calibri" panose="020F0502020204030204" pitchFamily="34" charset="0"/>
              <a:cs typeface="Calibri"/>
            </a:endParaRPr>
          </a:p>
          <a:p>
            <a:pPr marL="0" indent="0">
              <a:buNone/>
            </a:pPr>
            <a:r>
              <a:rPr lang="en-GB" sz="1600" dirty="0">
                <a:latin typeface="Calibri"/>
                <a:cs typeface="Calibri"/>
                <a:hlinkClick r:id="rId5"/>
              </a:rPr>
              <a:t>Joanne.Naughton@hee.nhs.uk</a:t>
            </a:r>
            <a:endParaRPr lang="en-GB" sz="1600" dirty="0">
              <a:latin typeface="Calibri"/>
              <a:cs typeface="Calibri"/>
            </a:endParaRPr>
          </a:p>
          <a:p>
            <a:pPr marL="0" indent="0">
              <a:buNone/>
            </a:pPr>
            <a:endParaRPr lang="en-GB" sz="1600" b="1"/>
          </a:p>
        </p:txBody>
      </p:sp>
    </p:spTree>
    <p:extLst>
      <p:ext uri="{BB962C8B-B14F-4D97-AF65-F5344CB8AC3E}">
        <p14:creationId xmlns:p14="http://schemas.microsoft.com/office/powerpoint/2010/main" val="1619942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23A8-4FE8-4FF6-A639-195F1D3D24A5}"/>
              </a:ext>
            </a:extLst>
          </p:cNvPr>
          <p:cNvSpPr>
            <a:spLocks noGrp="1"/>
          </p:cNvSpPr>
          <p:nvPr>
            <p:ph type="ctrTitle"/>
          </p:nvPr>
        </p:nvSpPr>
        <p:spPr>
          <a:xfrm>
            <a:off x="229833" y="433780"/>
            <a:ext cx="8170523" cy="1515271"/>
          </a:xfrm>
        </p:spPr>
        <p:txBody>
          <a:bodyPr lIns="91440" tIns="45720" rIns="91440" bIns="45720" anchor="t"/>
          <a:lstStyle/>
          <a:p>
            <a:r>
              <a:rPr lang="en-GB" sz="2800">
                <a:ea typeface="+mj-lt"/>
                <a:cs typeface="+mj-lt"/>
              </a:rPr>
              <a:t>Celebrating </a:t>
            </a:r>
            <a:br>
              <a:rPr lang="en-GB" sz="2800">
                <a:ea typeface="+mj-lt"/>
                <a:cs typeface="+mj-lt"/>
              </a:rPr>
            </a:br>
            <a:r>
              <a:rPr lang="en-GB" sz="2800">
                <a:ea typeface="+mj-lt"/>
                <a:cs typeface="+mj-lt"/>
              </a:rPr>
              <a:t>Knowledge and Library Services</a:t>
            </a:r>
            <a:br>
              <a:rPr lang="en-GB" sz="2800">
                <a:ea typeface="+mj-lt"/>
                <a:cs typeface="+mj-lt"/>
              </a:rPr>
            </a:br>
            <a:r>
              <a:rPr lang="en-GB" sz="2800">
                <a:ea typeface="+mj-lt"/>
                <a:cs typeface="+mj-lt"/>
              </a:rPr>
              <a:t>26-30 April 2021</a:t>
            </a:r>
            <a:endParaRPr lang="en-US" sz="2800">
              <a:cs typeface="Arial"/>
            </a:endParaRPr>
          </a:p>
        </p:txBody>
      </p:sp>
      <p:sp>
        <p:nvSpPr>
          <p:cNvPr id="3" name="Text Placeholder 2">
            <a:extLst>
              <a:ext uri="{FF2B5EF4-FFF2-40B4-BE49-F238E27FC236}">
                <a16:creationId xmlns:a16="http://schemas.microsoft.com/office/drawing/2014/main" id="{7CA53D5B-CBD5-41E5-97AE-6E7158787866}"/>
              </a:ext>
            </a:extLst>
          </p:cNvPr>
          <p:cNvSpPr>
            <a:spLocks noGrp="1"/>
          </p:cNvSpPr>
          <p:nvPr>
            <p:ph type="body" sz="quarter" idx="13"/>
          </p:nvPr>
        </p:nvSpPr>
        <p:spPr>
          <a:xfrm>
            <a:off x="229833" y="1780428"/>
            <a:ext cx="5852915" cy="4448093"/>
          </a:xfrm>
          <a:noFill/>
        </p:spPr>
        <p:txBody>
          <a:bodyPr lIns="91440" tIns="45720" rIns="91440" bIns="45720" anchor="t"/>
          <a:lstStyle/>
          <a:p>
            <a:pPr marL="0" indent="0">
              <a:buNone/>
            </a:pPr>
            <a:r>
              <a:rPr lang="en-GB" sz="1800" b="1">
                <a:cs typeface="Arial"/>
              </a:rPr>
              <a:t>HEE is developing a National NHS Knowledge and Library Services Awareness Week </a:t>
            </a:r>
          </a:p>
          <a:p>
            <a:pPr marL="192405" indent="-192405"/>
            <a:r>
              <a:rPr lang="en-GB" sz="1800" b="1">
                <a:cs typeface="Arial"/>
              </a:rPr>
              <a:t>Date chosen after your feedback</a:t>
            </a:r>
          </a:p>
          <a:p>
            <a:pPr marL="192405" indent="-192405"/>
            <a:r>
              <a:rPr lang="en-GB" sz="1800" b="1">
                <a:cs typeface="Arial"/>
              </a:rPr>
              <a:t>Vision to make it an annual event </a:t>
            </a:r>
            <a:endParaRPr lang="en-US" sz="1800" b="1"/>
          </a:p>
          <a:p>
            <a:pPr marL="192405" indent="-192405"/>
            <a:r>
              <a:rPr lang="en-GB" sz="1800" b="1">
                <a:cs typeface="Arial"/>
              </a:rPr>
              <a:t>Opportunity to join this national campaign to raise awareness of all that we do</a:t>
            </a:r>
          </a:p>
          <a:p>
            <a:pPr marL="192405" indent="-192405"/>
            <a:r>
              <a:rPr lang="en-GB" sz="1800" b="1">
                <a:cs typeface="Arial"/>
              </a:rPr>
              <a:t>A five-day programme will focus on key elements of our work – locally within organisations and nationally with a higher profile PR programme</a:t>
            </a:r>
          </a:p>
          <a:p>
            <a:pPr marL="192405" indent="-192405"/>
            <a:r>
              <a:rPr lang="en-GB" sz="1800" b="1">
                <a:cs typeface="Arial"/>
              </a:rPr>
              <a:t>HEE will formally launch Knowledge for Healthcare</a:t>
            </a:r>
          </a:p>
          <a:p>
            <a:pPr marL="192405" indent="-192405"/>
            <a:r>
              <a:rPr lang="en-GB" sz="1800" b="1">
                <a:cs typeface="Arial"/>
              </a:rPr>
              <a:t>And e-promotional pack will be provided, co-produced with volunteers</a:t>
            </a:r>
          </a:p>
          <a:p>
            <a:pPr marL="192405" indent="-192405"/>
            <a:r>
              <a:rPr lang="en-GB" sz="1800" b="1">
                <a:cs typeface="Arial"/>
              </a:rPr>
              <a:t>To find out more email sue.robertson@hee.nhs.uk</a:t>
            </a:r>
          </a:p>
        </p:txBody>
      </p:sp>
    </p:spTree>
    <p:extLst>
      <p:ext uri="{BB962C8B-B14F-4D97-AF65-F5344CB8AC3E}">
        <p14:creationId xmlns:p14="http://schemas.microsoft.com/office/powerpoint/2010/main" val="263973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31DFA-7BF0-4B30-BAD6-1AC91C53B324}"/>
              </a:ext>
            </a:extLst>
          </p:cNvPr>
          <p:cNvSpPr>
            <a:spLocks noGrp="1"/>
          </p:cNvSpPr>
          <p:nvPr>
            <p:ph type="ctrTitle"/>
          </p:nvPr>
        </p:nvSpPr>
        <p:spPr/>
        <p:txBody>
          <a:bodyPr lIns="68580" tIns="34290" rIns="68580" bIns="34290" anchor="t"/>
          <a:lstStyle/>
          <a:p>
            <a:r>
              <a:rPr lang="en-GB"/>
              <a:t>Service status – snapshot – 3 questions</a:t>
            </a:r>
          </a:p>
        </p:txBody>
      </p:sp>
      <p:sp>
        <p:nvSpPr>
          <p:cNvPr id="6" name="Text Placeholder 5">
            <a:extLst>
              <a:ext uri="{FF2B5EF4-FFF2-40B4-BE49-F238E27FC236}">
                <a16:creationId xmlns:a16="http://schemas.microsoft.com/office/drawing/2014/main" id="{ED7D7189-DADC-47E7-B7B0-87EDF19A4622}"/>
              </a:ext>
            </a:extLst>
          </p:cNvPr>
          <p:cNvSpPr>
            <a:spLocks noGrp="1"/>
          </p:cNvSpPr>
          <p:nvPr>
            <p:ph type="body" sz="quarter" idx="13"/>
          </p:nvPr>
        </p:nvSpPr>
        <p:spPr>
          <a:xfrm>
            <a:off x="457201" y="2135982"/>
            <a:ext cx="8085815" cy="2977958"/>
          </a:xfrm>
        </p:spPr>
        <p:txBody>
          <a:bodyPr lIns="68580" tIns="34290" rIns="68580" bIns="34290" anchor="t"/>
          <a:lstStyle/>
          <a:p>
            <a:pPr marL="0" indent="0">
              <a:buNone/>
            </a:pPr>
            <a:endParaRPr lang="en-GB" dirty="0">
              <a:cs typeface="Arial"/>
            </a:endParaRPr>
          </a:p>
          <a:p>
            <a:pPr marL="342900" indent="-342900">
              <a:buAutoNum type="arabicPeriod"/>
            </a:pPr>
            <a:r>
              <a:rPr lang="en-GB" dirty="0"/>
              <a:t>Is your service open and staffed as normal?</a:t>
            </a:r>
            <a:endParaRPr lang="en-GB" dirty="0">
              <a:cs typeface="Arial"/>
            </a:endParaRPr>
          </a:p>
          <a:p>
            <a:pPr marL="0" indent="0">
              <a:buNone/>
            </a:pPr>
            <a:r>
              <a:rPr lang="en-GB" dirty="0">
                <a:cs typeface="Arial"/>
              </a:rPr>
              <a:t>#82364</a:t>
            </a:r>
          </a:p>
          <a:p>
            <a:pPr marL="0" indent="0">
              <a:buNone/>
            </a:pPr>
            <a:endParaRPr lang="en-GB" dirty="0">
              <a:cs typeface="Arial"/>
            </a:endParaRPr>
          </a:p>
          <a:p>
            <a:pPr marL="0" indent="0">
              <a:buNone/>
            </a:pPr>
            <a:r>
              <a:rPr lang="en-GB" dirty="0">
                <a:cs typeface="Arial"/>
              </a:rPr>
              <a:t>2. Has your library space been used for another purpose (</a:t>
            </a:r>
            <a:r>
              <a:rPr lang="en-GB" dirty="0" err="1">
                <a:cs typeface="Arial"/>
              </a:rPr>
              <a:t>eg</a:t>
            </a:r>
            <a:r>
              <a:rPr lang="en-GB" dirty="0">
                <a:cs typeface="Arial"/>
              </a:rPr>
              <a:t> vaccinations or staff rest area)?</a:t>
            </a:r>
          </a:p>
          <a:p>
            <a:pPr marL="0" indent="0">
              <a:buNone/>
            </a:pPr>
            <a:r>
              <a:rPr lang="en-GB" dirty="0">
                <a:cs typeface="Arial"/>
              </a:rPr>
              <a:t>#26167</a:t>
            </a:r>
          </a:p>
          <a:p>
            <a:pPr marL="0" indent="0">
              <a:buNone/>
            </a:pPr>
            <a:endParaRPr lang="en-GB" dirty="0">
              <a:cs typeface="Arial"/>
            </a:endParaRPr>
          </a:p>
          <a:p>
            <a:pPr marL="0" indent="0">
              <a:buNone/>
            </a:pPr>
            <a:r>
              <a:rPr lang="en-GB" dirty="0">
                <a:cs typeface="Arial"/>
              </a:rPr>
              <a:t>3. Have library staff been redeployed to other areas?</a:t>
            </a:r>
          </a:p>
          <a:p>
            <a:pPr marL="0" indent="0">
              <a:buNone/>
            </a:pPr>
            <a:r>
              <a:rPr lang="en-GB" dirty="0">
                <a:cs typeface="Arial"/>
              </a:rPr>
              <a:t>#26168</a:t>
            </a:r>
          </a:p>
          <a:p>
            <a:pPr marL="342900" indent="-342900">
              <a:buFont typeface="+mj-lt"/>
              <a:buAutoNum type="arabicPeriod"/>
            </a:pPr>
            <a:endParaRPr lang="en-GB" dirty="0">
              <a:cs typeface="Arial"/>
            </a:endParaRPr>
          </a:p>
        </p:txBody>
      </p:sp>
      <p:pic>
        <p:nvPicPr>
          <p:cNvPr id="3" name="Picture 4" descr="Qr code&#10;&#10;Description automatically generated">
            <a:extLst>
              <a:ext uri="{FF2B5EF4-FFF2-40B4-BE49-F238E27FC236}">
                <a16:creationId xmlns:a16="http://schemas.microsoft.com/office/drawing/2014/main" id="{F33A516F-BF17-448F-BB9E-41E6587A57FC}"/>
              </a:ext>
            </a:extLst>
          </p:cNvPr>
          <p:cNvPicPr>
            <a:picLocks noChangeAspect="1"/>
          </p:cNvPicPr>
          <p:nvPr/>
        </p:nvPicPr>
        <p:blipFill>
          <a:blip r:embed="rId3"/>
          <a:stretch>
            <a:fillRect/>
          </a:stretch>
        </p:blipFill>
        <p:spPr>
          <a:xfrm>
            <a:off x="6308622" y="2418735"/>
            <a:ext cx="1025013" cy="1006578"/>
          </a:xfrm>
          <a:prstGeom prst="rect">
            <a:avLst/>
          </a:prstGeom>
        </p:spPr>
      </p:pic>
      <p:sp>
        <p:nvSpPr>
          <p:cNvPr id="5" name="TextBox 4">
            <a:extLst>
              <a:ext uri="{FF2B5EF4-FFF2-40B4-BE49-F238E27FC236}">
                <a16:creationId xmlns:a16="http://schemas.microsoft.com/office/drawing/2014/main" id="{94EB6164-3243-40FB-B519-926F6BC11C07}"/>
              </a:ext>
            </a:extLst>
          </p:cNvPr>
          <p:cNvSpPr txBox="1"/>
          <p:nvPr/>
        </p:nvSpPr>
        <p:spPr>
          <a:xfrm>
            <a:off x="556752" y="5561986"/>
            <a:ext cx="3016045"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dirty="0">
                <a:hlinkClick r:id="rId4"/>
              </a:rPr>
              <a:t>www</a:t>
            </a:r>
            <a:r>
              <a:rPr lang="en-US" sz="1350" dirty="0">
                <a:ea typeface="+mn-lt"/>
                <a:cs typeface="+mn-lt"/>
                <a:hlinkClick r:id="rId4"/>
              </a:rPr>
              <a:t>.</a:t>
            </a:r>
            <a:r>
              <a:rPr lang="en-US" sz="1350" dirty="0">
                <a:hlinkClick r:id="rId4"/>
              </a:rPr>
              <a:t>slido.com</a:t>
            </a:r>
            <a:endParaRPr lang="en-US" sz="1350" dirty="0"/>
          </a:p>
        </p:txBody>
      </p:sp>
      <p:pic>
        <p:nvPicPr>
          <p:cNvPr id="7" name="Picture 7" descr="Qr code&#10;&#10;Description automatically generated">
            <a:extLst>
              <a:ext uri="{FF2B5EF4-FFF2-40B4-BE49-F238E27FC236}">
                <a16:creationId xmlns:a16="http://schemas.microsoft.com/office/drawing/2014/main" id="{780BF073-D6A3-4643-A418-BDFED0F1DEEE}"/>
              </a:ext>
            </a:extLst>
          </p:cNvPr>
          <p:cNvPicPr>
            <a:picLocks noChangeAspect="1"/>
          </p:cNvPicPr>
          <p:nvPr/>
        </p:nvPicPr>
        <p:blipFill>
          <a:blip r:embed="rId5"/>
          <a:stretch>
            <a:fillRect/>
          </a:stretch>
        </p:blipFill>
        <p:spPr>
          <a:xfrm>
            <a:off x="4179323" y="3714169"/>
            <a:ext cx="1006578" cy="1015115"/>
          </a:xfrm>
          <a:prstGeom prst="rect">
            <a:avLst/>
          </a:prstGeom>
        </p:spPr>
      </p:pic>
      <p:pic>
        <p:nvPicPr>
          <p:cNvPr id="8" name="Picture 8" descr="Qr code&#10;&#10;Description automatically generated">
            <a:extLst>
              <a:ext uri="{FF2B5EF4-FFF2-40B4-BE49-F238E27FC236}">
                <a16:creationId xmlns:a16="http://schemas.microsoft.com/office/drawing/2014/main" id="{155AEF15-136B-41B4-BC3A-6BCADE463943}"/>
              </a:ext>
            </a:extLst>
          </p:cNvPr>
          <p:cNvPicPr>
            <a:picLocks noChangeAspect="1"/>
          </p:cNvPicPr>
          <p:nvPr/>
        </p:nvPicPr>
        <p:blipFill>
          <a:blip r:embed="rId6"/>
          <a:stretch>
            <a:fillRect/>
          </a:stretch>
        </p:blipFill>
        <p:spPr>
          <a:xfrm>
            <a:off x="6308623" y="4861437"/>
            <a:ext cx="969707" cy="969707"/>
          </a:xfrm>
          <a:prstGeom prst="rect">
            <a:avLst/>
          </a:prstGeom>
        </p:spPr>
      </p:pic>
    </p:spTree>
    <p:extLst>
      <p:ext uri="{BB962C8B-B14F-4D97-AF65-F5344CB8AC3E}">
        <p14:creationId xmlns:p14="http://schemas.microsoft.com/office/powerpoint/2010/main" val="3216200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9530-5886-42AA-9F04-4126A685CD95}"/>
              </a:ext>
            </a:extLst>
          </p:cNvPr>
          <p:cNvSpPr>
            <a:spLocks noGrp="1"/>
          </p:cNvSpPr>
          <p:nvPr>
            <p:ph type="ctrTitle"/>
          </p:nvPr>
        </p:nvSpPr>
        <p:spPr/>
        <p:txBody>
          <a:bodyPr lIns="51435" tIns="25718" rIns="51435" bIns="25718" anchor="t"/>
          <a:lstStyle/>
          <a:p>
            <a:r>
              <a:rPr lang="en-GB" sz="3600">
                <a:cs typeface="Arial"/>
              </a:rPr>
              <a:t>National Discovery Service</a:t>
            </a:r>
          </a:p>
        </p:txBody>
      </p:sp>
      <p:sp>
        <p:nvSpPr>
          <p:cNvPr id="3" name="Text Placeholder 2">
            <a:extLst>
              <a:ext uri="{FF2B5EF4-FFF2-40B4-BE49-F238E27FC236}">
                <a16:creationId xmlns:a16="http://schemas.microsoft.com/office/drawing/2014/main" id="{38C80573-A0F1-4CFD-B4CF-CB8C8AC5E353}"/>
              </a:ext>
            </a:extLst>
          </p:cNvPr>
          <p:cNvSpPr>
            <a:spLocks noGrp="1"/>
          </p:cNvSpPr>
          <p:nvPr>
            <p:ph type="body" sz="quarter" idx="13"/>
          </p:nvPr>
        </p:nvSpPr>
        <p:spPr>
          <a:xfrm>
            <a:off x="71922" y="1954924"/>
            <a:ext cx="5736610" cy="3720662"/>
          </a:xfrm>
        </p:spPr>
        <p:txBody>
          <a:bodyPr lIns="68580" tIns="34290" rIns="68580" bIns="34290" anchor="t"/>
          <a:lstStyle/>
          <a:p>
            <a:pPr marL="192405" indent="-192405"/>
            <a:r>
              <a:rPr lang="en-GB" sz="2000">
                <a:cs typeface="Arial"/>
              </a:rPr>
              <a:t>Working with EBSCO to configure EDS and </a:t>
            </a:r>
            <a:endParaRPr lang="en-US"/>
          </a:p>
          <a:p>
            <a:pPr marL="0" indent="0">
              <a:buNone/>
            </a:pPr>
            <a:r>
              <a:rPr lang="en-GB" sz="2000">
                <a:cs typeface="Arial"/>
              </a:rPr>
              <a:t>Full Text Finder for September 2021</a:t>
            </a:r>
            <a:endParaRPr lang="en-GB">
              <a:cs typeface="Arial"/>
            </a:endParaRPr>
          </a:p>
          <a:p>
            <a:pPr marL="417195" lvl="1" indent="-160020"/>
            <a:r>
              <a:rPr lang="en-GB" sz="2000">
                <a:cs typeface="Arial"/>
              </a:rPr>
              <a:t>South West, Thames Valley and Wessex – Core content, local holdings and integration with the regional library management system</a:t>
            </a:r>
          </a:p>
          <a:p>
            <a:pPr marL="417195" lvl="1" indent="-160020"/>
            <a:r>
              <a:rPr lang="en-GB" sz="2000">
                <a:cs typeface="Arial"/>
              </a:rPr>
              <a:t>All other areas – Core content, local holdings</a:t>
            </a:r>
          </a:p>
          <a:p>
            <a:pPr marL="192405" indent="-160020"/>
            <a:r>
              <a:rPr lang="en-GB" sz="2000">
                <a:cs typeface="Arial"/>
              </a:rPr>
              <a:t>What if you already have a discovery service?</a:t>
            </a:r>
          </a:p>
          <a:p>
            <a:pPr marL="417195" lvl="1" indent="-160020"/>
            <a:r>
              <a:rPr lang="en-GB" sz="2000">
                <a:cs typeface="Arial"/>
              </a:rPr>
              <a:t>To maintain the level of service you current offer your users, continue your local service until LMS integration with the National Discovery Service has reached your region</a:t>
            </a:r>
          </a:p>
        </p:txBody>
      </p:sp>
      <p:pic>
        <p:nvPicPr>
          <p:cNvPr id="5" name="Picture 5" descr="Shape&#10;&#10;Description automatically generated">
            <a:extLst>
              <a:ext uri="{FF2B5EF4-FFF2-40B4-BE49-F238E27FC236}">
                <a16:creationId xmlns:a16="http://schemas.microsoft.com/office/drawing/2014/main" id="{AD3BFEE3-55BF-4D0E-92F0-5DF088C662E8}"/>
              </a:ext>
            </a:extLst>
          </p:cNvPr>
          <p:cNvPicPr>
            <a:picLocks noGrp="1" noChangeAspect="1"/>
          </p:cNvPicPr>
          <p:nvPr>
            <p:ph type="pic" sz="quarter" idx="14"/>
          </p:nvPr>
        </p:nvPicPr>
        <p:blipFill rotWithShape="1">
          <a:blip r:embed="rId3"/>
          <a:srcRect t="79" b="79"/>
          <a:stretch/>
        </p:blipFill>
        <p:spPr>
          <a:xfrm>
            <a:off x="5774095" y="2743200"/>
            <a:ext cx="3113538" cy="2370535"/>
          </a:xfrm>
        </p:spPr>
      </p:pic>
    </p:spTree>
    <p:extLst>
      <p:ext uri="{BB962C8B-B14F-4D97-AF65-F5344CB8AC3E}">
        <p14:creationId xmlns:p14="http://schemas.microsoft.com/office/powerpoint/2010/main" val="375691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0CCF-FD61-4147-A47A-8E46F81E6297}"/>
              </a:ext>
            </a:extLst>
          </p:cNvPr>
          <p:cNvSpPr>
            <a:spLocks noGrp="1"/>
          </p:cNvSpPr>
          <p:nvPr>
            <p:ph type="ctrTitle"/>
          </p:nvPr>
        </p:nvSpPr>
        <p:spPr>
          <a:xfrm>
            <a:off x="230756" y="1100453"/>
            <a:ext cx="7772400" cy="509587"/>
          </a:xfrm>
        </p:spPr>
        <p:txBody>
          <a:bodyPr lIns="68580" tIns="34290" rIns="68580" bIns="34290" anchor="t"/>
          <a:lstStyle/>
          <a:p>
            <a:r>
              <a:rPr lang="en-GB" sz="3600"/>
              <a:t>OUP and </a:t>
            </a:r>
            <a:r>
              <a:rPr lang="en-GB" sz="3600" err="1"/>
              <a:t>Kortext</a:t>
            </a:r>
            <a:r>
              <a:rPr lang="en-GB" sz="3600"/>
              <a:t> e-books</a:t>
            </a:r>
            <a:endParaRPr lang="en-US" sz="3600"/>
          </a:p>
        </p:txBody>
      </p:sp>
      <p:sp>
        <p:nvSpPr>
          <p:cNvPr id="3" name="Text Placeholder 2">
            <a:extLst>
              <a:ext uri="{FF2B5EF4-FFF2-40B4-BE49-F238E27FC236}">
                <a16:creationId xmlns:a16="http://schemas.microsoft.com/office/drawing/2014/main" id="{93625A54-AF10-4E45-A812-7C4FF49CDEB7}"/>
              </a:ext>
            </a:extLst>
          </p:cNvPr>
          <p:cNvSpPr>
            <a:spLocks noGrp="1"/>
          </p:cNvSpPr>
          <p:nvPr>
            <p:ph type="body" sz="quarter" idx="13"/>
          </p:nvPr>
        </p:nvSpPr>
        <p:spPr>
          <a:xfrm>
            <a:off x="230759" y="1935255"/>
            <a:ext cx="6204400" cy="3858014"/>
          </a:xfrm>
        </p:spPr>
        <p:txBody>
          <a:bodyPr lIns="68580" tIns="34290" rIns="68580" bIns="34290" anchor="t"/>
          <a:lstStyle/>
          <a:p>
            <a:pPr marL="0" indent="0">
              <a:buNone/>
            </a:pPr>
            <a:r>
              <a:rPr lang="en-US">
                <a:cs typeface="Arial"/>
              </a:rPr>
              <a:t>National subscription to OUP Handbooks, Textbooks and Emergencies titles from 1 April 2021 for three years:</a:t>
            </a:r>
          </a:p>
          <a:p>
            <a:r>
              <a:rPr lang="en-US">
                <a:cs typeface="Arial"/>
              </a:rPr>
              <a:t>Access will be enabled soon</a:t>
            </a:r>
          </a:p>
          <a:p>
            <a:r>
              <a:rPr lang="en-US">
                <a:cs typeface="Arial"/>
              </a:rPr>
              <a:t>Look out for further details, promotional materials and MARC records </a:t>
            </a:r>
          </a:p>
          <a:p>
            <a:r>
              <a:rPr lang="en-US">
                <a:cs typeface="Arial"/>
              </a:rPr>
              <a:t>Specialist Handbooks can be purchased at £1100 p.a. per trust</a:t>
            </a:r>
          </a:p>
          <a:p>
            <a:r>
              <a:rPr lang="en-US">
                <a:cs typeface="Arial"/>
                <a:hlinkClick r:id="rId3"/>
              </a:rPr>
              <a:t>Find title lists</a:t>
            </a:r>
            <a:endParaRPr lang="en-US">
              <a:cs typeface="Arial"/>
            </a:endParaRPr>
          </a:p>
          <a:p>
            <a:pPr marL="0" indent="0">
              <a:buNone/>
            </a:pPr>
            <a:endParaRPr lang="en-US">
              <a:cs typeface="Arial"/>
            </a:endParaRPr>
          </a:p>
          <a:p>
            <a:pPr marL="0" indent="0">
              <a:buNone/>
            </a:pPr>
            <a:r>
              <a:rPr lang="en-US">
                <a:cs typeface="Arial"/>
              </a:rPr>
              <a:t>Local services may now purchase additional titles from </a:t>
            </a:r>
            <a:r>
              <a:rPr lang="en-US" err="1">
                <a:cs typeface="Arial"/>
              </a:rPr>
              <a:t>Kortext</a:t>
            </a:r>
            <a:r>
              <a:rPr lang="en-US">
                <a:cs typeface="Arial"/>
              </a:rPr>
              <a:t>:</a:t>
            </a:r>
            <a:endParaRPr lang="en-US"/>
          </a:p>
          <a:p>
            <a:r>
              <a:rPr lang="en-US">
                <a:cs typeface="Arial"/>
              </a:rPr>
              <a:t>To top-up the HEE-funded regional collections, services may now purchase additional titles, individually or collaboratively</a:t>
            </a:r>
          </a:p>
          <a:p>
            <a:r>
              <a:rPr lang="en-US">
                <a:cs typeface="Arial"/>
              </a:rPr>
              <a:t>Titles are purchased in perpetuity with 300 credits each, shared by the services in each collaborative</a:t>
            </a:r>
          </a:p>
          <a:p>
            <a:r>
              <a:rPr lang="en-US">
                <a:cs typeface="Arial"/>
              </a:rPr>
              <a:t>Contact your regional Resource Discovery lead if you'd like to join</a:t>
            </a:r>
          </a:p>
          <a:p>
            <a:r>
              <a:rPr lang="en-US">
                <a:cs typeface="Arial"/>
              </a:rPr>
              <a:t>If you have end of year funding you'd like to invest, </a:t>
            </a:r>
            <a:r>
              <a:rPr lang="en-US" err="1">
                <a:cs typeface="Arial"/>
              </a:rPr>
              <a:t>Kortext</a:t>
            </a:r>
            <a:r>
              <a:rPr lang="en-US">
                <a:cs typeface="Arial"/>
              </a:rPr>
              <a:t> can set up a deposit account for you</a:t>
            </a:r>
          </a:p>
        </p:txBody>
      </p:sp>
      <p:pic>
        <p:nvPicPr>
          <p:cNvPr id="5" name="Picture 5" descr="A picture containing text&#10;&#10;Description automatically generated">
            <a:extLst>
              <a:ext uri="{FF2B5EF4-FFF2-40B4-BE49-F238E27FC236}">
                <a16:creationId xmlns:a16="http://schemas.microsoft.com/office/drawing/2014/main" id="{03B7D02A-8FE6-4EF0-A704-0C3E3EAF5109}"/>
              </a:ext>
            </a:extLst>
          </p:cNvPr>
          <p:cNvPicPr>
            <a:picLocks noChangeAspect="1"/>
          </p:cNvPicPr>
          <p:nvPr/>
        </p:nvPicPr>
        <p:blipFill>
          <a:blip r:embed="rId4"/>
          <a:stretch>
            <a:fillRect/>
          </a:stretch>
        </p:blipFill>
        <p:spPr>
          <a:xfrm>
            <a:off x="6702725" y="3575650"/>
            <a:ext cx="1539815" cy="1539815"/>
          </a:xfrm>
          <a:prstGeom prst="rect">
            <a:avLst/>
          </a:prstGeom>
        </p:spPr>
      </p:pic>
      <p:pic>
        <p:nvPicPr>
          <p:cNvPr id="6" name="Picture 6" descr="Logo, company name&#10;&#10;Description automatically generated">
            <a:hlinkClick r:id="rId3"/>
            <a:extLst>
              <a:ext uri="{FF2B5EF4-FFF2-40B4-BE49-F238E27FC236}">
                <a16:creationId xmlns:a16="http://schemas.microsoft.com/office/drawing/2014/main" id="{0109F1EA-7433-41D0-84A2-ABB487C9339E}"/>
              </a:ext>
            </a:extLst>
          </p:cNvPr>
          <p:cNvPicPr>
            <a:picLocks noChangeAspect="1"/>
          </p:cNvPicPr>
          <p:nvPr/>
        </p:nvPicPr>
        <p:blipFill>
          <a:blip r:embed="rId5"/>
          <a:stretch>
            <a:fillRect/>
          </a:stretch>
        </p:blipFill>
        <p:spPr>
          <a:xfrm>
            <a:off x="6443932" y="2020310"/>
            <a:ext cx="2057400" cy="1415588"/>
          </a:xfrm>
          <a:prstGeom prst="rect">
            <a:avLst/>
          </a:prstGeom>
        </p:spPr>
      </p:pic>
    </p:spTree>
    <p:extLst>
      <p:ext uri="{BB962C8B-B14F-4D97-AF65-F5344CB8AC3E}">
        <p14:creationId xmlns:p14="http://schemas.microsoft.com/office/powerpoint/2010/main" val="68045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9530-5886-42AA-9F04-4126A685CD95}"/>
              </a:ext>
            </a:extLst>
          </p:cNvPr>
          <p:cNvSpPr>
            <a:spLocks noGrp="1"/>
          </p:cNvSpPr>
          <p:nvPr>
            <p:ph type="ctrTitle"/>
          </p:nvPr>
        </p:nvSpPr>
        <p:spPr>
          <a:xfrm>
            <a:off x="457200" y="1025530"/>
            <a:ext cx="8363164" cy="679449"/>
          </a:xfrm>
        </p:spPr>
        <p:txBody>
          <a:bodyPr lIns="51435" tIns="25718" rIns="51435" bIns="25718" anchor="t"/>
          <a:lstStyle/>
          <a:p>
            <a:r>
              <a:rPr lang="en-GB" sz="3600">
                <a:cs typeface="Arial"/>
              </a:rPr>
              <a:t>Integrated Care Systems and CCGs</a:t>
            </a:r>
          </a:p>
        </p:txBody>
      </p:sp>
      <p:sp>
        <p:nvSpPr>
          <p:cNvPr id="3" name="Text Placeholder 2">
            <a:extLst>
              <a:ext uri="{FF2B5EF4-FFF2-40B4-BE49-F238E27FC236}">
                <a16:creationId xmlns:a16="http://schemas.microsoft.com/office/drawing/2014/main" id="{38C80573-A0F1-4CFD-B4CF-CB8C8AC5E353}"/>
              </a:ext>
            </a:extLst>
          </p:cNvPr>
          <p:cNvSpPr>
            <a:spLocks noGrp="1"/>
          </p:cNvSpPr>
          <p:nvPr>
            <p:ph type="body" sz="quarter" idx="13"/>
          </p:nvPr>
        </p:nvSpPr>
        <p:spPr>
          <a:xfrm>
            <a:off x="461514" y="2378782"/>
            <a:ext cx="5116970" cy="1850255"/>
          </a:xfrm>
        </p:spPr>
        <p:txBody>
          <a:bodyPr lIns="51435" tIns="25718" rIns="51435" bIns="25718" anchor="t"/>
          <a:lstStyle/>
          <a:p>
            <a:pPr marL="192405" indent="-192405"/>
            <a:r>
              <a:rPr lang="en-GB" sz="2000">
                <a:cs typeface="Arial"/>
              </a:rPr>
              <a:t>STPs have until April 2021 to become ICS</a:t>
            </a:r>
          </a:p>
          <a:p>
            <a:pPr marL="0" indent="0">
              <a:buNone/>
            </a:pPr>
            <a:endParaRPr lang="en-GB" sz="2000">
              <a:cs typeface="Arial"/>
            </a:endParaRPr>
          </a:p>
          <a:p>
            <a:pPr marL="192405" indent="-192405"/>
            <a:r>
              <a:rPr lang="en-GB" sz="2000">
                <a:cs typeface="Arial"/>
              </a:rPr>
              <a:t>Each ICS will have one CCG </a:t>
            </a:r>
          </a:p>
          <a:p>
            <a:pPr marL="0" indent="0">
              <a:buNone/>
            </a:pPr>
            <a:r>
              <a:rPr lang="en-GB" sz="2000">
                <a:cs typeface="Arial"/>
              </a:rPr>
              <a:t>    </a:t>
            </a:r>
          </a:p>
          <a:p>
            <a:pPr marL="192405" indent="-192405"/>
            <a:r>
              <a:rPr lang="en-GB" sz="2000">
                <a:cs typeface="Arial"/>
              </a:rPr>
              <a:t>ICS statutory bodies from April 2022 </a:t>
            </a:r>
          </a:p>
        </p:txBody>
      </p:sp>
      <p:pic>
        <p:nvPicPr>
          <p:cNvPr id="14" name="Picture 14" descr="Graphical user interface, application&#10;&#10;Description automatically generated">
            <a:extLst>
              <a:ext uri="{FF2B5EF4-FFF2-40B4-BE49-F238E27FC236}">
                <a16:creationId xmlns:a16="http://schemas.microsoft.com/office/drawing/2014/main" id="{CD41505E-8CA1-4FC6-8D52-715290D76D9B}"/>
              </a:ext>
            </a:extLst>
          </p:cNvPr>
          <p:cNvPicPr>
            <a:picLocks noGrp="1" noChangeAspect="1"/>
          </p:cNvPicPr>
          <p:nvPr>
            <p:ph type="pic" sz="quarter" idx="14"/>
          </p:nvPr>
        </p:nvPicPr>
        <p:blipFill rotWithShape="1">
          <a:blip r:embed="rId3"/>
          <a:srcRect l="65863" t="21635" r="19045" b="18510"/>
          <a:stretch/>
        </p:blipFill>
        <p:spPr>
          <a:xfrm>
            <a:off x="5444775" y="1789693"/>
            <a:ext cx="3370077" cy="3598649"/>
          </a:xfrm>
        </p:spPr>
      </p:pic>
    </p:spTree>
    <p:extLst>
      <p:ext uri="{BB962C8B-B14F-4D97-AF65-F5344CB8AC3E}">
        <p14:creationId xmlns:p14="http://schemas.microsoft.com/office/powerpoint/2010/main" val="1438068471"/>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15AFDFB6E93E45BFC402B213C6F140" ma:contentTypeVersion="16" ma:contentTypeDescription="Create a new document." ma:contentTypeScope="" ma:versionID="59ee1208a23fb5248fedbad90e53a671">
  <xsd:schema xmlns:xsd="http://www.w3.org/2001/XMLSchema" xmlns:xs="http://www.w3.org/2001/XMLSchema" xmlns:p="http://schemas.microsoft.com/office/2006/metadata/properties" xmlns:ns1="http://schemas.microsoft.com/sharepoint/v3" xmlns:ns2="ebf161c3-fedc-47ee-8643-379e35a76429" xmlns:ns3="d2389ad0-4628-4ca4-babd-a5e1ca1fc43d" targetNamespace="http://schemas.microsoft.com/office/2006/metadata/properties" ma:root="true" ma:fieldsID="30767672b5f009ef4e4672d49ee5ef73" ns1:_="" ns2:_="" ns3:_="">
    <xsd:import namespace="http://schemas.microsoft.com/sharepoint/v3"/>
    <xsd:import namespace="ebf161c3-fedc-47ee-8643-379e35a76429"/>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f161c3-fedc-47ee-8643-379e35a76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C89B5-4FF5-4B87-8857-78CAA27DCC33}">
  <ds:schemaRefs>
    <ds:schemaRef ds:uri="http://schemas.microsoft.com/office/2006/documentManagement/types"/>
    <ds:schemaRef ds:uri="http://purl.org/dc/dcmitype/"/>
    <ds:schemaRef ds:uri="ebf161c3-fedc-47ee-8643-379e35a76429"/>
    <ds:schemaRef ds:uri="http://purl.org/dc/elements/1.1/"/>
    <ds:schemaRef ds:uri="http://schemas.microsoft.com/office/2006/metadata/properties"/>
    <ds:schemaRef ds:uri="d2389ad0-4628-4ca4-babd-a5e1ca1fc43d"/>
    <ds:schemaRef ds:uri="http://schemas.openxmlformats.org/package/2006/metadata/core-properties"/>
    <ds:schemaRef ds:uri="http://purl.org/dc/terms/"/>
    <ds:schemaRef ds:uri="http://schemas.microsoft.com/office/infopath/2007/PartnerControl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7BD6C3A9-5BF5-4811-A35B-E792DDCC54AE}">
  <ds:schemaRefs>
    <ds:schemaRef ds:uri="d2389ad0-4628-4ca4-babd-a5e1ca1fc43d"/>
    <ds:schemaRef ds:uri="ebf161c3-fedc-47ee-8643-379e35a764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CF382D-2EDF-482B-B43D-68CA89B414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2464</Words>
  <Application>Microsoft Office PowerPoint</Application>
  <PresentationFormat>On-screen Show (4:3)</PresentationFormat>
  <Paragraphs>216</Paragraphs>
  <Slides>11</Slides>
  <Notes>10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Arial,Sans-Serif</vt:lpstr>
      <vt:lpstr>Calibri</vt:lpstr>
      <vt:lpstr>HEE PPT - Master slide deck</vt:lpstr>
      <vt:lpstr>HEE PPT - Master slide deck</vt:lpstr>
      <vt:lpstr>PowerPoint Presentation</vt:lpstr>
      <vt:lpstr>Knowledge for Healthcare</vt:lpstr>
      <vt:lpstr>Building capacity and capability to  deliver Knowledge for Healthcare</vt:lpstr>
      <vt:lpstr>Your first point of contact: </vt:lpstr>
      <vt:lpstr>Celebrating  Knowledge and Library Services 26-30 April 2021</vt:lpstr>
      <vt:lpstr>Service status – snapshot – 3 questions</vt:lpstr>
      <vt:lpstr>National Discovery Service</vt:lpstr>
      <vt:lpstr>OUP and Kortext e-books</vt:lpstr>
      <vt:lpstr>Integrated Care Systems and CCGs</vt:lpstr>
      <vt:lpstr>Impact Case study</vt:lpstr>
      <vt:lpstr>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Young</dc:creator>
  <cp:lastModifiedBy>Joanne Naughton</cp:lastModifiedBy>
  <cp:revision>18</cp:revision>
  <dcterms:created xsi:type="dcterms:W3CDTF">2021-01-21T12:52:34Z</dcterms:created>
  <dcterms:modified xsi:type="dcterms:W3CDTF">2021-02-03T16:34:54Z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0x0101008915AFDFB6E93E45BFC402B213C6F140</vt:lpwstr>
  </property>
</Properties>
</file>