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8" r:id="rId3"/>
    <p:sldId id="260" r:id="rId4"/>
    <p:sldId id="291" r:id="rId5"/>
    <p:sldId id="276" r:id="rId6"/>
    <p:sldId id="277" r:id="rId7"/>
    <p:sldId id="289" r:id="rId8"/>
    <p:sldId id="288" r:id="rId9"/>
    <p:sldId id="282" r:id="rId10"/>
    <p:sldId id="283" r:id="rId11"/>
    <p:sldId id="284" r:id="rId12"/>
    <p:sldId id="285" r:id="rId13"/>
    <p:sldId id="278" r:id="rId14"/>
    <p:sldId id="279" r:id="rId15"/>
    <p:sldId id="2119" r:id="rId16"/>
    <p:sldId id="292" r:id="rId17"/>
    <p:sldId id="293" r:id="rId18"/>
    <p:sldId id="294" r:id="rId19"/>
    <p:sldId id="295" r:id="rId20"/>
    <p:sldId id="296" r:id="rId21"/>
    <p:sldId id="297" r:id="rId22"/>
    <p:sldId id="262" r:id="rId23"/>
    <p:sldId id="298" r:id="rId24"/>
    <p:sldId id="275" r:id="rId25"/>
    <p:sldId id="342" r:id="rId26"/>
    <p:sldId id="320" r:id="rId27"/>
    <p:sldId id="344" r:id="rId28"/>
    <p:sldId id="324" r:id="rId29"/>
    <p:sldId id="335" r:id="rId30"/>
    <p:sldId id="345" r:id="rId31"/>
    <p:sldId id="347" r:id="rId32"/>
    <p:sldId id="348" r:id="rId33"/>
    <p:sldId id="309" r:id="rId34"/>
    <p:sldId id="322" r:id="rId35"/>
    <p:sldId id="312" r:id="rId36"/>
    <p:sldId id="337" r:id="rId37"/>
    <p:sldId id="349" r:id="rId38"/>
    <p:sldId id="305" r:id="rId39"/>
    <p:sldId id="261" r:id="rId40"/>
    <p:sldId id="2120" r:id="rId41"/>
    <p:sldId id="2121" r:id="rId42"/>
    <p:sldId id="2122" r:id="rId43"/>
    <p:sldId id="2123" r:id="rId44"/>
    <p:sldId id="2124" r:id="rId45"/>
    <p:sldId id="2125" r:id="rId46"/>
    <p:sldId id="2126" r:id="rId47"/>
    <p:sldId id="2127" r:id="rId48"/>
    <p:sldId id="2128" r:id="rId49"/>
    <p:sldId id="290" r:id="rId50"/>
    <p:sldId id="286" r:id="rId51"/>
    <p:sldId id="274" r:id="rId52"/>
    <p:sldId id="287" r:id="rId53"/>
    <p:sldId id="259" r:id="rId54"/>
    <p:sldId id="25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38276-A655-4B83-92FD-F7E2165D737F}" v="13" dt="2021-02-23T16:47:38.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1531" autoAdjust="0"/>
  </p:normalViewPr>
  <p:slideViewPr>
    <p:cSldViewPr snapToGrid="0">
      <p:cViewPr varScale="1">
        <p:scale>
          <a:sx n="65" d="100"/>
          <a:sy n="65" d="100"/>
        </p:scale>
        <p:origin x="22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tie.dykes\Downloads\Group%20stats%20June-November.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Users by job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470843167360563"/>
          <c:y val="9.3659237687350433E-2"/>
          <c:w val="0.71669753795171232"/>
          <c:h val="0.82404009984974735"/>
        </c:manualLayout>
      </c:layout>
      <c:barChart>
        <c:barDir val="bar"/>
        <c:grouping val="clustered"/>
        <c:varyColors val="0"/>
        <c:ser>
          <c:idx val="0"/>
          <c:order val="0"/>
          <c:tx>
            <c:strRef>
              <c:f>Charts!$B$1</c:f>
              <c:strCache>
                <c:ptCount val="1"/>
                <c:pt idx="0">
                  <c:v>Count</c:v>
                </c:pt>
              </c:strCache>
            </c:strRef>
          </c:tx>
          <c:spPr>
            <a:solidFill>
              <a:schemeClr val="accent1"/>
            </a:solidFill>
            <a:ln>
              <a:noFill/>
            </a:ln>
            <a:effectLst/>
          </c:spPr>
          <c:invertIfNegative val="0"/>
          <c:cat>
            <c:strRef>
              <c:f>Charts!$A$2:$A$15</c:f>
              <c:strCache>
                <c:ptCount val="14"/>
                <c:pt idx="0">
                  <c:v>Academia</c:v>
                </c:pt>
                <c:pt idx="1">
                  <c:v>Public Health</c:v>
                </c:pt>
                <c:pt idx="2">
                  <c:v>Analysis </c:v>
                </c:pt>
                <c:pt idx="3">
                  <c:v>Project/Programme Management</c:v>
                </c:pt>
                <c:pt idx="4">
                  <c:v>Senior Management </c:v>
                </c:pt>
                <c:pt idx="5">
                  <c:v>Library and Knowledge services</c:v>
                </c:pt>
                <c:pt idx="6">
                  <c:v>Commissioning</c:v>
                </c:pt>
                <c:pt idx="7">
                  <c:v>Business Development </c:v>
                </c:pt>
                <c:pt idx="8">
                  <c:v>Clinical </c:v>
                </c:pt>
                <c:pt idx="9">
                  <c:v>Health Protection</c:v>
                </c:pt>
                <c:pt idx="10">
                  <c:v>Media and Comms</c:v>
                </c:pt>
                <c:pt idx="11">
                  <c:v>Unknown</c:v>
                </c:pt>
                <c:pt idx="12">
                  <c:v>Business Support</c:v>
                </c:pt>
                <c:pt idx="13">
                  <c:v>DsPH</c:v>
                </c:pt>
              </c:strCache>
            </c:strRef>
          </c:cat>
          <c:val>
            <c:numRef>
              <c:f>Charts!$B$2:$B$15</c:f>
              <c:numCache>
                <c:formatCode>General</c:formatCode>
                <c:ptCount val="14"/>
                <c:pt idx="0">
                  <c:v>66</c:v>
                </c:pt>
                <c:pt idx="1">
                  <c:v>54</c:v>
                </c:pt>
                <c:pt idx="2">
                  <c:v>38</c:v>
                </c:pt>
                <c:pt idx="3">
                  <c:v>35</c:v>
                </c:pt>
                <c:pt idx="4">
                  <c:v>21</c:v>
                </c:pt>
                <c:pt idx="5">
                  <c:v>19</c:v>
                </c:pt>
                <c:pt idx="6">
                  <c:v>13</c:v>
                </c:pt>
                <c:pt idx="7">
                  <c:v>10</c:v>
                </c:pt>
                <c:pt idx="8">
                  <c:v>9</c:v>
                </c:pt>
                <c:pt idx="9">
                  <c:v>6</c:v>
                </c:pt>
                <c:pt idx="10">
                  <c:v>6</c:v>
                </c:pt>
                <c:pt idx="11">
                  <c:v>6</c:v>
                </c:pt>
                <c:pt idx="12">
                  <c:v>5</c:v>
                </c:pt>
                <c:pt idx="13">
                  <c:v>3</c:v>
                </c:pt>
              </c:numCache>
            </c:numRef>
          </c:val>
          <c:extLst>
            <c:ext xmlns:c16="http://schemas.microsoft.com/office/drawing/2014/chart" uri="{C3380CC4-5D6E-409C-BE32-E72D297353CC}">
              <c16:uniqueId val="{00000000-FD7D-4ADB-88B0-63B2350F7A44}"/>
            </c:ext>
          </c:extLst>
        </c:ser>
        <c:dLbls>
          <c:showLegendKey val="0"/>
          <c:showVal val="0"/>
          <c:showCatName val="0"/>
          <c:showSerName val="0"/>
          <c:showPercent val="0"/>
          <c:showBubbleSize val="0"/>
        </c:dLbls>
        <c:gapWidth val="182"/>
        <c:axId val="678156432"/>
        <c:axId val="678158072"/>
      </c:barChart>
      <c:catAx>
        <c:axId val="678156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158072"/>
        <c:crosses val="autoZero"/>
        <c:auto val="1"/>
        <c:lblAlgn val="ctr"/>
        <c:lblOffset val="100"/>
        <c:noMultiLvlLbl val="0"/>
      </c:catAx>
      <c:valAx>
        <c:axId val="678158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15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5A9A2-11F4-4AEA-A678-617A3FD6734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94ED07B3-405A-45CE-A662-EC226CB65076}">
      <dgm:prSet phldrT="[Text]"/>
      <dgm:spPr/>
      <dgm:t>
        <a:bodyPr/>
        <a:lstStyle/>
        <a:p>
          <a:r>
            <a:rPr lang="en-US" dirty="0"/>
            <a:t>10 Things to know about COVID-19 research</a:t>
          </a:r>
          <a:endParaRPr lang="en-GB" dirty="0"/>
        </a:p>
      </dgm:t>
    </dgm:pt>
    <dgm:pt modelId="{D8EAE757-E806-4BAA-A32C-2991F681DE98}" type="parTrans" cxnId="{F7DCAF21-A7AE-4FEE-AA44-3F78A9CAAD8D}">
      <dgm:prSet/>
      <dgm:spPr/>
      <dgm:t>
        <a:bodyPr/>
        <a:lstStyle/>
        <a:p>
          <a:endParaRPr lang="en-GB"/>
        </a:p>
      </dgm:t>
    </dgm:pt>
    <dgm:pt modelId="{1CA7206A-F011-4517-8DAC-67B95F3251C8}" type="sibTrans" cxnId="{F7DCAF21-A7AE-4FEE-AA44-3F78A9CAAD8D}">
      <dgm:prSet/>
      <dgm:spPr/>
      <dgm:t>
        <a:bodyPr/>
        <a:lstStyle/>
        <a:p>
          <a:endParaRPr lang="en-GB"/>
        </a:p>
      </dgm:t>
    </dgm:pt>
    <dgm:pt modelId="{B54AD922-24CB-4F01-A540-CCD2715D3470}">
      <dgm:prSet phldrT="[Text]"/>
      <dgm:spPr/>
      <dgm:t>
        <a:bodyPr/>
        <a:lstStyle/>
        <a:p>
          <a:r>
            <a:rPr lang="en-GB" dirty="0"/>
            <a:t>Digital and remote working at home</a:t>
          </a:r>
        </a:p>
      </dgm:t>
    </dgm:pt>
    <dgm:pt modelId="{2F6FC34A-5EDD-426C-9F20-DDA4619F03CE}" type="parTrans" cxnId="{8A5EC1A8-879F-485B-8F7C-FDC656ECC9F3}">
      <dgm:prSet/>
      <dgm:spPr/>
      <dgm:t>
        <a:bodyPr/>
        <a:lstStyle/>
        <a:p>
          <a:endParaRPr lang="en-GB"/>
        </a:p>
      </dgm:t>
    </dgm:pt>
    <dgm:pt modelId="{47F32EC1-9DAA-44C7-94CC-FBEBA5E7BFB8}" type="sibTrans" cxnId="{8A5EC1A8-879F-485B-8F7C-FDC656ECC9F3}">
      <dgm:prSet/>
      <dgm:spPr/>
      <dgm:t>
        <a:bodyPr/>
        <a:lstStyle/>
        <a:p>
          <a:endParaRPr lang="en-GB"/>
        </a:p>
      </dgm:t>
    </dgm:pt>
    <dgm:pt modelId="{ADAEDC35-F89D-4C8E-8018-AE1695F925A1}">
      <dgm:prSet/>
      <dgm:spPr/>
      <dgm:t>
        <a:bodyPr/>
        <a:lstStyle/>
        <a:p>
          <a:r>
            <a:rPr lang="en-US" dirty="0"/>
            <a:t>Digital and remote working in Primary Care</a:t>
          </a:r>
          <a:endParaRPr lang="en-GB" dirty="0"/>
        </a:p>
      </dgm:t>
    </dgm:pt>
    <dgm:pt modelId="{0F8394A0-36C9-4694-9B74-75B2CAE2B79B}" type="parTrans" cxnId="{8515F00F-8E68-4343-A930-69DF89A35AB1}">
      <dgm:prSet/>
      <dgm:spPr/>
      <dgm:t>
        <a:bodyPr/>
        <a:lstStyle/>
        <a:p>
          <a:endParaRPr lang="en-GB"/>
        </a:p>
      </dgm:t>
    </dgm:pt>
    <dgm:pt modelId="{685DA68D-2D97-4786-95B3-FA90376B97D0}" type="sibTrans" cxnId="{8515F00F-8E68-4343-A930-69DF89A35AB1}">
      <dgm:prSet/>
      <dgm:spPr/>
      <dgm:t>
        <a:bodyPr/>
        <a:lstStyle/>
        <a:p>
          <a:endParaRPr lang="en-GB"/>
        </a:p>
      </dgm:t>
    </dgm:pt>
    <dgm:pt modelId="{C1110EC8-9C0C-45CA-BCF3-E28FD5D5F718}">
      <dgm:prSet/>
      <dgm:spPr/>
      <dgm:t>
        <a:bodyPr/>
        <a:lstStyle/>
        <a:p>
          <a:r>
            <a:rPr lang="en-US"/>
            <a:t>COVID-19 and mental Health</a:t>
          </a:r>
          <a:endParaRPr lang="en-GB"/>
        </a:p>
      </dgm:t>
    </dgm:pt>
    <dgm:pt modelId="{3D19A099-5350-4F88-BBB7-CFA789AB9E7C}" type="parTrans" cxnId="{2D62D255-6154-4133-BBE7-5AE91E899C67}">
      <dgm:prSet/>
      <dgm:spPr/>
      <dgm:t>
        <a:bodyPr/>
        <a:lstStyle/>
        <a:p>
          <a:endParaRPr lang="en-GB"/>
        </a:p>
      </dgm:t>
    </dgm:pt>
    <dgm:pt modelId="{A1EB9703-67F3-4FCA-B41D-C54C6E170FFB}" type="sibTrans" cxnId="{2D62D255-6154-4133-BBE7-5AE91E899C67}">
      <dgm:prSet/>
      <dgm:spPr/>
      <dgm:t>
        <a:bodyPr/>
        <a:lstStyle/>
        <a:p>
          <a:endParaRPr lang="en-GB"/>
        </a:p>
      </dgm:t>
    </dgm:pt>
    <dgm:pt modelId="{0CEFDEFC-DCD3-4FC4-914F-E596D0DA0363}" type="pres">
      <dgm:prSet presAssocID="{9CC5A9A2-11F4-4AEA-A678-617A3FD67343}" presName="outerComposite" presStyleCnt="0">
        <dgm:presLayoutVars>
          <dgm:chMax val="5"/>
          <dgm:dir/>
          <dgm:resizeHandles val="exact"/>
        </dgm:presLayoutVars>
      </dgm:prSet>
      <dgm:spPr/>
    </dgm:pt>
    <dgm:pt modelId="{2B57D8CA-405D-4EF4-9641-A896C5EE9286}" type="pres">
      <dgm:prSet presAssocID="{9CC5A9A2-11F4-4AEA-A678-617A3FD67343}" presName="dummyMaxCanvas" presStyleCnt="0">
        <dgm:presLayoutVars/>
      </dgm:prSet>
      <dgm:spPr/>
    </dgm:pt>
    <dgm:pt modelId="{167E2470-AE4A-44F5-B230-4667DEA065BA}" type="pres">
      <dgm:prSet presAssocID="{9CC5A9A2-11F4-4AEA-A678-617A3FD67343}" presName="FourNodes_1" presStyleLbl="node1" presStyleIdx="0" presStyleCnt="4">
        <dgm:presLayoutVars>
          <dgm:bulletEnabled val="1"/>
        </dgm:presLayoutVars>
      </dgm:prSet>
      <dgm:spPr/>
    </dgm:pt>
    <dgm:pt modelId="{975FAF01-10C9-435F-9DC5-F4592FE00EAE}" type="pres">
      <dgm:prSet presAssocID="{9CC5A9A2-11F4-4AEA-A678-617A3FD67343}" presName="FourNodes_2" presStyleLbl="node1" presStyleIdx="1" presStyleCnt="4">
        <dgm:presLayoutVars>
          <dgm:bulletEnabled val="1"/>
        </dgm:presLayoutVars>
      </dgm:prSet>
      <dgm:spPr/>
    </dgm:pt>
    <dgm:pt modelId="{574FBC3E-5822-4A2C-B318-06835F192164}" type="pres">
      <dgm:prSet presAssocID="{9CC5A9A2-11F4-4AEA-A678-617A3FD67343}" presName="FourNodes_3" presStyleLbl="node1" presStyleIdx="2" presStyleCnt="4">
        <dgm:presLayoutVars>
          <dgm:bulletEnabled val="1"/>
        </dgm:presLayoutVars>
      </dgm:prSet>
      <dgm:spPr/>
    </dgm:pt>
    <dgm:pt modelId="{334DCCAD-F025-4687-848D-70E8CA5CA9DA}" type="pres">
      <dgm:prSet presAssocID="{9CC5A9A2-11F4-4AEA-A678-617A3FD67343}" presName="FourNodes_4" presStyleLbl="node1" presStyleIdx="3" presStyleCnt="4">
        <dgm:presLayoutVars>
          <dgm:bulletEnabled val="1"/>
        </dgm:presLayoutVars>
      </dgm:prSet>
      <dgm:spPr/>
    </dgm:pt>
    <dgm:pt modelId="{55D819B2-C048-424D-85B9-871184781A0D}" type="pres">
      <dgm:prSet presAssocID="{9CC5A9A2-11F4-4AEA-A678-617A3FD67343}" presName="FourConn_1-2" presStyleLbl="fgAccFollowNode1" presStyleIdx="0" presStyleCnt="3">
        <dgm:presLayoutVars>
          <dgm:bulletEnabled val="1"/>
        </dgm:presLayoutVars>
      </dgm:prSet>
      <dgm:spPr/>
    </dgm:pt>
    <dgm:pt modelId="{AB8FE86B-82FE-48B8-A488-EEF7ED1F98F7}" type="pres">
      <dgm:prSet presAssocID="{9CC5A9A2-11F4-4AEA-A678-617A3FD67343}" presName="FourConn_2-3" presStyleLbl="fgAccFollowNode1" presStyleIdx="1" presStyleCnt="3">
        <dgm:presLayoutVars>
          <dgm:bulletEnabled val="1"/>
        </dgm:presLayoutVars>
      </dgm:prSet>
      <dgm:spPr/>
    </dgm:pt>
    <dgm:pt modelId="{BEAECCD3-E4AE-405C-BF01-6C70C9BB1E09}" type="pres">
      <dgm:prSet presAssocID="{9CC5A9A2-11F4-4AEA-A678-617A3FD67343}" presName="FourConn_3-4" presStyleLbl="fgAccFollowNode1" presStyleIdx="2" presStyleCnt="3">
        <dgm:presLayoutVars>
          <dgm:bulletEnabled val="1"/>
        </dgm:presLayoutVars>
      </dgm:prSet>
      <dgm:spPr/>
    </dgm:pt>
    <dgm:pt modelId="{7B1CFBA8-F5E0-41AB-A786-E1B95E3381F6}" type="pres">
      <dgm:prSet presAssocID="{9CC5A9A2-11F4-4AEA-A678-617A3FD67343}" presName="FourNodes_1_text" presStyleLbl="node1" presStyleIdx="3" presStyleCnt="4">
        <dgm:presLayoutVars>
          <dgm:bulletEnabled val="1"/>
        </dgm:presLayoutVars>
      </dgm:prSet>
      <dgm:spPr/>
    </dgm:pt>
    <dgm:pt modelId="{5D938176-9BB8-4C28-9C79-B01245D22F2E}" type="pres">
      <dgm:prSet presAssocID="{9CC5A9A2-11F4-4AEA-A678-617A3FD67343}" presName="FourNodes_2_text" presStyleLbl="node1" presStyleIdx="3" presStyleCnt="4">
        <dgm:presLayoutVars>
          <dgm:bulletEnabled val="1"/>
        </dgm:presLayoutVars>
      </dgm:prSet>
      <dgm:spPr/>
    </dgm:pt>
    <dgm:pt modelId="{C424807F-1A81-4EF2-A2F6-D6F02F767535}" type="pres">
      <dgm:prSet presAssocID="{9CC5A9A2-11F4-4AEA-A678-617A3FD67343}" presName="FourNodes_3_text" presStyleLbl="node1" presStyleIdx="3" presStyleCnt="4">
        <dgm:presLayoutVars>
          <dgm:bulletEnabled val="1"/>
        </dgm:presLayoutVars>
      </dgm:prSet>
      <dgm:spPr/>
    </dgm:pt>
    <dgm:pt modelId="{CF8200DC-7080-4634-BCEA-D24B8FC2672B}" type="pres">
      <dgm:prSet presAssocID="{9CC5A9A2-11F4-4AEA-A678-617A3FD67343}" presName="FourNodes_4_text" presStyleLbl="node1" presStyleIdx="3" presStyleCnt="4">
        <dgm:presLayoutVars>
          <dgm:bulletEnabled val="1"/>
        </dgm:presLayoutVars>
      </dgm:prSet>
      <dgm:spPr/>
    </dgm:pt>
  </dgm:ptLst>
  <dgm:cxnLst>
    <dgm:cxn modelId="{703FB509-9F46-4EC2-B4A5-AD4EDC329CAC}" type="presOf" srcId="{94ED07B3-405A-45CE-A662-EC226CB65076}" destId="{7B1CFBA8-F5E0-41AB-A786-E1B95E3381F6}" srcOrd="1" destOrd="0" presId="urn:microsoft.com/office/officeart/2005/8/layout/vProcess5"/>
    <dgm:cxn modelId="{F2C8250B-1D5A-4077-91F0-B4DBC70C80F5}" type="presOf" srcId="{C1110EC8-9C0C-45CA-BCF3-E28FD5D5F718}" destId="{5D938176-9BB8-4C28-9C79-B01245D22F2E}" srcOrd="1" destOrd="0" presId="urn:microsoft.com/office/officeart/2005/8/layout/vProcess5"/>
    <dgm:cxn modelId="{8515F00F-8E68-4343-A930-69DF89A35AB1}" srcId="{9CC5A9A2-11F4-4AEA-A678-617A3FD67343}" destId="{ADAEDC35-F89D-4C8E-8018-AE1695F925A1}" srcOrd="2" destOrd="0" parTransId="{0F8394A0-36C9-4694-9B74-75B2CAE2B79B}" sibTransId="{685DA68D-2D97-4786-95B3-FA90376B97D0}"/>
    <dgm:cxn modelId="{F7DCAF21-A7AE-4FEE-AA44-3F78A9CAAD8D}" srcId="{9CC5A9A2-11F4-4AEA-A678-617A3FD67343}" destId="{94ED07B3-405A-45CE-A662-EC226CB65076}" srcOrd="0" destOrd="0" parTransId="{D8EAE757-E806-4BAA-A32C-2991F681DE98}" sibTransId="{1CA7206A-F011-4517-8DAC-67B95F3251C8}"/>
    <dgm:cxn modelId="{75C4353C-F54D-4ACD-BB37-E0175BA1803B}" type="presOf" srcId="{B54AD922-24CB-4F01-A540-CCD2715D3470}" destId="{334DCCAD-F025-4687-848D-70E8CA5CA9DA}" srcOrd="0" destOrd="0" presId="urn:microsoft.com/office/officeart/2005/8/layout/vProcess5"/>
    <dgm:cxn modelId="{12D69B46-5FE2-4938-A1F0-19D74C72E4B8}" type="presOf" srcId="{685DA68D-2D97-4786-95B3-FA90376B97D0}" destId="{BEAECCD3-E4AE-405C-BF01-6C70C9BB1E09}" srcOrd="0" destOrd="0" presId="urn:microsoft.com/office/officeart/2005/8/layout/vProcess5"/>
    <dgm:cxn modelId="{DBCEBE4C-F7CD-407B-8F49-89B7EF56AC86}" type="presOf" srcId="{9CC5A9A2-11F4-4AEA-A678-617A3FD67343}" destId="{0CEFDEFC-DCD3-4FC4-914F-E596D0DA0363}" srcOrd="0" destOrd="0" presId="urn:microsoft.com/office/officeart/2005/8/layout/vProcess5"/>
    <dgm:cxn modelId="{2D62D255-6154-4133-BBE7-5AE91E899C67}" srcId="{9CC5A9A2-11F4-4AEA-A678-617A3FD67343}" destId="{C1110EC8-9C0C-45CA-BCF3-E28FD5D5F718}" srcOrd="1" destOrd="0" parTransId="{3D19A099-5350-4F88-BBB7-CFA789AB9E7C}" sibTransId="{A1EB9703-67F3-4FCA-B41D-C54C6E170FFB}"/>
    <dgm:cxn modelId="{59CB7D59-F50B-49B5-BDC0-825C0B4A1C23}" type="presOf" srcId="{A1EB9703-67F3-4FCA-B41D-C54C6E170FFB}" destId="{AB8FE86B-82FE-48B8-A488-EEF7ED1F98F7}" srcOrd="0" destOrd="0" presId="urn:microsoft.com/office/officeart/2005/8/layout/vProcess5"/>
    <dgm:cxn modelId="{040B9B59-DBC4-4B44-A7EB-242AE4EE4FE3}" type="presOf" srcId="{C1110EC8-9C0C-45CA-BCF3-E28FD5D5F718}" destId="{975FAF01-10C9-435F-9DC5-F4592FE00EAE}" srcOrd="0" destOrd="0" presId="urn:microsoft.com/office/officeart/2005/8/layout/vProcess5"/>
    <dgm:cxn modelId="{E5BA0F8C-6A08-4F19-A3BB-F4EB7F583DE9}" type="presOf" srcId="{94ED07B3-405A-45CE-A662-EC226CB65076}" destId="{167E2470-AE4A-44F5-B230-4667DEA065BA}" srcOrd="0" destOrd="0" presId="urn:microsoft.com/office/officeart/2005/8/layout/vProcess5"/>
    <dgm:cxn modelId="{6BA63DA4-42D3-48D5-90CC-69A79FDE9F85}" type="presOf" srcId="{1CA7206A-F011-4517-8DAC-67B95F3251C8}" destId="{55D819B2-C048-424D-85B9-871184781A0D}" srcOrd="0" destOrd="0" presId="urn:microsoft.com/office/officeart/2005/8/layout/vProcess5"/>
    <dgm:cxn modelId="{8A5EC1A8-879F-485B-8F7C-FDC656ECC9F3}" srcId="{9CC5A9A2-11F4-4AEA-A678-617A3FD67343}" destId="{B54AD922-24CB-4F01-A540-CCD2715D3470}" srcOrd="3" destOrd="0" parTransId="{2F6FC34A-5EDD-426C-9F20-DDA4619F03CE}" sibTransId="{47F32EC1-9DAA-44C7-94CC-FBEBA5E7BFB8}"/>
    <dgm:cxn modelId="{6F7FB9D9-292F-44D0-B642-502170AAB013}" type="presOf" srcId="{B54AD922-24CB-4F01-A540-CCD2715D3470}" destId="{CF8200DC-7080-4634-BCEA-D24B8FC2672B}" srcOrd="1" destOrd="0" presId="urn:microsoft.com/office/officeart/2005/8/layout/vProcess5"/>
    <dgm:cxn modelId="{ADC14CEE-64D4-469C-9BB5-4F10F9CAB077}" type="presOf" srcId="{ADAEDC35-F89D-4C8E-8018-AE1695F925A1}" destId="{C424807F-1A81-4EF2-A2F6-D6F02F767535}" srcOrd="1" destOrd="0" presId="urn:microsoft.com/office/officeart/2005/8/layout/vProcess5"/>
    <dgm:cxn modelId="{9A606EEF-44BC-4E0E-A956-B786E1ED543D}" type="presOf" srcId="{ADAEDC35-F89D-4C8E-8018-AE1695F925A1}" destId="{574FBC3E-5822-4A2C-B318-06835F192164}" srcOrd="0" destOrd="0" presId="urn:microsoft.com/office/officeart/2005/8/layout/vProcess5"/>
    <dgm:cxn modelId="{E85BBD7B-1EFD-4FBF-96D1-8FBBDCE58F55}" type="presParOf" srcId="{0CEFDEFC-DCD3-4FC4-914F-E596D0DA0363}" destId="{2B57D8CA-405D-4EF4-9641-A896C5EE9286}" srcOrd="0" destOrd="0" presId="urn:microsoft.com/office/officeart/2005/8/layout/vProcess5"/>
    <dgm:cxn modelId="{3F23BD53-F0E8-42FE-998C-7E5F649E0B28}" type="presParOf" srcId="{0CEFDEFC-DCD3-4FC4-914F-E596D0DA0363}" destId="{167E2470-AE4A-44F5-B230-4667DEA065BA}" srcOrd="1" destOrd="0" presId="urn:microsoft.com/office/officeart/2005/8/layout/vProcess5"/>
    <dgm:cxn modelId="{54620D5F-727D-4C38-8C32-11BE94EF9A6C}" type="presParOf" srcId="{0CEFDEFC-DCD3-4FC4-914F-E596D0DA0363}" destId="{975FAF01-10C9-435F-9DC5-F4592FE00EAE}" srcOrd="2" destOrd="0" presId="urn:microsoft.com/office/officeart/2005/8/layout/vProcess5"/>
    <dgm:cxn modelId="{BD239A01-4D32-4070-8961-2FE19B9D7361}" type="presParOf" srcId="{0CEFDEFC-DCD3-4FC4-914F-E596D0DA0363}" destId="{574FBC3E-5822-4A2C-B318-06835F192164}" srcOrd="3" destOrd="0" presId="urn:microsoft.com/office/officeart/2005/8/layout/vProcess5"/>
    <dgm:cxn modelId="{A92CE523-BB18-4A37-8B9D-E33D8B9BC9F7}" type="presParOf" srcId="{0CEFDEFC-DCD3-4FC4-914F-E596D0DA0363}" destId="{334DCCAD-F025-4687-848D-70E8CA5CA9DA}" srcOrd="4" destOrd="0" presId="urn:microsoft.com/office/officeart/2005/8/layout/vProcess5"/>
    <dgm:cxn modelId="{5C7621C5-FC92-4F97-ACF6-9F6DCA5CAD6D}" type="presParOf" srcId="{0CEFDEFC-DCD3-4FC4-914F-E596D0DA0363}" destId="{55D819B2-C048-424D-85B9-871184781A0D}" srcOrd="5" destOrd="0" presId="urn:microsoft.com/office/officeart/2005/8/layout/vProcess5"/>
    <dgm:cxn modelId="{70B5A295-5A1C-420F-A554-0A112BACB2BC}" type="presParOf" srcId="{0CEFDEFC-DCD3-4FC4-914F-E596D0DA0363}" destId="{AB8FE86B-82FE-48B8-A488-EEF7ED1F98F7}" srcOrd="6" destOrd="0" presId="urn:microsoft.com/office/officeart/2005/8/layout/vProcess5"/>
    <dgm:cxn modelId="{7EFC569B-6094-4EAF-9654-F85E23914B20}" type="presParOf" srcId="{0CEFDEFC-DCD3-4FC4-914F-E596D0DA0363}" destId="{BEAECCD3-E4AE-405C-BF01-6C70C9BB1E09}" srcOrd="7" destOrd="0" presId="urn:microsoft.com/office/officeart/2005/8/layout/vProcess5"/>
    <dgm:cxn modelId="{DC89DFCA-D939-4585-814D-F11422256553}" type="presParOf" srcId="{0CEFDEFC-DCD3-4FC4-914F-E596D0DA0363}" destId="{7B1CFBA8-F5E0-41AB-A786-E1B95E3381F6}" srcOrd="8" destOrd="0" presId="urn:microsoft.com/office/officeart/2005/8/layout/vProcess5"/>
    <dgm:cxn modelId="{DFC61D15-4273-4F04-9C05-4D345154450E}" type="presParOf" srcId="{0CEFDEFC-DCD3-4FC4-914F-E596D0DA0363}" destId="{5D938176-9BB8-4C28-9C79-B01245D22F2E}" srcOrd="9" destOrd="0" presId="urn:microsoft.com/office/officeart/2005/8/layout/vProcess5"/>
    <dgm:cxn modelId="{D093EEB0-2D55-4952-A036-533C0757CA04}" type="presParOf" srcId="{0CEFDEFC-DCD3-4FC4-914F-E596D0DA0363}" destId="{C424807F-1A81-4EF2-A2F6-D6F02F767535}" srcOrd="10" destOrd="0" presId="urn:microsoft.com/office/officeart/2005/8/layout/vProcess5"/>
    <dgm:cxn modelId="{D582370F-0C3A-4F02-84EC-23060574859E}" type="presParOf" srcId="{0CEFDEFC-DCD3-4FC4-914F-E596D0DA0363}" destId="{CF8200DC-7080-4634-BCEA-D24B8FC2672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7E69A-6275-4055-8286-94811BAA325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86056C86-494E-45F0-9C44-CE7F8DAF1255}">
      <dgm:prSet phldrT="[Text]"/>
      <dgm:spPr/>
      <dgm:t>
        <a:bodyPr/>
        <a:lstStyle/>
        <a:p>
          <a:r>
            <a:rPr lang="en-GB" dirty="0"/>
            <a:t>Covid19 - Impact of centralised 24/7 hot hubs</a:t>
          </a:r>
        </a:p>
      </dgm:t>
    </dgm:pt>
    <dgm:pt modelId="{9AC243AE-2DD3-4CE3-B041-3150FA69C67F}" type="parTrans" cxnId="{E87B37BF-CA5E-4554-B877-01B53FDEAA8C}">
      <dgm:prSet/>
      <dgm:spPr/>
      <dgm:t>
        <a:bodyPr/>
        <a:lstStyle/>
        <a:p>
          <a:endParaRPr lang="en-GB"/>
        </a:p>
      </dgm:t>
    </dgm:pt>
    <dgm:pt modelId="{EED616F6-5EA0-4FA1-A95E-BEFADAFBB107}" type="sibTrans" cxnId="{E87B37BF-CA5E-4554-B877-01B53FDEAA8C}">
      <dgm:prSet/>
      <dgm:spPr/>
      <dgm:t>
        <a:bodyPr/>
        <a:lstStyle/>
        <a:p>
          <a:endParaRPr lang="en-GB"/>
        </a:p>
      </dgm:t>
    </dgm:pt>
    <dgm:pt modelId="{ED83D991-0054-4C7C-88F7-A840AE008744}">
      <dgm:prSet phldrT="[Text]"/>
      <dgm:spPr/>
      <dgm:t>
        <a:bodyPr/>
        <a:lstStyle/>
        <a:p>
          <a:r>
            <a:rPr lang="en-GB" dirty="0"/>
            <a:t>How COVID-19 has affected diabetes care</a:t>
          </a:r>
        </a:p>
      </dgm:t>
    </dgm:pt>
    <dgm:pt modelId="{452997A5-A28E-468D-9343-26700C11571E}" type="parTrans" cxnId="{D5D1C1C6-D0A0-42A2-935A-36D86F8D376E}">
      <dgm:prSet/>
      <dgm:spPr/>
      <dgm:t>
        <a:bodyPr/>
        <a:lstStyle/>
        <a:p>
          <a:endParaRPr lang="en-GB"/>
        </a:p>
      </dgm:t>
    </dgm:pt>
    <dgm:pt modelId="{560841ED-C97D-46AE-8671-19E1D9A581BB}" type="sibTrans" cxnId="{D5D1C1C6-D0A0-42A2-935A-36D86F8D376E}">
      <dgm:prSet/>
      <dgm:spPr/>
      <dgm:t>
        <a:bodyPr/>
        <a:lstStyle/>
        <a:p>
          <a:endParaRPr lang="en-GB"/>
        </a:p>
      </dgm:t>
    </dgm:pt>
    <dgm:pt modelId="{1AE7630F-B663-4BA9-A711-76B14F1EF7C7}">
      <dgm:prSet phldrT="[Text]"/>
      <dgm:spPr/>
      <dgm:t>
        <a:bodyPr/>
        <a:lstStyle/>
        <a:p>
          <a:r>
            <a:rPr lang="en-GB" dirty="0"/>
            <a:t>Retrospective COVID-19 outcome study in patients over 75 who take Vitamin D as a repeat prescription</a:t>
          </a:r>
        </a:p>
      </dgm:t>
    </dgm:pt>
    <dgm:pt modelId="{AE510EAF-3A5A-4AC0-9A6E-FB4ED83EC015}" type="parTrans" cxnId="{EAFD0A4B-9E39-4DF1-B1E2-A6F0E9FF6C94}">
      <dgm:prSet/>
      <dgm:spPr/>
      <dgm:t>
        <a:bodyPr/>
        <a:lstStyle/>
        <a:p>
          <a:endParaRPr lang="en-GB"/>
        </a:p>
      </dgm:t>
    </dgm:pt>
    <dgm:pt modelId="{2041FF20-987C-495C-BD5A-4E995829A07F}" type="sibTrans" cxnId="{EAFD0A4B-9E39-4DF1-B1E2-A6F0E9FF6C94}">
      <dgm:prSet/>
      <dgm:spPr/>
      <dgm:t>
        <a:bodyPr/>
        <a:lstStyle/>
        <a:p>
          <a:endParaRPr lang="en-GB"/>
        </a:p>
      </dgm:t>
    </dgm:pt>
    <dgm:pt modelId="{625FBA02-5647-497F-B0E6-A09A4B606BDB}">
      <dgm:prSet/>
      <dgm:spPr/>
      <dgm:t>
        <a:bodyPr/>
        <a:lstStyle/>
        <a:p>
          <a:r>
            <a:rPr lang="en-GB"/>
            <a:t>How has General Practice coped, and what will the new normal working arrangements in County Durham CCG be?</a:t>
          </a:r>
          <a:endParaRPr lang="en-GB" dirty="0"/>
        </a:p>
      </dgm:t>
    </dgm:pt>
    <dgm:pt modelId="{1FF1B9AB-1259-4213-BDF4-2FFC5FFCA096}" type="parTrans" cxnId="{32C8BE1F-211F-497F-8A9B-17B0AB1D94A6}">
      <dgm:prSet/>
      <dgm:spPr/>
      <dgm:t>
        <a:bodyPr/>
        <a:lstStyle/>
        <a:p>
          <a:endParaRPr lang="en-GB"/>
        </a:p>
      </dgm:t>
    </dgm:pt>
    <dgm:pt modelId="{71C12C75-7FDC-4349-B725-9B76C5CB4CAB}" type="sibTrans" cxnId="{32C8BE1F-211F-497F-8A9B-17B0AB1D94A6}">
      <dgm:prSet/>
      <dgm:spPr/>
      <dgm:t>
        <a:bodyPr/>
        <a:lstStyle/>
        <a:p>
          <a:endParaRPr lang="en-GB"/>
        </a:p>
      </dgm:t>
    </dgm:pt>
    <dgm:pt modelId="{0C98374B-3637-4684-AB51-FE929E3DABCF}">
      <dgm:prSet/>
      <dgm:spPr/>
      <dgm:t>
        <a:bodyPr/>
        <a:lstStyle/>
        <a:p>
          <a:r>
            <a:rPr lang="en-GB"/>
            <a:t>Post COVID recovery - observational follow up study</a:t>
          </a:r>
          <a:endParaRPr lang="en-GB" dirty="0"/>
        </a:p>
      </dgm:t>
    </dgm:pt>
    <dgm:pt modelId="{451048C7-EEC3-4065-9479-BA642E7AECEF}" type="parTrans" cxnId="{E9ED8974-FCB7-4A81-AB9C-FB58F79F131A}">
      <dgm:prSet/>
      <dgm:spPr/>
      <dgm:t>
        <a:bodyPr/>
        <a:lstStyle/>
        <a:p>
          <a:endParaRPr lang="en-GB"/>
        </a:p>
      </dgm:t>
    </dgm:pt>
    <dgm:pt modelId="{B4B6AE83-710F-4F2C-A003-60555A0D91E4}" type="sibTrans" cxnId="{E9ED8974-FCB7-4A81-AB9C-FB58F79F131A}">
      <dgm:prSet/>
      <dgm:spPr/>
      <dgm:t>
        <a:bodyPr/>
        <a:lstStyle/>
        <a:p>
          <a:endParaRPr lang="en-GB"/>
        </a:p>
      </dgm:t>
    </dgm:pt>
    <dgm:pt modelId="{FA19B6FE-3B42-4FAD-B37F-48700D16C83C}">
      <dgm:prSet/>
      <dgm:spPr/>
      <dgm:t>
        <a:bodyPr/>
        <a:lstStyle/>
        <a:p>
          <a:r>
            <a:rPr lang="en-GB"/>
            <a:t>Why do some healthy people become seriously ill with COVID? (Genomics England)</a:t>
          </a:r>
          <a:endParaRPr lang="en-GB" dirty="0"/>
        </a:p>
      </dgm:t>
    </dgm:pt>
    <dgm:pt modelId="{85AA104D-4590-4E18-ACA5-201942CA5847}" type="parTrans" cxnId="{8AAECE8F-97A4-4EE0-82A2-E9D858A5237C}">
      <dgm:prSet/>
      <dgm:spPr/>
      <dgm:t>
        <a:bodyPr/>
        <a:lstStyle/>
        <a:p>
          <a:endParaRPr lang="en-GB"/>
        </a:p>
      </dgm:t>
    </dgm:pt>
    <dgm:pt modelId="{4AD9D9D6-F73A-47A8-8189-CEC3CEDED8D4}" type="sibTrans" cxnId="{8AAECE8F-97A4-4EE0-82A2-E9D858A5237C}">
      <dgm:prSet/>
      <dgm:spPr/>
      <dgm:t>
        <a:bodyPr/>
        <a:lstStyle/>
        <a:p>
          <a:endParaRPr lang="en-GB"/>
        </a:p>
      </dgm:t>
    </dgm:pt>
    <dgm:pt modelId="{2A66852D-6740-4236-8D72-4983EC9383EF}">
      <dgm:prSet/>
      <dgm:spPr/>
      <dgm:t>
        <a:bodyPr/>
        <a:lstStyle/>
        <a:p>
          <a:r>
            <a:rPr lang="en-GB" i="0" dirty="0"/>
            <a:t>Psychological impact of COVID19</a:t>
          </a:r>
        </a:p>
      </dgm:t>
    </dgm:pt>
    <dgm:pt modelId="{1279A61A-AE55-4C73-A5AE-6338C003B3DF}" type="parTrans" cxnId="{5B09AF3B-DD7E-4956-9FA7-2BFFE054E274}">
      <dgm:prSet/>
      <dgm:spPr/>
      <dgm:t>
        <a:bodyPr/>
        <a:lstStyle/>
        <a:p>
          <a:endParaRPr lang="en-GB"/>
        </a:p>
      </dgm:t>
    </dgm:pt>
    <dgm:pt modelId="{F78C9385-A722-4C2D-B174-50ACDF9556FD}" type="sibTrans" cxnId="{5B09AF3B-DD7E-4956-9FA7-2BFFE054E274}">
      <dgm:prSet/>
      <dgm:spPr/>
      <dgm:t>
        <a:bodyPr/>
        <a:lstStyle/>
        <a:p>
          <a:endParaRPr lang="en-GB"/>
        </a:p>
      </dgm:t>
    </dgm:pt>
    <dgm:pt modelId="{135D35A5-E59E-423C-96FC-106DE1F50433}">
      <dgm:prSet/>
      <dgm:spPr/>
      <dgm:t>
        <a:bodyPr/>
        <a:lstStyle/>
        <a:p>
          <a:endParaRPr lang="en-GB"/>
        </a:p>
      </dgm:t>
    </dgm:pt>
    <dgm:pt modelId="{6EC73E23-E842-4F9D-BB3B-519E891796A3}" type="parTrans" cxnId="{29943945-5676-456B-AD00-C3BED03B373C}">
      <dgm:prSet/>
      <dgm:spPr/>
      <dgm:t>
        <a:bodyPr/>
        <a:lstStyle/>
        <a:p>
          <a:endParaRPr lang="en-GB"/>
        </a:p>
      </dgm:t>
    </dgm:pt>
    <dgm:pt modelId="{6156BDFD-5911-4A8B-B017-701C3CF4FC14}" type="sibTrans" cxnId="{29943945-5676-456B-AD00-C3BED03B373C}">
      <dgm:prSet/>
      <dgm:spPr/>
      <dgm:t>
        <a:bodyPr/>
        <a:lstStyle/>
        <a:p>
          <a:endParaRPr lang="en-GB"/>
        </a:p>
      </dgm:t>
    </dgm:pt>
    <dgm:pt modelId="{6CA18BEC-74B1-44C2-ABC8-5893A1347A14}" type="pres">
      <dgm:prSet presAssocID="{5897E69A-6275-4055-8286-94811BAA3255}" presName="Name0" presStyleCnt="0">
        <dgm:presLayoutVars>
          <dgm:chMax val="7"/>
          <dgm:chPref val="7"/>
          <dgm:dir/>
        </dgm:presLayoutVars>
      </dgm:prSet>
      <dgm:spPr/>
    </dgm:pt>
    <dgm:pt modelId="{435659B7-151B-4DCA-BF1A-4410C4F74DA6}" type="pres">
      <dgm:prSet presAssocID="{5897E69A-6275-4055-8286-94811BAA3255}" presName="Name1" presStyleCnt="0"/>
      <dgm:spPr/>
    </dgm:pt>
    <dgm:pt modelId="{5835CED4-E067-4EA2-B7D2-0090CAA4A3BC}" type="pres">
      <dgm:prSet presAssocID="{5897E69A-6275-4055-8286-94811BAA3255}" presName="cycle" presStyleCnt="0"/>
      <dgm:spPr/>
    </dgm:pt>
    <dgm:pt modelId="{6C5E5C2E-CE4F-4794-9837-183CA41D4A0D}" type="pres">
      <dgm:prSet presAssocID="{5897E69A-6275-4055-8286-94811BAA3255}" presName="srcNode" presStyleLbl="node1" presStyleIdx="0" presStyleCnt="7"/>
      <dgm:spPr/>
    </dgm:pt>
    <dgm:pt modelId="{4C35F5FA-E361-44B9-93F9-137233BF4A7D}" type="pres">
      <dgm:prSet presAssocID="{5897E69A-6275-4055-8286-94811BAA3255}" presName="conn" presStyleLbl="parChTrans1D2" presStyleIdx="0" presStyleCnt="1"/>
      <dgm:spPr/>
    </dgm:pt>
    <dgm:pt modelId="{FF696BD7-C90A-4024-A485-55D85826CB24}" type="pres">
      <dgm:prSet presAssocID="{5897E69A-6275-4055-8286-94811BAA3255}" presName="extraNode" presStyleLbl="node1" presStyleIdx="0" presStyleCnt="7"/>
      <dgm:spPr/>
    </dgm:pt>
    <dgm:pt modelId="{1D938034-738E-4983-8742-5F267C093B37}" type="pres">
      <dgm:prSet presAssocID="{5897E69A-6275-4055-8286-94811BAA3255}" presName="dstNode" presStyleLbl="node1" presStyleIdx="0" presStyleCnt="7"/>
      <dgm:spPr/>
    </dgm:pt>
    <dgm:pt modelId="{154910A3-8AE1-4EED-9169-1DE061F43AA8}" type="pres">
      <dgm:prSet presAssocID="{86056C86-494E-45F0-9C44-CE7F8DAF1255}" presName="text_1" presStyleLbl="node1" presStyleIdx="0" presStyleCnt="7">
        <dgm:presLayoutVars>
          <dgm:bulletEnabled val="1"/>
        </dgm:presLayoutVars>
      </dgm:prSet>
      <dgm:spPr/>
    </dgm:pt>
    <dgm:pt modelId="{9E45A20C-5870-4CDD-B6C6-1C4574CA8B14}" type="pres">
      <dgm:prSet presAssocID="{86056C86-494E-45F0-9C44-CE7F8DAF1255}" presName="accent_1" presStyleCnt="0"/>
      <dgm:spPr/>
    </dgm:pt>
    <dgm:pt modelId="{D8F0893A-7D67-400D-AC22-B1D41ECE52EE}" type="pres">
      <dgm:prSet presAssocID="{86056C86-494E-45F0-9C44-CE7F8DAF1255}" presName="accentRepeatNode" presStyleLbl="solidFgAcc1" presStyleIdx="0" presStyleCnt="7"/>
      <dgm:spPr/>
    </dgm:pt>
    <dgm:pt modelId="{DE8FE10B-A6DE-447B-9F49-D2328F084E76}" type="pres">
      <dgm:prSet presAssocID="{ED83D991-0054-4C7C-88F7-A840AE008744}" presName="text_2" presStyleLbl="node1" presStyleIdx="1" presStyleCnt="7">
        <dgm:presLayoutVars>
          <dgm:bulletEnabled val="1"/>
        </dgm:presLayoutVars>
      </dgm:prSet>
      <dgm:spPr/>
    </dgm:pt>
    <dgm:pt modelId="{EEDD082A-CAE0-4DDE-8B7B-9D3A9F5C3657}" type="pres">
      <dgm:prSet presAssocID="{ED83D991-0054-4C7C-88F7-A840AE008744}" presName="accent_2" presStyleCnt="0"/>
      <dgm:spPr/>
    </dgm:pt>
    <dgm:pt modelId="{2F148B61-69AE-4310-BE50-CAAF0B329E67}" type="pres">
      <dgm:prSet presAssocID="{ED83D991-0054-4C7C-88F7-A840AE008744}" presName="accentRepeatNode" presStyleLbl="solidFgAcc1" presStyleIdx="1" presStyleCnt="7"/>
      <dgm:spPr/>
    </dgm:pt>
    <dgm:pt modelId="{83D1F4D1-592C-4A6B-9E33-B2349B274CC8}" type="pres">
      <dgm:prSet presAssocID="{FA19B6FE-3B42-4FAD-B37F-48700D16C83C}" presName="text_3" presStyleLbl="node1" presStyleIdx="2" presStyleCnt="7">
        <dgm:presLayoutVars>
          <dgm:bulletEnabled val="1"/>
        </dgm:presLayoutVars>
      </dgm:prSet>
      <dgm:spPr/>
    </dgm:pt>
    <dgm:pt modelId="{F82EA67D-F835-461B-89CB-871433DFF1F8}" type="pres">
      <dgm:prSet presAssocID="{FA19B6FE-3B42-4FAD-B37F-48700D16C83C}" presName="accent_3" presStyleCnt="0"/>
      <dgm:spPr/>
    </dgm:pt>
    <dgm:pt modelId="{77AFFF29-8915-42B9-B397-C71D3660DF7D}" type="pres">
      <dgm:prSet presAssocID="{FA19B6FE-3B42-4FAD-B37F-48700D16C83C}" presName="accentRepeatNode" presStyleLbl="solidFgAcc1" presStyleIdx="2" presStyleCnt="7"/>
      <dgm:spPr/>
    </dgm:pt>
    <dgm:pt modelId="{51D28B8A-4708-4377-8412-B9ED23B47475}" type="pres">
      <dgm:prSet presAssocID="{0C98374B-3637-4684-AB51-FE929E3DABCF}" presName="text_4" presStyleLbl="node1" presStyleIdx="3" presStyleCnt="7">
        <dgm:presLayoutVars>
          <dgm:bulletEnabled val="1"/>
        </dgm:presLayoutVars>
      </dgm:prSet>
      <dgm:spPr/>
    </dgm:pt>
    <dgm:pt modelId="{61ED4D58-EDD3-4151-A5DE-89AD6B852F37}" type="pres">
      <dgm:prSet presAssocID="{0C98374B-3637-4684-AB51-FE929E3DABCF}" presName="accent_4" presStyleCnt="0"/>
      <dgm:spPr/>
    </dgm:pt>
    <dgm:pt modelId="{A92A8E67-3E21-41B0-AF5E-02845F2B815B}" type="pres">
      <dgm:prSet presAssocID="{0C98374B-3637-4684-AB51-FE929E3DABCF}" presName="accentRepeatNode" presStyleLbl="solidFgAcc1" presStyleIdx="3" presStyleCnt="7"/>
      <dgm:spPr/>
    </dgm:pt>
    <dgm:pt modelId="{2EAB6AFC-1062-4350-A8CA-E5C01087187F}" type="pres">
      <dgm:prSet presAssocID="{625FBA02-5647-497F-B0E6-A09A4B606BDB}" presName="text_5" presStyleLbl="node1" presStyleIdx="4" presStyleCnt="7">
        <dgm:presLayoutVars>
          <dgm:bulletEnabled val="1"/>
        </dgm:presLayoutVars>
      </dgm:prSet>
      <dgm:spPr/>
    </dgm:pt>
    <dgm:pt modelId="{681E614F-F0B9-4582-9233-61283669F8D6}" type="pres">
      <dgm:prSet presAssocID="{625FBA02-5647-497F-B0E6-A09A4B606BDB}" presName="accent_5" presStyleCnt="0"/>
      <dgm:spPr/>
    </dgm:pt>
    <dgm:pt modelId="{67DC426B-49A0-414F-8F8B-E2283A438D9B}" type="pres">
      <dgm:prSet presAssocID="{625FBA02-5647-497F-B0E6-A09A4B606BDB}" presName="accentRepeatNode" presStyleLbl="solidFgAcc1" presStyleIdx="4" presStyleCnt="7"/>
      <dgm:spPr/>
    </dgm:pt>
    <dgm:pt modelId="{1D597966-1FB8-4479-B808-229AA77D7DB3}" type="pres">
      <dgm:prSet presAssocID="{1AE7630F-B663-4BA9-A711-76B14F1EF7C7}" presName="text_6" presStyleLbl="node1" presStyleIdx="5" presStyleCnt="7">
        <dgm:presLayoutVars>
          <dgm:bulletEnabled val="1"/>
        </dgm:presLayoutVars>
      </dgm:prSet>
      <dgm:spPr/>
    </dgm:pt>
    <dgm:pt modelId="{920F9589-8446-4783-BD3E-28418A56BCC9}" type="pres">
      <dgm:prSet presAssocID="{1AE7630F-B663-4BA9-A711-76B14F1EF7C7}" presName="accent_6" presStyleCnt="0"/>
      <dgm:spPr/>
    </dgm:pt>
    <dgm:pt modelId="{D9162BC9-902E-4E5A-97ED-FC8AA118ADFB}" type="pres">
      <dgm:prSet presAssocID="{1AE7630F-B663-4BA9-A711-76B14F1EF7C7}" presName="accentRepeatNode" presStyleLbl="solidFgAcc1" presStyleIdx="5" presStyleCnt="7"/>
      <dgm:spPr/>
    </dgm:pt>
    <dgm:pt modelId="{F09217BC-60BD-41AF-87B0-D8C837D334B2}" type="pres">
      <dgm:prSet presAssocID="{2A66852D-6740-4236-8D72-4983EC9383EF}" presName="text_7" presStyleLbl="node1" presStyleIdx="6" presStyleCnt="7">
        <dgm:presLayoutVars>
          <dgm:bulletEnabled val="1"/>
        </dgm:presLayoutVars>
      </dgm:prSet>
      <dgm:spPr/>
    </dgm:pt>
    <dgm:pt modelId="{BA79ADAB-7654-4898-8B0F-8EC800C90C12}" type="pres">
      <dgm:prSet presAssocID="{2A66852D-6740-4236-8D72-4983EC9383EF}" presName="accent_7" presStyleCnt="0"/>
      <dgm:spPr/>
    </dgm:pt>
    <dgm:pt modelId="{72C47C2B-6047-497F-96C9-1B95076A9E5D}" type="pres">
      <dgm:prSet presAssocID="{2A66852D-6740-4236-8D72-4983EC9383EF}" presName="accentRepeatNode" presStyleLbl="solidFgAcc1" presStyleIdx="6" presStyleCnt="7"/>
      <dgm:spPr/>
    </dgm:pt>
  </dgm:ptLst>
  <dgm:cxnLst>
    <dgm:cxn modelId="{05C18107-6B81-43A1-BFC4-7ED76FCF405F}" type="presOf" srcId="{625FBA02-5647-497F-B0E6-A09A4B606BDB}" destId="{2EAB6AFC-1062-4350-A8CA-E5C01087187F}" srcOrd="0" destOrd="0" presId="urn:microsoft.com/office/officeart/2008/layout/VerticalCurvedList"/>
    <dgm:cxn modelId="{32C8BE1F-211F-497F-8A9B-17B0AB1D94A6}" srcId="{5897E69A-6275-4055-8286-94811BAA3255}" destId="{625FBA02-5647-497F-B0E6-A09A4B606BDB}" srcOrd="4" destOrd="0" parTransId="{1FF1B9AB-1259-4213-BDF4-2FFC5FFCA096}" sibTransId="{71C12C75-7FDC-4349-B725-9B76C5CB4CAB}"/>
    <dgm:cxn modelId="{DB60AE31-403E-4E5D-961B-4373F1B2E506}" type="presOf" srcId="{1AE7630F-B663-4BA9-A711-76B14F1EF7C7}" destId="{1D597966-1FB8-4479-B808-229AA77D7DB3}" srcOrd="0" destOrd="0" presId="urn:microsoft.com/office/officeart/2008/layout/VerticalCurvedList"/>
    <dgm:cxn modelId="{5B09AF3B-DD7E-4956-9FA7-2BFFE054E274}" srcId="{5897E69A-6275-4055-8286-94811BAA3255}" destId="{2A66852D-6740-4236-8D72-4983EC9383EF}" srcOrd="6" destOrd="0" parTransId="{1279A61A-AE55-4C73-A5AE-6338C003B3DF}" sibTransId="{F78C9385-A722-4C2D-B174-50ACDF9556FD}"/>
    <dgm:cxn modelId="{1D8ACF5F-529B-4F46-958B-26C45C1737C1}" type="presOf" srcId="{EED616F6-5EA0-4FA1-A95E-BEFADAFBB107}" destId="{4C35F5FA-E361-44B9-93F9-137233BF4A7D}" srcOrd="0" destOrd="0" presId="urn:microsoft.com/office/officeart/2008/layout/VerticalCurvedList"/>
    <dgm:cxn modelId="{BC36D564-F9F8-4E51-B597-E9FD684435F5}" type="presOf" srcId="{FA19B6FE-3B42-4FAD-B37F-48700D16C83C}" destId="{83D1F4D1-592C-4A6B-9E33-B2349B274CC8}" srcOrd="0" destOrd="0" presId="urn:microsoft.com/office/officeart/2008/layout/VerticalCurvedList"/>
    <dgm:cxn modelId="{29943945-5676-456B-AD00-C3BED03B373C}" srcId="{5897E69A-6275-4055-8286-94811BAA3255}" destId="{135D35A5-E59E-423C-96FC-106DE1F50433}" srcOrd="7" destOrd="0" parTransId="{6EC73E23-E842-4F9D-BB3B-519E891796A3}" sibTransId="{6156BDFD-5911-4A8B-B017-701C3CF4FC14}"/>
    <dgm:cxn modelId="{EAFD0A4B-9E39-4DF1-B1E2-A6F0E9FF6C94}" srcId="{5897E69A-6275-4055-8286-94811BAA3255}" destId="{1AE7630F-B663-4BA9-A711-76B14F1EF7C7}" srcOrd="5" destOrd="0" parTransId="{AE510EAF-3A5A-4AC0-9A6E-FB4ED83EC015}" sibTransId="{2041FF20-987C-495C-BD5A-4E995829A07F}"/>
    <dgm:cxn modelId="{E6445E6F-B116-483E-BDF7-02920795F9BA}" type="presOf" srcId="{2A66852D-6740-4236-8D72-4983EC9383EF}" destId="{F09217BC-60BD-41AF-87B0-D8C837D334B2}" srcOrd="0" destOrd="0" presId="urn:microsoft.com/office/officeart/2008/layout/VerticalCurvedList"/>
    <dgm:cxn modelId="{E78B5D51-473E-474B-9D3C-DE11C21331D7}" type="presOf" srcId="{86056C86-494E-45F0-9C44-CE7F8DAF1255}" destId="{154910A3-8AE1-4EED-9169-1DE061F43AA8}" srcOrd="0" destOrd="0" presId="urn:microsoft.com/office/officeart/2008/layout/VerticalCurvedList"/>
    <dgm:cxn modelId="{E9ED8974-FCB7-4A81-AB9C-FB58F79F131A}" srcId="{5897E69A-6275-4055-8286-94811BAA3255}" destId="{0C98374B-3637-4684-AB51-FE929E3DABCF}" srcOrd="3" destOrd="0" parTransId="{451048C7-EEC3-4065-9479-BA642E7AECEF}" sibTransId="{B4B6AE83-710F-4F2C-A003-60555A0D91E4}"/>
    <dgm:cxn modelId="{8AAECE8F-97A4-4EE0-82A2-E9D858A5237C}" srcId="{5897E69A-6275-4055-8286-94811BAA3255}" destId="{FA19B6FE-3B42-4FAD-B37F-48700D16C83C}" srcOrd="2" destOrd="0" parTransId="{85AA104D-4590-4E18-ACA5-201942CA5847}" sibTransId="{4AD9D9D6-F73A-47A8-8189-CEC3CEDED8D4}"/>
    <dgm:cxn modelId="{CE70E6A8-512E-4B1F-9844-40CB8EAE9C65}" type="presOf" srcId="{0C98374B-3637-4684-AB51-FE929E3DABCF}" destId="{51D28B8A-4708-4377-8412-B9ED23B47475}" srcOrd="0" destOrd="0" presId="urn:microsoft.com/office/officeart/2008/layout/VerticalCurvedList"/>
    <dgm:cxn modelId="{8C6C85BE-EEC8-4FD8-9410-81B9F633419F}" type="presOf" srcId="{ED83D991-0054-4C7C-88F7-A840AE008744}" destId="{DE8FE10B-A6DE-447B-9F49-D2328F084E76}" srcOrd="0" destOrd="0" presId="urn:microsoft.com/office/officeart/2008/layout/VerticalCurvedList"/>
    <dgm:cxn modelId="{E87B37BF-CA5E-4554-B877-01B53FDEAA8C}" srcId="{5897E69A-6275-4055-8286-94811BAA3255}" destId="{86056C86-494E-45F0-9C44-CE7F8DAF1255}" srcOrd="0" destOrd="0" parTransId="{9AC243AE-2DD3-4CE3-B041-3150FA69C67F}" sibTransId="{EED616F6-5EA0-4FA1-A95E-BEFADAFBB107}"/>
    <dgm:cxn modelId="{D5D1C1C6-D0A0-42A2-935A-36D86F8D376E}" srcId="{5897E69A-6275-4055-8286-94811BAA3255}" destId="{ED83D991-0054-4C7C-88F7-A840AE008744}" srcOrd="1" destOrd="0" parTransId="{452997A5-A28E-468D-9343-26700C11571E}" sibTransId="{560841ED-C97D-46AE-8671-19E1D9A581BB}"/>
    <dgm:cxn modelId="{615FD8F0-D2E6-4544-B1DB-72B4A2BDCDCD}" type="presOf" srcId="{5897E69A-6275-4055-8286-94811BAA3255}" destId="{6CA18BEC-74B1-44C2-ABC8-5893A1347A14}" srcOrd="0" destOrd="0" presId="urn:microsoft.com/office/officeart/2008/layout/VerticalCurvedList"/>
    <dgm:cxn modelId="{EF0DD73D-F47D-4564-8AD7-95979DDD9C40}" type="presParOf" srcId="{6CA18BEC-74B1-44C2-ABC8-5893A1347A14}" destId="{435659B7-151B-4DCA-BF1A-4410C4F74DA6}" srcOrd="0" destOrd="0" presId="urn:microsoft.com/office/officeart/2008/layout/VerticalCurvedList"/>
    <dgm:cxn modelId="{30F59F83-7E16-4B90-8169-7666A4AFAAFB}" type="presParOf" srcId="{435659B7-151B-4DCA-BF1A-4410C4F74DA6}" destId="{5835CED4-E067-4EA2-B7D2-0090CAA4A3BC}" srcOrd="0" destOrd="0" presId="urn:microsoft.com/office/officeart/2008/layout/VerticalCurvedList"/>
    <dgm:cxn modelId="{D0117DBD-A194-42B8-A310-7534751FC4A8}" type="presParOf" srcId="{5835CED4-E067-4EA2-B7D2-0090CAA4A3BC}" destId="{6C5E5C2E-CE4F-4794-9837-183CA41D4A0D}" srcOrd="0" destOrd="0" presId="urn:microsoft.com/office/officeart/2008/layout/VerticalCurvedList"/>
    <dgm:cxn modelId="{7C2A2C01-312F-4097-A742-4D606812BF6A}" type="presParOf" srcId="{5835CED4-E067-4EA2-B7D2-0090CAA4A3BC}" destId="{4C35F5FA-E361-44B9-93F9-137233BF4A7D}" srcOrd="1" destOrd="0" presId="urn:microsoft.com/office/officeart/2008/layout/VerticalCurvedList"/>
    <dgm:cxn modelId="{48C965DB-C5D2-484C-A3B5-FA7723970183}" type="presParOf" srcId="{5835CED4-E067-4EA2-B7D2-0090CAA4A3BC}" destId="{FF696BD7-C90A-4024-A485-55D85826CB24}" srcOrd="2" destOrd="0" presId="urn:microsoft.com/office/officeart/2008/layout/VerticalCurvedList"/>
    <dgm:cxn modelId="{56457E64-E977-4EC0-AAA8-B7CEB8B71498}" type="presParOf" srcId="{5835CED4-E067-4EA2-B7D2-0090CAA4A3BC}" destId="{1D938034-738E-4983-8742-5F267C093B37}" srcOrd="3" destOrd="0" presId="urn:microsoft.com/office/officeart/2008/layout/VerticalCurvedList"/>
    <dgm:cxn modelId="{1BB10C6C-0582-4E07-A49F-7C7C8A940541}" type="presParOf" srcId="{435659B7-151B-4DCA-BF1A-4410C4F74DA6}" destId="{154910A3-8AE1-4EED-9169-1DE061F43AA8}" srcOrd="1" destOrd="0" presId="urn:microsoft.com/office/officeart/2008/layout/VerticalCurvedList"/>
    <dgm:cxn modelId="{B7E6FADD-BD71-4D08-8EF5-069EA4AF4725}" type="presParOf" srcId="{435659B7-151B-4DCA-BF1A-4410C4F74DA6}" destId="{9E45A20C-5870-4CDD-B6C6-1C4574CA8B14}" srcOrd="2" destOrd="0" presId="urn:microsoft.com/office/officeart/2008/layout/VerticalCurvedList"/>
    <dgm:cxn modelId="{4ED64E7E-9DFA-49D1-96A5-3ED375010511}" type="presParOf" srcId="{9E45A20C-5870-4CDD-B6C6-1C4574CA8B14}" destId="{D8F0893A-7D67-400D-AC22-B1D41ECE52EE}" srcOrd="0" destOrd="0" presId="urn:microsoft.com/office/officeart/2008/layout/VerticalCurvedList"/>
    <dgm:cxn modelId="{12179744-C768-4622-89EA-FE6D2972929D}" type="presParOf" srcId="{435659B7-151B-4DCA-BF1A-4410C4F74DA6}" destId="{DE8FE10B-A6DE-447B-9F49-D2328F084E76}" srcOrd="3" destOrd="0" presId="urn:microsoft.com/office/officeart/2008/layout/VerticalCurvedList"/>
    <dgm:cxn modelId="{1C7AD919-5805-4C00-8682-D3B9D3E98251}" type="presParOf" srcId="{435659B7-151B-4DCA-BF1A-4410C4F74DA6}" destId="{EEDD082A-CAE0-4DDE-8B7B-9D3A9F5C3657}" srcOrd="4" destOrd="0" presId="urn:microsoft.com/office/officeart/2008/layout/VerticalCurvedList"/>
    <dgm:cxn modelId="{5F261243-FAAD-4DBB-976D-F51F14B1545B}" type="presParOf" srcId="{EEDD082A-CAE0-4DDE-8B7B-9D3A9F5C3657}" destId="{2F148B61-69AE-4310-BE50-CAAF0B329E67}" srcOrd="0" destOrd="0" presId="urn:microsoft.com/office/officeart/2008/layout/VerticalCurvedList"/>
    <dgm:cxn modelId="{FA966547-6BDA-4ECD-97EB-A1FED636833D}" type="presParOf" srcId="{435659B7-151B-4DCA-BF1A-4410C4F74DA6}" destId="{83D1F4D1-592C-4A6B-9E33-B2349B274CC8}" srcOrd="5" destOrd="0" presId="urn:microsoft.com/office/officeart/2008/layout/VerticalCurvedList"/>
    <dgm:cxn modelId="{31162916-233E-4302-A7A0-2B3A95F0D96D}" type="presParOf" srcId="{435659B7-151B-4DCA-BF1A-4410C4F74DA6}" destId="{F82EA67D-F835-461B-89CB-871433DFF1F8}" srcOrd="6" destOrd="0" presId="urn:microsoft.com/office/officeart/2008/layout/VerticalCurvedList"/>
    <dgm:cxn modelId="{94A14766-04B5-4263-A0FF-3A36A56AE600}" type="presParOf" srcId="{F82EA67D-F835-461B-89CB-871433DFF1F8}" destId="{77AFFF29-8915-42B9-B397-C71D3660DF7D}" srcOrd="0" destOrd="0" presId="urn:microsoft.com/office/officeart/2008/layout/VerticalCurvedList"/>
    <dgm:cxn modelId="{3DDF7A64-B33F-428D-8CA4-45978BF438AE}" type="presParOf" srcId="{435659B7-151B-4DCA-BF1A-4410C4F74DA6}" destId="{51D28B8A-4708-4377-8412-B9ED23B47475}" srcOrd="7" destOrd="0" presId="urn:microsoft.com/office/officeart/2008/layout/VerticalCurvedList"/>
    <dgm:cxn modelId="{8BC752BD-30FE-44CE-A367-8B5EA5D77954}" type="presParOf" srcId="{435659B7-151B-4DCA-BF1A-4410C4F74DA6}" destId="{61ED4D58-EDD3-4151-A5DE-89AD6B852F37}" srcOrd="8" destOrd="0" presId="urn:microsoft.com/office/officeart/2008/layout/VerticalCurvedList"/>
    <dgm:cxn modelId="{F0847DD7-C1D8-4C19-B344-A57EA2D755B7}" type="presParOf" srcId="{61ED4D58-EDD3-4151-A5DE-89AD6B852F37}" destId="{A92A8E67-3E21-41B0-AF5E-02845F2B815B}" srcOrd="0" destOrd="0" presId="urn:microsoft.com/office/officeart/2008/layout/VerticalCurvedList"/>
    <dgm:cxn modelId="{2A83B0A8-F717-44F0-AE2A-C112749F902B}" type="presParOf" srcId="{435659B7-151B-4DCA-BF1A-4410C4F74DA6}" destId="{2EAB6AFC-1062-4350-A8CA-E5C01087187F}" srcOrd="9" destOrd="0" presId="urn:microsoft.com/office/officeart/2008/layout/VerticalCurvedList"/>
    <dgm:cxn modelId="{ADBE5756-CA2E-4CB4-B681-4933137CF0E6}" type="presParOf" srcId="{435659B7-151B-4DCA-BF1A-4410C4F74DA6}" destId="{681E614F-F0B9-4582-9233-61283669F8D6}" srcOrd="10" destOrd="0" presId="urn:microsoft.com/office/officeart/2008/layout/VerticalCurvedList"/>
    <dgm:cxn modelId="{E2F8461F-EC71-4751-950D-FB7A337784C7}" type="presParOf" srcId="{681E614F-F0B9-4582-9233-61283669F8D6}" destId="{67DC426B-49A0-414F-8F8B-E2283A438D9B}" srcOrd="0" destOrd="0" presId="urn:microsoft.com/office/officeart/2008/layout/VerticalCurvedList"/>
    <dgm:cxn modelId="{E6019C67-BE55-4A90-AB84-569B8CAAEBC4}" type="presParOf" srcId="{435659B7-151B-4DCA-BF1A-4410C4F74DA6}" destId="{1D597966-1FB8-4479-B808-229AA77D7DB3}" srcOrd="11" destOrd="0" presId="urn:microsoft.com/office/officeart/2008/layout/VerticalCurvedList"/>
    <dgm:cxn modelId="{82083CA4-D157-498B-9D2D-9E53DDFE65CB}" type="presParOf" srcId="{435659B7-151B-4DCA-BF1A-4410C4F74DA6}" destId="{920F9589-8446-4783-BD3E-28418A56BCC9}" srcOrd="12" destOrd="0" presId="urn:microsoft.com/office/officeart/2008/layout/VerticalCurvedList"/>
    <dgm:cxn modelId="{0B022D53-248E-4B89-8BB6-6173C182EC36}" type="presParOf" srcId="{920F9589-8446-4783-BD3E-28418A56BCC9}" destId="{D9162BC9-902E-4E5A-97ED-FC8AA118ADFB}" srcOrd="0" destOrd="0" presId="urn:microsoft.com/office/officeart/2008/layout/VerticalCurvedList"/>
    <dgm:cxn modelId="{1201267F-81B7-4B37-B007-8C4EEDAA5AA7}" type="presParOf" srcId="{435659B7-151B-4DCA-BF1A-4410C4F74DA6}" destId="{F09217BC-60BD-41AF-87B0-D8C837D334B2}" srcOrd="13" destOrd="0" presId="urn:microsoft.com/office/officeart/2008/layout/VerticalCurvedList"/>
    <dgm:cxn modelId="{B01A37C8-10DE-4A80-A4C4-01AAC062CE37}" type="presParOf" srcId="{435659B7-151B-4DCA-BF1A-4410C4F74DA6}" destId="{BA79ADAB-7654-4898-8B0F-8EC800C90C12}" srcOrd="14" destOrd="0" presId="urn:microsoft.com/office/officeart/2008/layout/VerticalCurvedList"/>
    <dgm:cxn modelId="{ED47ED87-FF44-4B53-875C-58A8F4BA78B3}" type="presParOf" srcId="{BA79ADAB-7654-4898-8B0F-8EC800C90C12}" destId="{72C47C2B-6047-497F-96C9-1B95076A9E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14C2A-1308-4B9E-A3B3-244F7F11B76F}" type="doc">
      <dgm:prSet loTypeId="urn:microsoft.com/office/officeart/2005/8/layout/default" loCatId="list" qsTypeId="urn:microsoft.com/office/officeart/2005/8/quickstyle/simple1" qsCatId="simple" csTypeId="urn:microsoft.com/office/officeart/2005/8/colors/colorful1" csCatId="colorful" phldr="1"/>
      <dgm:spPr/>
    </dgm:pt>
    <dgm:pt modelId="{ED36BE18-CECD-4E26-A0B1-1F29EC2A8086}">
      <dgm:prSet phldrT="[Text]"/>
      <dgm:spPr/>
      <dgm:t>
        <a:bodyPr/>
        <a:lstStyle/>
        <a:p>
          <a:r>
            <a:rPr lang="en-GB" dirty="0"/>
            <a:t>Formulate ideas</a:t>
          </a:r>
        </a:p>
      </dgm:t>
    </dgm:pt>
    <dgm:pt modelId="{5A35AFCC-07D5-49FA-9813-59572B4116AC}" type="parTrans" cxnId="{2CA98C0A-29FA-4DBC-9C01-F72A3BB92D83}">
      <dgm:prSet/>
      <dgm:spPr/>
      <dgm:t>
        <a:bodyPr/>
        <a:lstStyle/>
        <a:p>
          <a:endParaRPr lang="en-GB"/>
        </a:p>
      </dgm:t>
    </dgm:pt>
    <dgm:pt modelId="{9667E9EE-DD04-48A4-99E6-61B55E4D52FE}" type="sibTrans" cxnId="{2CA98C0A-29FA-4DBC-9C01-F72A3BB92D83}">
      <dgm:prSet/>
      <dgm:spPr/>
      <dgm:t>
        <a:bodyPr/>
        <a:lstStyle/>
        <a:p>
          <a:endParaRPr lang="en-GB"/>
        </a:p>
      </dgm:t>
    </dgm:pt>
    <dgm:pt modelId="{9DAD7AAD-455F-457E-8750-D23E40B91539}">
      <dgm:prSet phldrT="[Text]"/>
      <dgm:spPr/>
      <dgm:t>
        <a:bodyPr/>
        <a:lstStyle/>
        <a:p>
          <a:r>
            <a:rPr lang="en-GB" dirty="0"/>
            <a:t>Advice and signposting</a:t>
          </a:r>
        </a:p>
      </dgm:t>
    </dgm:pt>
    <dgm:pt modelId="{D0A91B7C-8A80-4823-9C9C-C15979CCB0FE}" type="parTrans" cxnId="{F55E0A97-3787-435B-B3B7-78C373F5493D}">
      <dgm:prSet/>
      <dgm:spPr/>
      <dgm:t>
        <a:bodyPr/>
        <a:lstStyle/>
        <a:p>
          <a:endParaRPr lang="en-GB"/>
        </a:p>
      </dgm:t>
    </dgm:pt>
    <dgm:pt modelId="{A833DE56-E015-4A8E-BF70-72BD0CB55E27}" type="sibTrans" cxnId="{F55E0A97-3787-435B-B3B7-78C373F5493D}">
      <dgm:prSet/>
      <dgm:spPr/>
      <dgm:t>
        <a:bodyPr/>
        <a:lstStyle/>
        <a:p>
          <a:endParaRPr lang="en-GB"/>
        </a:p>
      </dgm:t>
    </dgm:pt>
    <dgm:pt modelId="{D12D32C2-E2B9-490B-91BE-F1B0F3BF17CA}">
      <dgm:prSet phldrT="[Text]"/>
      <dgm:spPr/>
      <dgm:t>
        <a:bodyPr/>
        <a:lstStyle/>
        <a:p>
          <a:r>
            <a:rPr lang="en-GB" dirty="0"/>
            <a:t>Grants &amp; funding</a:t>
          </a:r>
        </a:p>
      </dgm:t>
    </dgm:pt>
    <dgm:pt modelId="{3F719322-D8AF-459C-A7C4-B7D03042748E}" type="parTrans" cxnId="{6B9E7C27-0CBF-4BD5-911C-76301B96AF6E}">
      <dgm:prSet/>
      <dgm:spPr/>
      <dgm:t>
        <a:bodyPr/>
        <a:lstStyle/>
        <a:p>
          <a:endParaRPr lang="en-GB"/>
        </a:p>
      </dgm:t>
    </dgm:pt>
    <dgm:pt modelId="{1F772C55-67DC-4A17-A713-08786A0C1FC1}" type="sibTrans" cxnId="{6B9E7C27-0CBF-4BD5-911C-76301B96AF6E}">
      <dgm:prSet/>
      <dgm:spPr/>
      <dgm:t>
        <a:bodyPr/>
        <a:lstStyle/>
        <a:p>
          <a:endParaRPr lang="en-GB"/>
        </a:p>
      </dgm:t>
    </dgm:pt>
    <dgm:pt modelId="{4624F834-88F7-4535-8100-A758F4B18985}">
      <dgm:prSet/>
      <dgm:spPr/>
      <dgm:t>
        <a:bodyPr/>
        <a:lstStyle/>
        <a:p>
          <a:r>
            <a:rPr lang="en-GB" dirty="0"/>
            <a:t>Literature review</a:t>
          </a:r>
        </a:p>
      </dgm:t>
    </dgm:pt>
    <dgm:pt modelId="{19C23580-D7F2-489C-8987-7D6A30A94946}" type="parTrans" cxnId="{715512AB-15D0-4DF2-8E24-362DD4191138}">
      <dgm:prSet/>
      <dgm:spPr/>
      <dgm:t>
        <a:bodyPr/>
        <a:lstStyle/>
        <a:p>
          <a:endParaRPr lang="en-GB"/>
        </a:p>
      </dgm:t>
    </dgm:pt>
    <dgm:pt modelId="{074453ED-7E04-48A7-BCAE-03F45509370E}" type="sibTrans" cxnId="{715512AB-15D0-4DF2-8E24-362DD4191138}">
      <dgm:prSet/>
      <dgm:spPr/>
      <dgm:t>
        <a:bodyPr/>
        <a:lstStyle/>
        <a:p>
          <a:endParaRPr lang="en-GB"/>
        </a:p>
      </dgm:t>
    </dgm:pt>
    <dgm:pt modelId="{9EE883B4-DF3A-490A-931A-3C10E271B576}">
      <dgm:prSet/>
      <dgm:spPr/>
      <dgm:t>
        <a:bodyPr/>
        <a:lstStyle/>
        <a:p>
          <a:r>
            <a:rPr lang="en-GB" dirty="0"/>
            <a:t>Governance advice</a:t>
          </a:r>
        </a:p>
      </dgm:t>
    </dgm:pt>
    <dgm:pt modelId="{36153D90-6024-41CF-B8C4-C84177B19AB7}" type="parTrans" cxnId="{F26CA65F-2B53-4BBD-B1C6-456ECF850E7F}">
      <dgm:prSet/>
      <dgm:spPr/>
      <dgm:t>
        <a:bodyPr/>
        <a:lstStyle/>
        <a:p>
          <a:endParaRPr lang="en-GB"/>
        </a:p>
      </dgm:t>
    </dgm:pt>
    <dgm:pt modelId="{6E9DDEA4-2A82-4ACD-96BB-3A027629FAE7}" type="sibTrans" cxnId="{F26CA65F-2B53-4BBD-B1C6-456ECF850E7F}">
      <dgm:prSet/>
      <dgm:spPr/>
      <dgm:t>
        <a:bodyPr/>
        <a:lstStyle/>
        <a:p>
          <a:endParaRPr lang="en-GB"/>
        </a:p>
      </dgm:t>
    </dgm:pt>
    <dgm:pt modelId="{32501357-8170-4C4F-B5BF-7F68FD57B60B}">
      <dgm:prSet/>
      <dgm:spPr/>
      <dgm:t>
        <a:bodyPr/>
        <a:lstStyle/>
        <a:p>
          <a:r>
            <a:rPr lang="en-GB" dirty="0"/>
            <a:t>Resource list</a:t>
          </a:r>
        </a:p>
      </dgm:t>
    </dgm:pt>
    <dgm:pt modelId="{9D5B9523-1714-4891-BCD2-380F5C912B9E}" type="parTrans" cxnId="{B0CE1A12-E31C-42DF-AEC9-7068EC046EC3}">
      <dgm:prSet/>
      <dgm:spPr/>
      <dgm:t>
        <a:bodyPr/>
        <a:lstStyle/>
        <a:p>
          <a:endParaRPr lang="en-GB"/>
        </a:p>
      </dgm:t>
    </dgm:pt>
    <dgm:pt modelId="{F25FC0CD-F0BA-42E4-970E-17CBB250665B}" type="sibTrans" cxnId="{B0CE1A12-E31C-42DF-AEC9-7068EC046EC3}">
      <dgm:prSet/>
      <dgm:spPr/>
      <dgm:t>
        <a:bodyPr/>
        <a:lstStyle/>
        <a:p>
          <a:endParaRPr lang="en-GB"/>
        </a:p>
      </dgm:t>
    </dgm:pt>
    <dgm:pt modelId="{F6DD5557-940C-4830-8CC6-4E4B071E3511}" type="pres">
      <dgm:prSet presAssocID="{53B14C2A-1308-4B9E-A3B3-244F7F11B76F}" presName="diagram" presStyleCnt="0">
        <dgm:presLayoutVars>
          <dgm:dir/>
          <dgm:resizeHandles val="exact"/>
        </dgm:presLayoutVars>
      </dgm:prSet>
      <dgm:spPr/>
    </dgm:pt>
    <dgm:pt modelId="{C0E558DE-4E24-4024-B1AD-7A921BF290E7}" type="pres">
      <dgm:prSet presAssocID="{ED36BE18-CECD-4E26-A0B1-1F29EC2A8086}" presName="node" presStyleLbl="node1" presStyleIdx="0" presStyleCnt="6">
        <dgm:presLayoutVars>
          <dgm:bulletEnabled val="1"/>
        </dgm:presLayoutVars>
      </dgm:prSet>
      <dgm:spPr/>
    </dgm:pt>
    <dgm:pt modelId="{CF31913B-2164-480E-86FB-C0A09EAE2C70}" type="pres">
      <dgm:prSet presAssocID="{9667E9EE-DD04-48A4-99E6-61B55E4D52FE}" presName="sibTrans" presStyleCnt="0"/>
      <dgm:spPr/>
    </dgm:pt>
    <dgm:pt modelId="{1EF873BA-523F-452B-ADCB-31911FCB66D3}" type="pres">
      <dgm:prSet presAssocID="{9DAD7AAD-455F-457E-8750-D23E40B91539}" presName="node" presStyleLbl="node1" presStyleIdx="1" presStyleCnt="6">
        <dgm:presLayoutVars>
          <dgm:bulletEnabled val="1"/>
        </dgm:presLayoutVars>
      </dgm:prSet>
      <dgm:spPr/>
    </dgm:pt>
    <dgm:pt modelId="{FE9EA655-6AAD-4961-83BA-8B4C8809E87C}" type="pres">
      <dgm:prSet presAssocID="{A833DE56-E015-4A8E-BF70-72BD0CB55E27}" presName="sibTrans" presStyleCnt="0"/>
      <dgm:spPr/>
    </dgm:pt>
    <dgm:pt modelId="{6A98A908-837C-47DF-9205-E986FBE78AAD}" type="pres">
      <dgm:prSet presAssocID="{D12D32C2-E2B9-490B-91BE-F1B0F3BF17CA}" presName="node" presStyleLbl="node1" presStyleIdx="2" presStyleCnt="6">
        <dgm:presLayoutVars>
          <dgm:bulletEnabled val="1"/>
        </dgm:presLayoutVars>
      </dgm:prSet>
      <dgm:spPr/>
    </dgm:pt>
    <dgm:pt modelId="{28271D84-818F-41F1-A45C-9C24F67B15D9}" type="pres">
      <dgm:prSet presAssocID="{1F772C55-67DC-4A17-A713-08786A0C1FC1}" presName="sibTrans" presStyleCnt="0"/>
      <dgm:spPr/>
    </dgm:pt>
    <dgm:pt modelId="{B2ED4182-37FF-45B2-AA6D-061404E2BB1F}" type="pres">
      <dgm:prSet presAssocID="{4624F834-88F7-4535-8100-A758F4B18985}" presName="node" presStyleLbl="node1" presStyleIdx="3" presStyleCnt="6">
        <dgm:presLayoutVars>
          <dgm:bulletEnabled val="1"/>
        </dgm:presLayoutVars>
      </dgm:prSet>
      <dgm:spPr/>
    </dgm:pt>
    <dgm:pt modelId="{4A49924A-94AF-43A2-BC27-7587E545EC5A}" type="pres">
      <dgm:prSet presAssocID="{074453ED-7E04-48A7-BCAE-03F45509370E}" presName="sibTrans" presStyleCnt="0"/>
      <dgm:spPr/>
    </dgm:pt>
    <dgm:pt modelId="{804472B3-ED9B-4A73-9EC6-D0D2E29061AF}" type="pres">
      <dgm:prSet presAssocID="{9EE883B4-DF3A-490A-931A-3C10E271B576}" presName="node" presStyleLbl="node1" presStyleIdx="4" presStyleCnt="6">
        <dgm:presLayoutVars>
          <dgm:bulletEnabled val="1"/>
        </dgm:presLayoutVars>
      </dgm:prSet>
      <dgm:spPr/>
    </dgm:pt>
    <dgm:pt modelId="{12778570-9CAD-4859-A26E-1D4516037F34}" type="pres">
      <dgm:prSet presAssocID="{6E9DDEA4-2A82-4ACD-96BB-3A027629FAE7}" presName="sibTrans" presStyleCnt="0"/>
      <dgm:spPr/>
    </dgm:pt>
    <dgm:pt modelId="{771B6D50-0358-4511-876A-121D1C84CC52}" type="pres">
      <dgm:prSet presAssocID="{32501357-8170-4C4F-B5BF-7F68FD57B60B}" presName="node" presStyleLbl="node1" presStyleIdx="5" presStyleCnt="6">
        <dgm:presLayoutVars>
          <dgm:bulletEnabled val="1"/>
        </dgm:presLayoutVars>
      </dgm:prSet>
      <dgm:spPr/>
    </dgm:pt>
  </dgm:ptLst>
  <dgm:cxnLst>
    <dgm:cxn modelId="{D40AFA02-0851-4B7C-9021-9FD5E4C417AB}" type="presOf" srcId="{9DAD7AAD-455F-457E-8750-D23E40B91539}" destId="{1EF873BA-523F-452B-ADCB-31911FCB66D3}" srcOrd="0" destOrd="0" presId="urn:microsoft.com/office/officeart/2005/8/layout/default"/>
    <dgm:cxn modelId="{2CA98C0A-29FA-4DBC-9C01-F72A3BB92D83}" srcId="{53B14C2A-1308-4B9E-A3B3-244F7F11B76F}" destId="{ED36BE18-CECD-4E26-A0B1-1F29EC2A8086}" srcOrd="0" destOrd="0" parTransId="{5A35AFCC-07D5-49FA-9813-59572B4116AC}" sibTransId="{9667E9EE-DD04-48A4-99E6-61B55E4D52FE}"/>
    <dgm:cxn modelId="{4B0A550E-5C6D-4DAC-A8CC-9C7772953059}" type="presOf" srcId="{53B14C2A-1308-4B9E-A3B3-244F7F11B76F}" destId="{F6DD5557-940C-4830-8CC6-4E4B071E3511}" srcOrd="0" destOrd="0" presId="urn:microsoft.com/office/officeart/2005/8/layout/default"/>
    <dgm:cxn modelId="{B0CE1A12-E31C-42DF-AEC9-7068EC046EC3}" srcId="{53B14C2A-1308-4B9E-A3B3-244F7F11B76F}" destId="{32501357-8170-4C4F-B5BF-7F68FD57B60B}" srcOrd="5" destOrd="0" parTransId="{9D5B9523-1714-4891-BCD2-380F5C912B9E}" sibTransId="{F25FC0CD-F0BA-42E4-970E-17CBB250665B}"/>
    <dgm:cxn modelId="{6B9E7C27-0CBF-4BD5-911C-76301B96AF6E}" srcId="{53B14C2A-1308-4B9E-A3B3-244F7F11B76F}" destId="{D12D32C2-E2B9-490B-91BE-F1B0F3BF17CA}" srcOrd="2" destOrd="0" parTransId="{3F719322-D8AF-459C-A7C4-B7D03042748E}" sibTransId="{1F772C55-67DC-4A17-A713-08786A0C1FC1}"/>
    <dgm:cxn modelId="{DB690B2B-7281-4298-8ACB-61CCDB5A6156}" type="presOf" srcId="{4624F834-88F7-4535-8100-A758F4B18985}" destId="{B2ED4182-37FF-45B2-AA6D-061404E2BB1F}" srcOrd="0" destOrd="0" presId="urn:microsoft.com/office/officeart/2005/8/layout/default"/>
    <dgm:cxn modelId="{F26CA65F-2B53-4BBD-B1C6-456ECF850E7F}" srcId="{53B14C2A-1308-4B9E-A3B3-244F7F11B76F}" destId="{9EE883B4-DF3A-490A-931A-3C10E271B576}" srcOrd="4" destOrd="0" parTransId="{36153D90-6024-41CF-B8C4-C84177B19AB7}" sibTransId="{6E9DDEA4-2A82-4ACD-96BB-3A027629FAE7}"/>
    <dgm:cxn modelId="{F55E0A97-3787-435B-B3B7-78C373F5493D}" srcId="{53B14C2A-1308-4B9E-A3B3-244F7F11B76F}" destId="{9DAD7AAD-455F-457E-8750-D23E40B91539}" srcOrd="1" destOrd="0" parTransId="{D0A91B7C-8A80-4823-9C9C-C15979CCB0FE}" sibTransId="{A833DE56-E015-4A8E-BF70-72BD0CB55E27}"/>
    <dgm:cxn modelId="{715512AB-15D0-4DF2-8E24-362DD4191138}" srcId="{53B14C2A-1308-4B9E-A3B3-244F7F11B76F}" destId="{4624F834-88F7-4535-8100-A758F4B18985}" srcOrd="3" destOrd="0" parTransId="{19C23580-D7F2-489C-8987-7D6A30A94946}" sibTransId="{074453ED-7E04-48A7-BCAE-03F45509370E}"/>
    <dgm:cxn modelId="{72AA40AB-57D9-454E-82A9-18603B488C76}" type="presOf" srcId="{D12D32C2-E2B9-490B-91BE-F1B0F3BF17CA}" destId="{6A98A908-837C-47DF-9205-E986FBE78AAD}" srcOrd="0" destOrd="0" presId="urn:microsoft.com/office/officeart/2005/8/layout/default"/>
    <dgm:cxn modelId="{52FDC4AF-0F7F-40EC-BA68-F2B92FD9B8D1}" type="presOf" srcId="{9EE883B4-DF3A-490A-931A-3C10E271B576}" destId="{804472B3-ED9B-4A73-9EC6-D0D2E29061AF}" srcOrd="0" destOrd="0" presId="urn:microsoft.com/office/officeart/2005/8/layout/default"/>
    <dgm:cxn modelId="{63BF5AB2-B5AA-459F-9CFF-ED72AB6472B2}" type="presOf" srcId="{32501357-8170-4C4F-B5BF-7F68FD57B60B}" destId="{771B6D50-0358-4511-876A-121D1C84CC52}" srcOrd="0" destOrd="0" presId="urn:microsoft.com/office/officeart/2005/8/layout/default"/>
    <dgm:cxn modelId="{89C749DA-6F43-4B26-9274-D47E79597F60}" type="presOf" srcId="{ED36BE18-CECD-4E26-A0B1-1F29EC2A8086}" destId="{C0E558DE-4E24-4024-B1AD-7A921BF290E7}" srcOrd="0" destOrd="0" presId="urn:microsoft.com/office/officeart/2005/8/layout/default"/>
    <dgm:cxn modelId="{1A51EB65-B7D1-4F91-9BE8-C97E7C7CE22F}" type="presParOf" srcId="{F6DD5557-940C-4830-8CC6-4E4B071E3511}" destId="{C0E558DE-4E24-4024-B1AD-7A921BF290E7}" srcOrd="0" destOrd="0" presId="urn:microsoft.com/office/officeart/2005/8/layout/default"/>
    <dgm:cxn modelId="{7807DC1F-455C-42FD-AC66-0717CD86D2FB}" type="presParOf" srcId="{F6DD5557-940C-4830-8CC6-4E4B071E3511}" destId="{CF31913B-2164-480E-86FB-C0A09EAE2C70}" srcOrd="1" destOrd="0" presId="urn:microsoft.com/office/officeart/2005/8/layout/default"/>
    <dgm:cxn modelId="{1D4DBAD9-1545-4D3F-A907-27C6039D6167}" type="presParOf" srcId="{F6DD5557-940C-4830-8CC6-4E4B071E3511}" destId="{1EF873BA-523F-452B-ADCB-31911FCB66D3}" srcOrd="2" destOrd="0" presId="urn:microsoft.com/office/officeart/2005/8/layout/default"/>
    <dgm:cxn modelId="{73BE2A94-7CD8-4770-B9D8-414C73492372}" type="presParOf" srcId="{F6DD5557-940C-4830-8CC6-4E4B071E3511}" destId="{FE9EA655-6AAD-4961-83BA-8B4C8809E87C}" srcOrd="3" destOrd="0" presId="urn:microsoft.com/office/officeart/2005/8/layout/default"/>
    <dgm:cxn modelId="{9B29C05F-8E74-40C4-8D6C-FEA205FE3E15}" type="presParOf" srcId="{F6DD5557-940C-4830-8CC6-4E4B071E3511}" destId="{6A98A908-837C-47DF-9205-E986FBE78AAD}" srcOrd="4" destOrd="0" presId="urn:microsoft.com/office/officeart/2005/8/layout/default"/>
    <dgm:cxn modelId="{75EDDEA6-9F71-47B0-8242-0FB15BD4E260}" type="presParOf" srcId="{F6DD5557-940C-4830-8CC6-4E4B071E3511}" destId="{28271D84-818F-41F1-A45C-9C24F67B15D9}" srcOrd="5" destOrd="0" presId="urn:microsoft.com/office/officeart/2005/8/layout/default"/>
    <dgm:cxn modelId="{9A339FAB-FF44-4D19-8884-BE47AC0DF10B}" type="presParOf" srcId="{F6DD5557-940C-4830-8CC6-4E4B071E3511}" destId="{B2ED4182-37FF-45B2-AA6D-061404E2BB1F}" srcOrd="6" destOrd="0" presId="urn:microsoft.com/office/officeart/2005/8/layout/default"/>
    <dgm:cxn modelId="{329FF385-708B-4A7B-A4F0-841741072D18}" type="presParOf" srcId="{F6DD5557-940C-4830-8CC6-4E4B071E3511}" destId="{4A49924A-94AF-43A2-BC27-7587E545EC5A}" srcOrd="7" destOrd="0" presId="urn:microsoft.com/office/officeart/2005/8/layout/default"/>
    <dgm:cxn modelId="{6FA479F7-97E9-411D-AC52-4228E954B7BA}" type="presParOf" srcId="{F6DD5557-940C-4830-8CC6-4E4B071E3511}" destId="{804472B3-ED9B-4A73-9EC6-D0D2E29061AF}" srcOrd="8" destOrd="0" presId="urn:microsoft.com/office/officeart/2005/8/layout/default"/>
    <dgm:cxn modelId="{A49A132B-4BE7-4ACC-B825-22EB2E37B562}" type="presParOf" srcId="{F6DD5557-940C-4830-8CC6-4E4B071E3511}" destId="{12778570-9CAD-4859-A26E-1D4516037F34}" srcOrd="9" destOrd="0" presId="urn:microsoft.com/office/officeart/2005/8/layout/default"/>
    <dgm:cxn modelId="{4A43E37A-70BD-4EFD-99AE-7A1C1C58C4D6}" type="presParOf" srcId="{F6DD5557-940C-4830-8CC6-4E4B071E3511}" destId="{771B6D50-0358-4511-876A-121D1C84CC5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E2470-AE4A-44F5-B230-4667DEA065BA}">
      <dsp:nvSpPr>
        <dsp:cNvPr id="0" name=""/>
        <dsp:cNvSpPr/>
      </dsp:nvSpPr>
      <dsp:spPr>
        <a:xfrm>
          <a:off x="0" y="0"/>
          <a:ext cx="8560140" cy="9793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10 Things to know about COVID-19 research</a:t>
          </a:r>
          <a:endParaRPr lang="en-GB" sz="3100" kern="1200" dirty="0"/>
        </a:p>
      </dsp:txBody>
      <dsp:txXfrm>
        <a:off x="28684" y="28684"/>
        <a:ext cx="7420607" cy="921966"/>
      </dsp:txXfrm>
    </dsp:sp>
    <dsp:sp modelId="{975FAF01-10C9-435F-9DC5-F4592FE00EAE}">
      <dsp:nvSpPr>
        <dsp:cNvPr id="0" name=""/>
        <dsp:cNvSpPr/>
      </dsp:nvSpPr>
      <dsp:spPr>
        <a:xfrm>
          <a:off x="716911" y="1157395"/>
          <a:ext cx="8560140" cy="9793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COVID-19 and mental Health</a:t>
          </a:r>
          <a:endParaRPr lang="en-GB" sz="3100" kern="1200"/>
        </a:p>
      </dsp:txBody>
      <dsp:txXfrm>
        <a:off x="745595" y="1186079"/>
        <a:ext cx="7149292" cy="921966"/>
      </dsp:txXfrm>
    </dsp:sp>
    <dsp:sp modelId="{574FBC3E-5822-4A2C-B318-06835F192164}">
      <dsp:nvSpPr>
        <dsp:cNvPr id="0" name=""/>
        <dsp:cNvSpPr/>
      </dsp:nvSpPr>
      <dsp:spPr>
        <a:xfrm>
          <a:off x="1423123" y="2314790"/>
          <a:ext cx="8560140" cy="9793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Digital and remote working in Primary Care</a:t>
          </a:r>
          <a:endParaRPr lang="en-GB" sz="3100" kern="1200" dirty="0"/>
        </a:p>
      </dsp:txBody>
      <dsp:txXfrm>
        <a:off x="1451807" y="2343474"/>
        <a:ext cx="7159993" cy="921966"/>
      </dsp:txXfrm>
    </dsp:sp>
    <dsp:sp modelId="{334DCCAD-F025-4687-848D-70E8CA5CA9DA}">
      <dsp:nvSpPr>
        <dsp:cNvPr id="0" name=""/>
        <dsp:cNvSpPr/>
      </dsp:nvSpPr>
      <dsp:spPr>
        <a:xfrm>
          <a:off x="2140034" y="3472185"/>
          <a:ext cx="8560140" cy="9793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Digital and remote working at home</a:t>
          </a:r>
        </a:p>
      </dsp:txBody>
      <dsp:txXfrm>
        <a:off x="2168718" y="3500869"/>
        <a:ext cx="7149292" cy="921966"/>
      </dsp:txXfrm>
    </dsp:sp>
    <dsp:sp modelId="{55D819B2-C048-424D-85B9-871184781A0D}">
      <dsp:nvSpPr>
        <dsp:cNvPr id="0" name=""/>
        <dsp:cNvSpPr/>
      </dsp:nvSpPr>
      <dsp:spPr>
        <a:xfrm>
          <a:off x="7923572" y="750081"/>
          <a:ext cx="636567" cy="63656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8066800" y="750081"/>
        <a:ext cx="350111" cy="479017"/>
      </dsp:txXfrm>
    </dsp:sp>
    <dsp:sp modelId="{AB8FE86B-82FE-48B8-A488-EEF7ED1F98F7}">
      <dsp:nvSpPr>
        <dsp:cNvPr id="0" name=""/>
        <dsp:cNvSpPr/>
      </dsp:nvSpPr>
      <dsp:spPr>
        <a:xfrm>
          <a:off x="8640484" y="1907476"/>
          <a:ext cx="636567" cy="63656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8783712" y="1907476"/>
        <a:ext cx="350111" cy="479017"/>
      </dsp:txXfrm>
    </dsp:sp>
    <dsp:sp modelId="{BEAECCD3-E4AE-405C-BF01-6C70C9BB1E09}">
      <dsp:nvSpPr>
        <dsp:cNvPr id="0" name=""/>
        <dsp:cNvSpPr/>
      </dsp:nvSpPr>
      <dsp:spPr>
        <a:xfrm>
          <a:off x="9346695" y="3064871"/>
          <a:ext cx="636567" cy="63656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9489923" y="3064871"/>
        <a:ext cx="350111" cy="479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5F5FA-E361-44B9-93F9-137233BF4A7D}">
      <dsp:nvSpPr>
        <dsp:cNvPr id="0" name=""/>
        <dsp:cNvSpPr/>
      </dsp:nvSpPr>
      <dsp:spPr>
        <a:xfrm>
          <a:off x="-5525216" y="-846374"/>
          <a:ext cx="6582138" cy="6582138"/>
        </a:xfrm>
        <a:prstGeom prst="blockArc">
          <a:avLst>
            <a:gd name="adj1" fmla="val 18900000"/>
            <a:gd name="adj2" fmla="val 2700000"/>
            <a:gd name="adj3" fmla="val 32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4910A3-8AE1-4EED-9169-1DE061F43AA8}">
      <dsp:nvSpPr>
        <dsp:cNvPr id="0" name=""/>
        <dsp:cNvSpPr/>
      </dsp:nvSpPr>
      <dsp:spPr>
        <a:xfrm>
          <a:off x="342990" y="222271"/>
          <a:ext cx="7719736" cy="444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70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t>Covid19 - Impact of centralised 24/7 hot hubs</a:t>
          </a:r>
        </a:p>
      </dsp:txBody>
      <dsp:txXfrm>
        <a:off x="342990" y="222271"/>
        <a:ext cx="7719736" cy="444347"/>
      </dsp:txXfrm>
    </dsp:sp>
    <dsp:sp modelId="{D8F0893A-7D67-400D-AC22-B1D41ECE52EE}">
      <dsp:nvSpPr>
        <dsp:cNvPr id="0" name=""/>
        <dsp:cNvSpPr/>
      </dsp:nvSpPr>
      <dsp:spPr>
        <a:xfrm>
          <a:off x="65273" y="166728"/>
          <a:ext cx="555434" cy="5554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FE10B-A6DE-447B-9F49-D2328F084E76}">
      <dsp:nvSpPr>
        <dsp:cNvPr id="0" name=""/>
        <dsp:cNvSpPr/>
      </dsp:nvSpPr>
      <dsp:spPr>
        <a:xfrm>
          <a:off x="745387" y="889184"/>
          <a:ext cx="7317339" cy="4443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70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t>How COVID-19 has affected diabetes care</a:t>
          </a:r>
        </a:p>
      </dsp:txBody>
      <dsp:txXfrm>
        <a:off x="745387" y="889184"/>
        <a:ext cx="7317339" cy="444347"/>
      </dsp:txXfrm>
    </dsp:sp>
    <dsp:sp modelId="{2F148B61-69AE-4310-BE50-CAAF0B329E67}">
      <dsp:nvSpPr>
        <dsp:cNvPr id="0" name=""/>
        <dsp:cNvSpPr/>
      </dsp:nvSpPr>
      <dsp:spPr>
        <a:xfrm>
          <a:off x="467670" y="833640"/>
          <a:ext cx="555434" cy="55543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1F4D1-592C-4A6B-9E33-B2349B274CC8}">
      <dsp:nvSpPr>
        <dsp:cNvPr id="0" name=""/>
        <dsp:cNvSpPr/>
      </dsp:nvSpPr>
      <dsp:spPr>
        <a:xfrm>
          <a:off x="965898" y="1555608"/>
          <a:ext cx="7096827" cy="4443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70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t>Why do some healthy people become seriously ill with COVID? (Genomics England)</a:t>
          </a:r>
          <a:endParaRPr lang="en-GB" sz="1300" kern="1200" dirty="0"/>
        </a:p>
      </dsp:txBody>
      <dsp:txXfrm>
        <a:off x="965898" y="1555608"/>
        <a:ext cx="7096827" cy="444347"/>
      </dsp:txXfrm>
    </dsp:sp>
    <dsp:sp modelId="{77AFFF29-8915-42B9-B397-C71D3660DF7D}">
      <dsp:nvSpPr>
        <dsp:cNvPr id="0" name=""/>
        <dsp:cNvSpPr/>
      </dsp:nvSpPr>
      <dsp:spPr>
        <a:xfrm>
          <a:off x="688181" y="1500064"/>
          <a:ext cx="555434" cy="5554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28B8A-4708-4377-8412-B9ED23B47475}">
      <dsp:nvSpPr>
        <dsp:cNvPr id="0" name=""/>
        <dsp:cNvSpPr/>
      </dsp:nvSpPr>
      <dsp:spPr>
        <a:xfrm>
          <a:off x="1036305" y="2222520"/>
          <a:ext cx="7026420" cy="4443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70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t>Post COVID recovery - observational follow up study</a:t>
          </a:r>
          <a:endParaRPr lang="en-GB" sz="1300" kern="1200" dirty="0"/>
        </a:p>
      </dsp:txBody>
      <dsp:txXfrm>
        <a:off x="1036305" y="2222520"/>
        <a:ext cx="7026420" cy="444347"/>
      </dsp:txXfrm>
    </dsp:sp>
    <dsp:sp modelId="{A92A8E67-3E21-41B0-AF5E-02845F2B815B}">
      <dsp:nvSpPr>
        <dsp:cNvPr id="0" name=""/>
        <dsp:cNvSpPr/>
      </dsp:nvSpPr>
      <dsp:spPr>
        <a:xfrm>
          <a:off x="758588" y="2166977"/>
          <a:ext cx="555434" cy="55543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B6AFC-1062-4350-A8CA-E5C01087187F}">
      <dsp:nvSpPr>
        <dsp:cNvPr id="0" name=""/>
        <dsp:cNvSpPr/>
      </dsp:nvSpPr>
      <dsp:spPr>
        <a:xfrm>
          <a:off x="965898" y="2889433"/>
          <a:ext cx="7096827" cy="4443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70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t>How has General Practice coped, and what will the new normal working arrangements in County Durham CCG be?</a:t>
          </a:r>
          <a:endParaRPr lang="en-GB" sz="1300" kern="1200" dirty="0"/>
        </a:p>
      </dsp:txBody>
      <dsp:txXfrm>
        <a:off x="965898" y="2889433"/>
        <a:ext cx="7096827" cy="444347"/>
      </dsp:txXfrm>
    </dsp:sp>
    <dsp:sp modelId="{67DC426B-49A0-414F-8F8B-E2283A438D9B}">
      <dsp:nvSpPr>
        <dsp:cNvPr id="0" name=""/>
        <dsp:cNvSpPr/>
      </dsp:nvSpPr>
      <dsp:spPr>
        <a:xfrm>
          <a:off x="688181" y="2833889"/>
          <a:ext cx="555434" cy="55543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597966-1FB8-4479-B808-229AA77D7DB3}">
      <dsp:nvSpPr>
        <dsp:cNvPr id="0" name=""/>
        <dsp:cNvSpPr/>
      </dsp:nvSpPr>
      <dsp:spPr>
        <a:xfrm>
          <a:off x="745387" y="3555857"/>
          <a:ext cx="7317339" cy="444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70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t>Retrospective COVID-19 outcome study in patients over 75 who take Vitamin D as a repeat prescription</a:t>
          </a:r>
        </a:p>
      </dsp:txBody>
      <dsp:txXfrm>
        <a:off x="745387" y="3555857"/>
        <a:ext cx="7317339" cy="444347"/>
      </dsp:txXfrm>
    </dsp:sp>
    <dsp:sp modelId="{D9162BC9-902E-4E5A-97ED-FC8AA118ADFB}">
      <dsp:nvSpPr>
        <dsp:cNvPr id="0" name=""/>
        <dsp:cNvSpPr/>
      </dsp:nvSpPr>
      <dsp:spPr>
        <a:xfrm>
          <a:off x="467670" y="3500313"/>
          <a:ext cx="555434" cy="5554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217BC-60BD-41AF-87B0-D8C837D334B2}">
      <dsp:nvSpPr>
        <dsp:cNvPr id="0" name=""/>
        <dsp:cNvSpPr/>
      </dsp:nvSpPr>
      <dsp:spPr>
        <a:xfrm>
          <a:off x="342990" y="4222769"/>
          <a:ext cx="7719736" cy="4443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701" tIns="33020" rIns="33020" bIns="33020" numCol="1" spcCol="1270" anchor="ctr" anchorCtr="0">
          <a:noAutofit/>
        </a:bodyPr>
        <a:lstStyle/>
        <a:p>
          <a:pPr marL="0" lvl="0" indent="0" algn="l" defTabSz="577850">
            <a:lnSpc>
              <a:spcPct val="90000"/>
            </a:lnSpc>
            <a:spcBef>
              <a:spcPct val="0"/>
            </a:spcBef>
            <a:spcAft>
              <a:spcPct val="35000"/>
            </a:spcAft>
            <a:buNone/>
          </a:pPr>
          <a:r>
            <a:rPr lang="en-GB" sz="1300" i="0" kern="1200" dirty="0"/>
            <a:t>Psychological impact of COVID19</a:t>
          </a:r>
        </a:p>
      </dsp:txBody>
      <dsp:txXfrm>
        <a:off x="342990" y="4222769"/>
        <a:ext cx="7719736" cy="444347"/>
      </dsp:txXfrm>
    </dsp:sp>
    <dsp:sp modelId="{72C47C2B-6047-497F-96C9-1B95076A9E5D}">
      <dsp:nvSpPr>
        <dsp:cNvPr id="0" name=""/>
        <dsp:cNvSpPr/>
      </dsp:nvSpPr>
      <dsp:spPr>
        <a:xfrm>
          <a:off x="65273" y="4167226"/>
          <a:ext cx="555434" cy="55543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558DE-4E24-4024-B1AD-7A921BF290E7}">
      <dsp:nvSpPr>
        <dsp:cNvPr id="0" name=""/>
        <dsp:cNvSpPr/>
      </dsp:nvSpPr>
      <dsp:spPr>
        <a:xfrm>
          <a:off x="0" y="231186"/>
          <a:ext cx="2910362" cy="17462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Formulate ideas</a:t>
          </a:r>
        </a:p>
      </dsp:txBody>
      <dsp:txXfrm>
        <a:off x="0" y="231186"/>
        <a:ext cx="2910362" cy="1746217"/>
      </dsp:txXfrm>
    </dsp:sp>
    <dsp:sp modelId="{1EF873BA-523F-452B-ADCB-31911FCB66D3}">
      <dsp:nvSpPr>
        <dsp:cNvPr id="0" name=""/>
        <dsp:cNvSpPr/>
      </dsp:nvSpPr>
      <dsp:spPr>
        <a:xfrm>
          <a:off x="3201398" y="231186"/>
          <a:ext cx="2910362" cy="17462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Advice and signposting</a:t>
          </a:r>
        </a:p>
      </dsp:txBody>
      <dsp:txXfrm>
        <a:off x="3201398" y="231186"/>
        <a:ext cx="2910362" cy="1746217"/>
      </dsp:txXfrm>
    </dsp:sp>
    <dsp:sp modelId="{6A98A908-837C-47DF-9205-E986FBE78AAD}">
      <dsp:nvSpPr>
        <dsp:cNvPr id="0" name=""/>
        <dsp:cNvSpPr/>
      </dsp:nvSpPr>
      <dsp:spPr>
        <a:xfrm>
          <a:off x="6402796" y="231186"/>
          <a:ext cx="2910362" cy="17462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Grants &amp; funding</a:t>
          </a:r>
        </a:p>
      </dsp:txBody>
      <dsp:txXfrm>
        <a:off x="6402796" y="231186"/>
        <a:ext cx="2910362" cy="1746217"/>
      </dsp:txXfrm>
    </dsp:sp>
    <dsp:sp modelId="{B2ED4182-37FF-45B2-AA6D-061404E2BB1F}">
      <dsp:nvSpPr>
        <dsp:cNvPr id="0" name=""/>
        <dsp:cNvSpPr/>
      </dsp:nvSpPr>
      <dsp:spPr>
        <a:xfrm>
          <a:off x="0" y="2268439"/>
          <a:ext cx="2910362" cy="17462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Literature review</a:t>
          </a:r>
        </a:p>
      </dsp:txBody>
      <dsp:txXfrm>
        <a:off x="0" y="2268439"/>
        <a:ext cx="2910362" cy="1746217"/>
      </dsp:txXfrm>
    </dsp:sp>
    <dsp:sp modelId="{804472B3-ED9B-4A73-9EC6-D0D2E29061AF}">
      <dsp:nvSpPr>
        <dsp:cNvPr id="0" name=""/>
        <dsp:cNvSpPr/>
      </dsp:nvSpPr>
      <dsp:spPr>
        <a:xfrm>
          <a:off x="3201398" y="2268439"/>
          <a:ext cx="2910362" cy="17462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Governance advice</a:t>
          </a:r>
        </a:p>
      </dsp:txBody>
      <dsp:txXfrm>
        <a:off x="3201398" y="2268439"/>
        <a:ext cx="2910362" cy="1746217"/>
      </dsp:txXfrm>
    </dsp:sp>
    <dsp:sp modelId="{771B6D50-0358-4511-876A-121D1C84CC52}">
      <dsp:nvSpPr>
        <dsp:cNvPr id="0" name=""/>
        <dsp:cNvSpPr/>
      </dsp:nvSpPr>
      <dsp:spPr>
        <a:xfrm>
          <a:off x="6402796" y="2268439"/>
          <a:ext cx="2910362" cy="17462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Resource list</a:t>
          </a:r>
        </a:p>
      </dsp:txBody>
      <dsp:txXfrm>
        <a:off x="6402796" y="2268439"/>
        <a:ext cx="2910362" cy="17462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DE5EA-FFC5-4678-ACE9-22C206FA7306}"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DE129-96DE-4E65-B8EC-88579299B2D4}" type="slidenum">
              <a:rPr lang="en-GB" smtClean="0"/>
              <a:t>‹#›</a:t>
            </a:fld>
            <a:endParaRPr lang="en-GB"/>
          </a:p>
        </p:txBody>
      </p:sp>
    </p:spTree>
    <p:extLst>
      <p:ext uri="{BB962C8B-B14F-4D97-AF65-F5344CB8AC3E}">
        <p14:creationId xmlns:p14="http://schemas.microsoft.com/office/powerpoint/2010/main" val="126606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deaboardz.com/for/STEMClub%20and%20C-WorKS%20/368241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DDE129-96DE-4E65-B8EC-88579299B2D4}" type="slidenum">
              <a:rPr lang="en-GB" smtClean="0"/>
              <a:t>1</a:t>
            </a:fld>
            <a:endParaRPr lang="en-GB"/>
          </a:p>
        </p:txBody>
      </p:sp>
    </p:spTree>
    <p:extLst>
      <p:ext uri="{BB962C8B-B14F-4D97-AF65-F5344CB8AC3E}">
        <p14:creationId xmlns:p14="http://schemas.microsoft.com/office/powerpoint/2010/main" val="11245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a:p>
            <a:r>
              <a:rPr lang="en-GB" sz="2000" dirty="0"/>
              <a:t>Hand over to Shona Haining, Head of Research and Evidence at NECS to talk about future developments at the Integrated Care System level</a:t>
            </a:r>
          </a:p>
        </p:txBody>
      </p:sp>
      <p:sp>
        <p:nvSpPr>
          <p:cNvPr id="4" name="Slide Number Placeholder 3"/>
          <p:cNvSpPr>
            <a:spLocks noGrp="1"/>
          </p:cNvSpPr>
          <p:nvPr>
            <p:ph type="sldNum" sz="quarter" idx="10"/>
          </p:nvPr>
        </p:nvSpPr>
        <p:spPr/>
        <p:txBody>
          <a:bodyPr/>
          <a:lstStyle/>
          <a:p>
            <a:fld id="{B426F106-4CB1-449C-81C5-571218A72755}" type="slidenum">
              <a:rPr lang="en-GB" smtClean="0"/>
              <a:t>21</a:t>
            </a:fld>
            <a:endParaRPr lang="en-GB" dirty="0"/>
          </a:p>
        </p:txBody>
      </p:sp>
    </p:spTree>
    <p:extLst>
      <p:ext uri="{BB962C8B-B14F-4D97-AF65-F5344CB8AC3E}">
        <p14:creationId xmlns:p14="http://schemas.microsoft.com/office/powerpoint/2010/main" val="365846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Stretch break</a:t>
            </a:r>
          </a:p>
          <a:p>
            <a:endParaRPr lang="en-GB" dirty="0"/>
          </a:p>
          <a:p>
            <a:r>
              <a:rPr lang="en-GB" dirty="0"/>
              <a:t>Hand over to Jody Nichols, Health Programme Manager from the Academic Health Science Network who is consulting on an Innovation Pathway.</a:t>
            </a:r>
          </a:p>
        </p:txBody>
      </p:sp>
      <p:sp>
        <p:nvSpPr>
          <p:cNvPr id="4" name="Slide Number Placeholder 3"/>
          <p:cNvSpPr>
            <a:spLocks noGrp="1"/>
          </p:cNvSpPr>
          <p:nvPr>
            <p:ph type="sldNum" sz="quarter" idx="5"/>
          </p:nvPr>
        </p:nvSpPr>
        <p:spPr/>
        <p:txBody>
          <a:bodyPr/>
          <a:lstStyle/>
          <a:p>
            <a:fld id="{97DDE129-96DE-4E65-B8EC-88579299B2D4}" type="slidenum">
              <a:rPr lang="en-GB" smtClean="0"/>
              <a:t>22</a:t>
            </a:fld>
            <a:endParaRPr lang="en-GB"/>
          </a:p>
        </p:txBody>
      </p:sp>
    </p:spTree>
    <p:extLst>
      <p:ext uri="{BB962C8B-B14F-4D97-AF65-F5344CB8AC3E}">
        <p14:creationId xmlns:p14="http://schemas.microsoft.com/office/powerpoint/2010/main" val="188610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linear support service for NHS and industry,</a:t>
            </a:r>
            <a:r>
              <a:rPr lang="en-GB" baseline="0" dirty="0"/>
              <a:t> include overview notes on each step.</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99D23-32BF-470A-90A4-33B0F6E47A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268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480C22-6294-4401-ABD8-E2518F2B7A65}" type="slidenum">
              <a:rPr lang="en-GB" smtClean="0"/>
              <a:t>28</a:t>
            </a:fld>
            <a:endParaRPr lang="en-GB"/>
          </a:p>
        </p:txBody>
      </p:sp>
    </p:spTree>
    <p:extLst>
      <p:ext uri="{BB962C8B-B14F-4D97-AF65-F5344CB8AC3E}">
        <p14:creationId xmlns:p14="http://schemas.microsoft.com/office/powerpoint/2010/main" val="234160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480C22-6294-4401-ABD8-E2518F2B7A65}" type="slidenum">
              <a:rPr lang="en-GB" smtClean="0"/>
              <a:t>32</a:t>
            </a:fld>
            <a:endParaRPr lang="en-GB"/>
          </a:p>
        </p:txBody>
      </p:sp>
    </p:spTree>
    <p:extLst>
      <p:ext uri="{BB962C8B-B14F-4D97-AF65-F5344CB8AC3E}">
        <p14:creationId xmlns:p14="http://schemas.microsoft.com/office/powerpoint/2010/main" val="221478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5 minute comfort break</a:t>
            </a:r>
          </a:p>
          <a:p>
            <a:endParaRPr lang="en-GB" dirty="0"/>
          </a:p>
          <a:p>
            <a:r>
              <a:rPr lang="en-GB" dirty="0"/>
              <a:t>Please stay in the main room for now</a:t>
            </a:r>
          </a:p>
          <a:p>
            <a:endParaRPr lang="en-GB" dirty="0"/>
          </a:p>
          <a:p>
            <a:r>
              <a:rPr lang="en-GB" dirty="0"/>
              <a:t>You should have an extra Teams invite for a little later.</a:t>
            </a:r>
          </a:p>
          <a:p>
            <a:endParaRPr lang="en-GB" dirty="0"/>
          </a:p>
          <a:p>
            <a:r>
              <a:rPr lang="en-GB" dirty="0"/>
              <a:t>If you don’t have it, please let me know in chat</a:t>
            </a:r>
          </a:p>
          <a:p>
            <a:endParaRPr lang="en-GB" dirty="0"/>
          </a:p>
          <a:p>
            <a:endParaRPr lang="en-GB" dirty="0"/>
          </a:p>
          <a:p>
            <a:r>
              <a:rPr lang="en-GB" dirty="0"/>
              <a:t>Stop sharing so Anna can take over</a:t>
            </a:r>
          </a:p>
          <a:p>
            <a:endParaRPr lang="en-GB" dirty="0"/>
          </a:p>
          <a:p>
            <a:r>
              <a:rPr lang="en-GB" dirty="0" err="1"/>
              <a:t>IdeaBoardz</a:t>
            </a:r>
            <a:r>
              <a:rPr lang="en-GB" dirty="0"/>
              <a:t> link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hlinkClick r:id="rId3"/>
              </a:rPr>
              <a:t>https://ideaboardz.com/for/STEMClub%20and%20C-WorKS%20/3682415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7DDE129-96DE-4E65-B8EC-88579299B2D4}" type="slidenum">
              <a:rPr lang="en-GB" smtClean="0"/>
              <a:t>39</a:t>
            </a:fld>
            <a:endParaRPr lang="en-GB"/>
          </a:p>
        </p:txBody>
      </p:sp>
    </p:spTree>
    <p:extLst>
      <p:ext uri="{BB962C8B-B14F-4D97-AF65-F5344CB8AC3E}">
        <p14:creationId xmlns:p14="http://schemas.microsoft.com/office/powerpoint/2010/main" val="112172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78AB69-C126-4ECE-AFE5-1A4EE7AB2C3E}" type="slidenum">
              <a:rPr lang="en-GB" smtClean="0"/>
              <a:t>40</a:t>
            </a:fld>
            <a:endParaRPr lang="en-GB"/>
          </a:p>
        </p:txBody>
      </p:sp>
    </p:spTree>
    <p:extLst>
      <p:ext uri="{BB962C8B-B14F-4D97-AF65-F5344CB8AC3E}">
        <p14:creationId xmlns:p14="http://schemas.microsoft.com/office/powerpoint/2010/main" val="2484479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78AB69-C126-4ECE-AFE5-1A4EE7AB2C3E}" type="slidenum">
              <a:rPr lang="en-GB" smtClean="0"/>
              <a:t>41</a:t>
            </a:fld>
            <a:endParaRPr lang="en-GB"/>
          </a:p>
        </p:txBody>
      </p:sp>
    </p:spTree>
    <p:extLst>
      <p:ext uri="{BB962C8B-B14F-4D97-AF65-F5344CB8AC3E}">
        <p14:creationId xmlns:p14="http://schemas.microsoft.com/office/powerpoint/2010/main" val="176829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10"/>
          </p:nvPr>
        </p:nvSpPr>
        <p:spPr/>
        <p:txBody>
          <a:bodyPr/>
          <a:lstStyle/>
          <a:p>
            <a:fld id="{DA78AB69-C126-4ECE-AFE5-1A4EE7AB2C3E}" type="slidenum">
              <a:rPr lang="en-GB" smtClean="0"/>
              <a:t>42</a:t>
            </a:fld>
            <a:endParaRPr lang="en-GB" dirty="0"/>
          </a:p>
        </p:txBody>
      </p:sp>
    </p:spTree>
    <p:extLst>
      <p:ext uri="{BB962C8B-B14F-4D97-AF65-F5344CB8AC3E}">
        <p14:creationId xmlns:p14="http://schemas.microsoft.com/office/powerpoint/2010/main" val="248447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78AB69-C126-4ECE-AFE5-1A4EE7AB2C3E}" type="slidenum">
              <a:rPr lang="en-GB" smtClean="0"/>
              <a:t>43</a:t>
            </a:fld>
            <a:endParaRPr lang="en-GB"/>
          </a:p>
        </p:txBody>
      </p:sp>
    </p:spTree>
    <p:extLst>
      <p:ext uri="{BB962C8B-B14F-4D97-AF65-F5344CB8AC3E}">
        <p14:creationId xmlns:p14="http://schemas.microsoft.com/office/powerpoint/2010/main" val="248447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DDE129-96DE-4E65-B8EC-88579299B2D4}" type="slidenum">
              <a:rPr lang="en-GB" smtClean="0"/>
              <a:t>2</a:t>
            </a:fld>
            <a:endParaRPr lang="en-GB"/>
          </a:p>
        </p:txBody>
      </p:sp>
    </p:spTree>
    <p:extLst>
      <p:ext uri="{BB962C8B-B14F-4D97-AF65-F5344CB8AC3E}">
        <p14:creationId xmlns:p14="http://schemas.microsoft.com/office/powerpoint/2010/main" val="2481235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dirty="0"/>
              <a:t>As well as the resources posted and the platform itself other outputs include: presentations at events, monthly newsletter, user activity update reports.</a:t>
            </a:r>
          </a:p>
        </p:txBody>
      </p:sp>
      <p:sp>
        <p:nvSpPr>
          <p:cNvPr id="4" name="Slide Number Placeholder 3"/>
          <p:cNvSpPr>
            <a:spLocks noGrp="1"/>
          </p:cNvSpPr>
          <p:nvPr>
            <p:ph type="sldNum" sz="quarter" idx="10"/>
          </p:nvPr>
        </p:nvSpPr>
        <p:spPr/>
        <p:txBody>
          <a:bodyPr/>
          <a:lstStyle/>
          <a:p>
            <a:fld id="{DA78AB69-C126-4ECE-AFE5-1A4EE7AB2C3E}" type="slidenum">
              <a:rPr lang="en-GB" smtClean="0"/>
              <a:t>44</a:t>
            </a:fld>
            <a:endParaRPr lang="en-GB" dirty="0"/>
          </a:p>
        </p:txBody>
      </p:sp>
    </p:spTree>
    <p:extLst>
      <p:ext uri="{BB962C8B-B14F-4D97-AF65-F5344CB8AC3E}">
        <p14:creationId xmlns:p14="http://schemas.microsoft.com/office/powerpoint/2010/main" val="2484479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10"/>
          </p:nvPr>
        </p:nvSpPr>
        <p:spPr/>
        <p:txBody>
          <a:bodyPr/>
          <a:lstStyle/>
          <a:p>
            <a:fld id="{DA78AB69-C126-4ECE-AFE5-1A4EE7AB2C3E}" type="slidenum">
              <a:rPr lang="en-GB" smtClean="0"/>
              <a:t>45</a:t>
            </a:fld>
            <a:endParaRPr lang="en-GB" dirty="0"/>
          </a:p>
        </p:txBody>
      </p:sp>
    </p:spTree>
    <p:extLst>
      <p:ext uri="{BB962C8B-B14F-4D97-AF65-F5344CB8AC3E}">
        <p14:creationId xmlns:p14="http://schemas.microsoft.com/office/powerpoint/2010/main" val="248447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10"/>
          </p:nvPr>
        </p:nvSpPr>
        <p:spPr/>
        <p:txBody>
          <a:bodyPr/>
          <a:lstStyle/>
          <a:p>
            <a:fld id="{DA78AB69-C126-4ECE-AFE5-1A4EE7AB2C3E}" type="slidenum">
              <a:rPr lang="en-GB" smtClean="0"/>
              <a:t>46</a:t>
            </a:fld>
            <a:endParaRPr lang="en-GB" dirty="0"/>
          </a:p>
        </p:txBody>
      </p:sp>
    </p:spTree>
    <p:extLst>
      <p:ext uri="{BB962C8B-B14F-4D97-AF65-F5344CB8AC3E}">
        <p14:creationId xmlns:p14="http://schemas.microsoft.com/office/powerpoint/2010/main" val="3057204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78AB69-C126-4ECE-AFE5-1A4EE7AB2C3E}" type="slidenum">
              <a:rPr lang="en-GB" smtClean="0"/>
              <a:t>47</a:t>
            </a:fld>
            <a:endParaRPr lang="en-GB"/>
          </a:p>
        </p:txBody>
      </p:sp>
    </p:spTree>
    <p:extLst>
      <p:ext uri="{BB962C8B-B14F-4D97-AF65-F5344CB8AC3E}">
        <p14:creationId xmlns:p14="http://schemas.microsoft.com/office/powerpoint/2010/main" val="584217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78AB69-C126-4ECE-AFE5-1A4EE7AB2C3E}" type="slidenum">
              <a:rPr lang="en-GB" smtClean="0"/>
              <a:t>50</a:t>
            </a:fld>
            <a:endParaRPr lang="en-GB"/>
          </a:p>
        </p:txBody>
      </p:sp>
    </p:spTree>
    <p:extLst>
      <p:ext uri="{BB962C8B-B14F-4D97-AF65-F5344CB8AC3E}">
        <p14:creationId xmlns:p14="http://schemas.microsoft.com/office/powerpoint/2010/main" val="101880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78AB69-C126-4ECE-AFE5-1A4EE7AB2C3E}" type="slidenum">
              <a:rPr lang="en-GB" smtClean="0"/>
              <a:t>51</a:t>
            </a:fld>
            <a:endParaRPr lang="en-GB"/>
          </a:p>
        </p:txBody>
      </p:sp>
    </p:spTree>
    <p:extLst>
      <p:ext uri="{BB962C8B-B14F-4D97-AF65-F5344CB8AC3E}">
        <p14:creationId xmlns:p14="http://schemas.microsoft.com/office/powerpoint/2010/main" val="4082060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78AB69-C126-4ECE-AFE5-1A4EE7AB2C3E}" type="slidenum">
              <a:rPr lang="en-GB" smtClean="0"/>
              <a:t>52</a:t>
            </a:fld>
            <a:endParaRPr lang="en-GB"/>
          </a:p>
        </p:txBody>
      </p:sp>
    </p:spTree>
    <p:extLst>
      <p:ext uri="{BB962C8B-B14F-4D97-AF65-F5344CB8AC3E}">
        <p14:creationId xmlns:p14="http://schemas.microsoft.com/office/powerpoint/2010/main" val="194431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DDE129-96DE-4E65-B8EC-88579299B2D4}" type="slidenum">
              <a:rPr lang="en-GB" smtClean="0"/>
              <a:t>53</a:t>
            </a:fld>
            <a:endParaRPr lang="en-GB"/>
          </a:p>
        </p:txBody>
      </p:sp>
    </p:spTree>
    <p:extLst>
      <p:ext uri="{BB962C8B-B14F-4D97-AF65-F5344CB8AC3E}">
        <p14:creationId xmlns:p14="http://schemas.microsoft.com/office/powerpoint/2010/main" val="1771041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 - Any thoughts on how we grow the Network?</a:t>
            </a:r>
          </a:p>
          <a:p>
            <a:endParaRPr lang="en-GB" dirty="0"/>
          </a:p>
          <a:p>
            <a:r>
              <a:rPr lang="en-GB" b="1" dirty="0"/>
              <a:t>How we work across Regions?</a:t>
            </a:r>
          </a:p>
          <a:p>
            <a:endParaRPr lang="en-GB" b="1" dirty="0"/>
          </a:p>
          <a:p>
            <a:r>
              <a:rPr lang="en-GB" b="1" dirty="0"/>
              <a:t> - Any asks from the planning group?</a:t>
            </a:r>
          </a:p>
          <a:p>
            <a:endParaRPr lang="en-GB" b="1" dirty="0"/>
          </a:p>
          <a:p>
            <a:r>
              <a:rPr lang="en-GB" b="1" dirty="0"/>
              <a:t>- Any next steps for you?</a:t>
            </a:r>
          </a:p>
          <a:p>
            <a:endParaRPr lang="en-GB" dirty="0"/>
          </a:p>
        </p:txBody>
      </p:sp>
      <p:sp>
        <p:nvSpPr>
          <p:cNvPr id="4" name="Slide Number Placeholder 3"/>
          <p:cNvSpPr>
            <a:spLocks noGrp="1"/>
          </p:cNvSpPr>
          <p:nvPr>
            <p:ph type="sldNum" sz="quarter" idx="5"/>
          </p:nvPr>
        </p:nvSpPr>
        <p:spPr/>
        <p:txBody>
          <a:bodyPr/>
          <a:lstStyle/>
          <a:p>
            <a:fld id="{97DDE129-96DE-4E65-B8EC-88579299B2D4}" type="slidenum">
              <a:rPr lang="en-GB" smtClean="0"/>
              <a:t>54</a:t>
            </a:fld>
            <a:endParaRPr lang="en-GB"/>
          </a:p>
        </p:txBody>
      </p:sp>
    </p:spTree>
    <p:extLst>
      <p:ext uri="{BB962C8B-B14F-4D97-AF65-F5344CB8AC3E}">
        <p14:creationId xmlns:p14="http://schemas.microsoft.com/office/powerpoint/2010/main" val="328463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7DDE129-96DE-4E65-B8EC-88579299B2D4}" type="slidenum">
              <a:rPr lang="en-GB" smtClean="0"/>
              <a:t>3</a:t>
            </a:fld>
            <a:endParaRPr lang="en-GB"/>
          </a:p>
        </p:txBody>
      </p:sp>
    </p:spTree>
    <p:extLst>
      <p:ext uri="{BB962C8B-B14F-4D97-AF65-F5344CB8AC3E}">
        <p14:creationId xmlns:p14="http://schemas.microsoft.com/office/powerpoint/2010/main" val="56352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DDE129-96DE-4E65-B8EC-88579299B2D4}" type="slidenum">
              <a:rPr lang="en-GB" smtClean="0"/>
              <a:t>4</a:t>
            </a:fld>
            <a:endParaRPr lang="en-GB"/>
          </a:p>
        </p:txBody>
      </p:sp>
    </p:spTree>
    <p:extLst>
      <p:ext uri="{BB962C8B-B14F-4D97-AF65-F5344CB8AC3E}">
        <p14:creationId xmlns:p14="http://schemas.microsoft.com/office/powerpoint/2010/main" val="86093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4714"/>
            <a:ext cx="5671715" cy="4929125"/>
          </a:xfrm>
        </p:spPr>
        <p:txBody>
          <a:bodyPr/>
          <a:lstStyle/>
          <a:p>
            <a:endParaRPr lang="en-GB" sz="1800" b="1" dirty="0"/>
          </a:p>
        </p:txBody>
      </p:sp>
      <p:sp>
        <p:nvSpPr>
          <p:cNvPr id="4" name="Slide Number Placeholder 3"/>
          <p:cNvSpPr>
            <a:spLocks noGrp="1"/>
          </p:cNvSpPr>
          <p:nvPr>
            <p:ph type="sldNum" sz="quarter" idx="10"/>
          </p:nvPr>
        </p:nvSpPr>
        <p:spPr/>
        <p:txBody>
          <a:bodyPr/>
          <a:lstStyle/>
          <a:p>
            <a:fld id="{B426F106-4CB1-449C-81C5-571218A72755}" type="slidenum">
              <a:rPr lang="en-GB" smtClean="0"/>
              <a:t>16</a:t>
            </a:fld>
            <a:endParaRPr lang="en-GB" dirty="0"/>
          </a:p>
        </p:txBody>
      </p:sp>
    </p:spTree>
    <p:extLst>
      <p:ext uri="{BB962C8B-B14F-4D97-AF65-F5344CB8AC3E}">
        <p14:creationId xmlns:p14="http://schemas.microsoft.com/office/powerpoint/2010/main" val="262356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B426F106-4CB1-449C-81C5-571218A72755}" type="slidenum">
              <a:rPr lang="en-GB" smtClean="0"/>
              <a:t>17</a:t>
            </a:fld>
            <a:endParaRPr lang="en-GB" dirty="0"/>
          </a:p>
        </p:txBody>
      </p:sp>
    </p:spTree>
    <p:extLst>
      <p:ext uri="{BB962C8B-B14F-4D97-AF65-F5344CB8AC3E}">
        <p14:creationId xmlns:p14="http://schemas.microsoft.com/office/powerpoint/2010/main" val="365846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B426F106-4CB1-449C-81C5-571218A72755}" type="slidenum">
              <a:rPr lang="en-GB" smtClean="0"/>
              <a:t>18</a:t>
            </a:fld>
            <a:endParaRPr lang="en-GB" dirty="0"/>
          </a:p>
        </p:txBody>
      </p:sp>
    </p:spTree>
    <p:extLst>
      <p:ext uri="{BB962C8B-B14F-4D97-AF65-F5344CB8AC3E}">
        <p14:creationId xmlns:p14="http://schemas.microsoft.com/office/powerpoint/2010/main" val="365846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B426F106-4CB1-449C-81C5-571218A72755}" type="slidenum">
              <a:rPr lang="en-GB" smtClean="0"/>
              <a:t>19</a:t>
            </a:fld>
            <a:endParaRPr lang="en-GB" dirty="0"/>
          </a:p>
        </p:txBody>
      </p:sp>
    </p:spTree>
    <p:extLst>
      <p:ext uri="{BB962C8B-B14F-4D97-AF65-F5344CB8AC3E}">
        <p14:creationId xmlns:p14="http://schemas.microsoft.com/office/powerpoint/2010/main" val="365846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B426F106-4CB1-449C-81C5-571218A72755}" type="slidenum">
              <a:rPr lang="en-GB" smtClean="0"/>
              <a:t>20</a:t>
            </a:fld>
            <a:endParaRPr lang="en-GB" dirty="0"/>
          </a:p>
        </p:txBody>
      </p:sp>
    </p:spTree>
    <p:extLst>
      <p:ext uri="{BB962C8B-B14F-4D97-AF65-F5344CB8AC3E}">
        <p14:creationId xmlns:p14="http://schemas.microsoft.com/office/powerpoint/2010/main" val="365846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3F60-E2C5-48AB-B342-838C32EC53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0ADCA8-6E4D-4160-8A77-EFB318DD5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69C966-7916-42FE-8149-12A2D50B3FE3}"/>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5" name="Footer Placeholder 4">
            <a:extLst>
              <a:ext uri="{FF2B5EF4-FFF2-40B4-BE49-F238E27FC236}">
                <a16:creationId xmlns:a16="http://schemas.microsoft.com/office/drawing/2014/main" id="{169DC4F4-F167-45AD-B9B5-4FAA22066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A9E95-9E4E-421A-942E-32954E7E15F5}"/>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111484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D619-B0C7-4953-B0D8-2540DC1055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1EBE75-E421-40CA-A730-CB3399139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C6EEC-5226-4E59-8601-6A0F32BD5495}"/>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5" name="Footer Placeholder 4">
            <a:extLst>
              <a:ext uri="{FF2B5EF4-FFF2-40B4-BE49-F238E27FC236}">
                <a16:creationId xmlns:a16="http://schemas.microsoft.com/office/drawing/2014/main" id="{5C0538C9-D9C0-41F5-8488-76767AC45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3B2D3-02F8-49D6-A30D-FEEE95F58711}"/>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347692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8E5C8-A61B-45F4-83AB-0F8AC60E03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67F817-EC76-4854-8E29-C6EDD892A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F31E6-7F88-4CEF-A64B-501738633E42}"/>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5" name="Footer Placeholder 4">
            <a:extLst>
              <a:ext uri="{FF2B5EF4-FFF2-40B4-BE49-F238E27FC236}">
                <a16:creationId xmlns:a16="http://schemas.microsoft.com/office/drawing/2014/main" id="{F26856D3-FD7E-4871-B098-740F2A03C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776781-1C22-4AD1-A6FA-6DF204F96432}"/>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173141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Vertical Title 1"/>
          <p:cNvSpPr>
            <a:spLocks noGrp="1"/>
          </p:cNvSpPr>
          <p:nvPr>
            <p:ph type="title" hasCustomPrompt="1"/>
          </p:nvPr>
        </p:nvSpPr>
        <p:spPr>
          <a:xfrm>
            <a:off x="1404437" y="566712"/>
            <a:ext cx="10245697" cy="711384"/>
          </a:xfrm>
          <a:prstGeom prst="rect">
            <a:avLst/>
          </a:prstGeom>
        </p:spPr>
        <p:txBody>
          <a:bodyPr vert="horz"/>
          <a:lstStyle>
            <a:lvl1pPr algn="l">
              <a:defRPr sz="3200" baseline="0">
                <a:solidFill>
                  <a:srgbClr val="0070C0"/>
                </a:solidFill>
                <a:latin typeface="Arial" panose="020B0604020202020204" pitchFamily="34" charset="0"/>
                <a:cs typeface="Arial" panose="020B0604020202020204" pitchFamily="34" charset="0"/>
              </a:defRPr>
            </a:lvl1pPr>
          </a:lstStyle>
          <a:p>
            <a:r>
              <a:rPr lang="en-GB" dirty="0"/>
              <a:t>Click to add title</a:t>
            </a:r>
            <a:r>
              <a:rPr lang="en-US" dirty="0"/>
              <a:t> - Arial 24pt</a:t>
            </a:r>
          </a:p>
        </p:txBody>
      </p:sp>
      <p:sp>
        <p:nvSpPr>
          <p:cNvPr id="6" name="Content Placeholder 5"/>
          <p:cNvSpPr>
            <a:spLocks noGrp="1"/>
          </p:cNvSpPr>
          <p:nvPr>
            <p:ph sz="quarter" idx="10" hasCustomPrompt="1"/>
          </p:nvPr>
        </p:nvSpPr>
        <p:spPr>
          <a:xfrm>
            <a:off x="469900" y="1771651"/>
            <a:ext cx="11180233" cy="4059944"/>
          </a:xfrm>
          <a:prstGeom prst="rect">
            <a:avLst/>
          </a:prstGeom>
        </p:spPr>
        <p:txBody>
          <a:bodyPr vert="horz"/>
          <a:lstStyle>
            <a:lvl1pPr marL="380990" indent="-380990">
              <a:buClr>
                <a:srgbClr val="0A53A7"/>
              </a:buClr>
              <a:buFont typeface="Arial" panose="020B0604020202020204" pitchFamily="34" charset="0"/>
              <a:buChar char="•"/>
              <a:defRPr sz="2133" baseline="0">
                <a:solidFill>
                  <a:schemeClr val="tx1">
                    <a:lumMod val="75000"/>
                    <a:lumOff val="25000"/>
                  </a:schemeClr>
                </a:solidFill>
                <a:latin typeface="Arial" panose="020B0604020202020204" pitchFamily="34" charset="0"/>
                <a:cs typeface="Arial" panose="020B0604020202020204" pitchFamily="34" charset="0"/>
              </a:defRPr>
            </a:lvl1pPr>
            <a:lvl2pPr marL="990575" indent="-380990">
              <a:buFont typeface="Arial" panose="020B0604020202020204" pitchFamily="34" charset="0"/>
              <a:buChar char="•"/>
              <a:defRPr sz="1867"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sz="1333">
                <a:latin typeface="Arial" panose="020B0604020202020204" pitchFamily="34" charset="0"/>
                <a:cs typeface="Arial" panose="020B0604020202020204" pitchFamily="34" charset="0"/>
              </a:defRPr>
            </a:lvl4pPr>
          </a:lstStyle>
          <a:p>
            <a:pPr lvl="0"/>
            <a:r>
              <a:rPr lang="en-US" dirty="0"/>
              <a:t>Click to add body copy</a:t>
            </a:r>
          </a:p>
          <a:p>
            <a:pPr lvl="0"/>
            <a:endParaRPr lang="en-US" dirty="0"/>
          </a:p>
          <a:p>
            <a:pPr lvl="0"/>
            <a:r>
              <a:rPr lang="en-US" dirty="0"/>
              <a:t>Click to add body copy - Arial 16pt</a:t>
            </a:r>
          </a:p>
          <a:p>
            <a:pPr lvl="1"/>
            <a:r>
              <a:rPr lang="en-US" dirty="0"/>
              <a:t>Sub bullet – 14pt</a:t>
            </a:r>
          </a:p>
          <a:p>
            <a:pPr lvl="2"/>
            <a:r>
              <a:rPr lang="en-US" dirty="0"/>
              <a:t>Sub bullet - 12pt</a:t>
            </a:r>
          </a:p>
          <a:p>
            <a:pPr lvl="3"/>
            <a:r>
              <a:rPr lang="en-US" dirty="0"/>
              <a:t>Sub bullet - 10pt</a:t>
            </a:r>
          </a:p>
        </p:txBody>
      </p:sp>
      <p:sp>
        <p:nvSpPr>
          <p:cNvPr id="7" name="Text Placeholder 2">
            <a:extLst>
              <a:ext uri="{FF2B5EF4-FFF2-40B4-BE49-F238E27FC236}">
                <a16:creationId xmlns:a16="http://schemas.microsoft.com/office/drawing/2014/main" id="{3A96E431-6216-B547-9F2F-0353525A06B2}"/>
              </a:ext>
            </a:extLst>
          </p:cNvPr>
          <p:cNvSpPr>
            <a:spLocks noGrp="1"/>
          </p:cNvSpPr>
          <p:nvPr>
            <p:ph type="body" sz="quarter" idx="12" hasCustomPrompt="1"/>
          </p:nvPr>
        </p:nvSpPr>
        <p:spPr>
          <a:xfrm>
            <a:off x="381689" y="6192422"/>
            <a:ext cx="2916028" cy="351596"/>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rgbClr val="0070C0"/>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baseline="0" dirty="0" err="1">
                <a:solidFill>
                  <a:srgbClr val="0070C0"/>
                </a:solidFill>
                <a:latin typeface="Arial" panose="020B0604020202020204" pitchFamily="34" charset="0"/>
                <a:cs typeface="Arial" panose="020B0604020202020204" pitchFamily="34" charset="0"/>
              </a:rPr>
              <a:t>necsu.nhs.uk</a:t>
            </a:r>
            <a:endParaRPr lang="en-US" sz="1333" baseline="0" dirty="0">
              <a:solidFill>
                <a:srgbClr val="0070C0"/>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47798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act Slide Whit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EA5F9DF-DCAA-BE42-BBC7-60E16F2237F4}"/>
              </a:ext>
            </a:extLst>
          </p:cNvPr>
          <p:cNvSpPr>
            <a:spLocks noGrp="1"/>
          </p:cNvSpPr>
          <p:nvPr>
            <p:ph type="body" sz="quarter" idx="13" hasCustomPrompt="1"/>
          </p:nvPr>
        </p:nvSpPr>
        <p:spPr>
          <a:xfrm>
            <a:off x="805826" y="5518776"/>
            <a:ext cx="2209741" cy="333825"/>
          </a:xfrm>
          <a:prstGeom prst="rect">
            <a:avLst/>
          </a:prstGeom>
        </p:spPr>
        <p:txBody>
          <a:bodyPr anchor="ctr"/>
          <a:lstStyle>
            <a:lvl1pPr marL="0" indent="0" algn="l">
              <a:buNone/>
              <a:defRPr sz="1333">
                <a:solidFill>
                  <a:srgbClr val="0070C0"/>
                </a:solidFill>
              </a:defRPr>
            </a:lvl1pPr>
          </a:lstStyle>
          <a:p>
            <a:pPr lvl="0"/>
            <a:r>
              <a:rPr lang="en-US" dirty="0"/>
              <a:t>Phone</a:t>
            </a:r>
          </a:p>
        </p:txBody>
      </p:sp>
      <p:sp>
        <p:nvSpPr>
          <p:cNvPr id="9" name="Text Placeholder 3">
            <a:extLst>
              <a:ext uri="{FF2B5EF4-FFF2-40B4-BE49-F238E27FC236}">
                <a16:creationId xmlns:a16="http://schemas.microsoft.com/office/drawing/2014/main" id="{D88D1454-3424-B646-970C-3DA5A7E0EE3C}"/>
              </a:ext>
            </a:extLst>
          </p:cNvPr>
          <p:cNvSpPr>
            <a:spLocks noGrp="1"/>
          </p:cNvSpPr>
          <p:nvPr>
            <p:ph type="body" sz="quarter" idx="14" hasCustomPrompt="1"/>
          </p:nvPr>
        </p:nvSpPr>
        <p:spPr>
          <a:xfrm>
            <a:off x="805826" y="5819028"/>
            <a:ext cx="2209741" cy="333825"/>
          </a:xfrm>
          <a:prstGeom prst="rect">
            <a:avLst/>
          </a:prstGeom>
        </p:spPr>
        <p:txBody>
          <a:bodyPr anchor="ctr"/>
          <a:lstStyle>
            <a:lvl1pPr marL="0" indent="0" algn="l">
              <a:buNone/>
              <a:defRPr sz="1333">
                <a:solidFill>
                  <a:srgbClr val="0070C0"/>
                </a:solidFill>
              </a:defRPr>
            </a:lvl1pPr>
          </a:lstStyle>
          <a:p>
            <a:pPr lvl="0"/>
            <a:r>
              <a:rPr lang="en-US" dirty="0"/>
              <a:t>Web</a:t>
            </a:r>
          </a:p>
        </p:txBody>
      </p:sp>
      <p:sp>
        <p:nvSpPr>
          <p:cNvPr id="10" name="Text Placeholder 3">
            <a:extLst>
              <a:ext uri="{FF2B5EF4-FFF2-40B4-BE49-F238E27FC236}">
                <a16:creationId xmlns:a16="http://schemas.microsoft.com/office/drawing/2014/main" id="{6C4E1A11-F97C-E443-A728-88AEB7316CE4}"/>
              </a:ext>
            </a:extLst>
          </p:cNvPr>
          <p:cNvSpPr>
            <a:spLocks noGrp="1"/>
          </p:cNvSpPr>
          <p:nvPr>
            <p:ph type="body" sz="quarter" idx="15" hasCustomPrompt="1"/>
          </p:nvPr>
        </p:nvSpPr>
        <p:spPr>
          <a:xfrm>
            <a:off x="805826" y="6110180"/>
            <a:ext cx="2209741" cy="333825"/>
          </a:xfrm>
          <a:prstGeom prst="rect">
            <a:avLst/>
          </a:prstGeom>
        </p:spPr>
        <p:txBody>
          <a:bodyPr anchor="ctr"/>
          <a:lstStyle>
            <a:lvl1pPr marL="0" indent="0" algn="l">
              <a:buNone/>
              <a:defRPr sz="1333">
                <a:solidFill>
                  <a:srgbClr val="0070C0"/>
                </a:solidFill>
              </a:defRPr>
            </a:lvl1pPr>
          </a:lstStyle>
          <a:p>
            <a:pPr lvl="0"/>
            <a:r>
              <a:rPr lang="en-US" dirty="0"/>
              <a:t>Email</a:t>
            </a:r>
          </a:p>
        </p:txBody>
      </p:sp>
    </p:spTree>
    <p:extLst>
      <p:ext uri="{BB962C8B-B14F-4D97-AF65-F5344CB8AC3E}">
        <p14:creationId xmlns:p14="http://schemas.microsoft.com/office/powerpoint/2010/main" val="147429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98D6FB66-DB7F-C340-95F6-633F1172B958}"/>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92091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1800000">
            <a:off x="740315" y="927615"/>
            <a:ext cx="6157299" cy="1762411"/>
          </a:xfrm>
        </p:spPr>
        <p:txBody>
          <a:bodyPr lIns="0" tIns="0" rIns="0" bIns="0" anchor="ctr" anchorCtr="0"/>
          <a:lstStyle>
            <a:lvl1pPr algn="ctr">
              <a:lnSpc>
                <a:spcPts val="4000"/>
              </a:lnSpc>
              <a:defRPr/>
            </a:lvl1pPr>
          </a:lstStyle>
          <a:p>
            <a:r>
              <a:rPr lang="en-US" dirty="0"/>
              <a:t>Click to edit Master title style</a:t>
            </a:r>
            <a:endParaRPr lang="en-GB" dirty="0"/>
          </a:p>
        </p:txBody>
      </p:sp>
    </p:spTree>
    <p:extLst>
      <p:ext uri="{BB962C8B-B14F-4D97-AF65-F5344CB8AC3E}">
        <p14:creationId xmlns:p14="http://schemas.microsoft.com/office/powerpoint/2010/main" val="289280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ge: 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GB"/>
          </a:p>
        </p:txBody>
      </p:sp>
      <p:sp>
        <p:nvSpPr>
          <p:cNvPr id="16" name="Text Placeholder 15"/>
          <p:cNvSpPr>
            <a:spLocks noGrp="1"/>
          </p:cNvSpPr>
          <p:nvPr>
            <p:ph type="body" sz="quarter" idx="10"/>
          </p:nvPr>
        </p:nvSpPr>
        <p:spPr>
          <a:xfrm>
            <a:off x="719401" y="1440000"/>
            <a:ext cx="10752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0093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4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64E5-E071-43E7-B9CF-B0DD96E53E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C25470-4EE9-46FE-BEDB-A956302A9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9E447-7FB8-42F6-B448-4DC9FAEBF258}"/>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5" name="Footer Placeholder 4">
            <a:extLst>
              <a:ext uri="{FF2B5EF4-FFF2-40B4-BE49-F238E27FC236}">
                <a16:creationId xmlns:a16="http://schemas.microsoft.com/office/drawing/2014/main" id="{CF9A82E5-35B4-4808-9FED-45EB227E79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CD252-2535-4C5D-8EA7-CD5D612B6BF6}"/>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372819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BAC7-DBA3-4C4D-9555-FEDE51F62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4D004-7E5C-444C-BF8C-0E82307508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CAC60-2D41-4252-8CFD-60528DA130D8}"/>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5" name="Footer Placeholder 4">
            <a:extLst>
              <a:ext uri="{FF2B5EF4-FFF2-40B4-BE49-F238E27FC236}">
                <a16:creationId xmlns:a16="http://schemas.microsoft.com/office/drawing/2014/main" id="{BD605D6C-DEF2-4BB8-ABBC-03B3BFE4CA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4593C3-649F-42F1-984F-7115B9E24FA2}"/>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2884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2766-B4E3-488E-8C9F-58A7D9D06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5DE3E3-1EBC-468E-AC23-36EB67A58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6A7A0D-9CD6-4DFE-9367-D6F65B3C42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C49B1-C350-4E8B-8161-D14D47DD23BD}"/>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6" name="Footer Placeholder 5">
            <a:extLst>
              <a:ext uri="{FF2B5EF4-FFF2-40B4-BE49-F238E27FC236}">
                <a16:creationId xmlns:a16="http://schemas.microsoft.com/office/drawing/2014/main" id="{EBD1EA8B-6EF4-4E3B-A32C-8F94A7A471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53FC7A-060C-4556-9A99-888B526E26ED}"/>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93993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FBA2-967A-4CFC-A1E9-457D9822D1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456063-9B9C-4E28-88E2-F61AC47A7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3D6EC-814A-4B69-93AB-A3ADD5C4E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A72502-365D-473C-967B-06D9D7C24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7C751-B1A3-4E39-808D-0D61AD39F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C8DD0A-C520-429A-9372-351320A377C9}"/>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8" name="Footer Placeholder 7">
            <a:extLst>
              <a:ext uri="{FF2B5EF4-FFF2-40B4-BE49-F238E27FC236}">
                <a16:creationId xmlns:a16="http://schemas.microsoft.com/office/drawing/2014/main" id="{B6BFD974-4DE3-43AC-B770-D85790A5F0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A1A012-A830-414E-A136-DF34C292CFF1}"/>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284816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53A4-B9F2-4CEA-BAC6-CEB3384F3D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59D118-20AC-494C-A13F-29217E418085}"/>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4" name="Footer Placeholder 3">
            <a:extLst>
              <a:ext uri="{FF2B5EF4-FFF2-40B4-BE49-F238E27FC236}">
                <a16:creationId xmlns:a16="http://schemas.microsoft.com/office/drawing/2014/main" id="{F65A5A7E-C35C-4A18-AEEB-4506A1CB3A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5E6856-6DF6-4689-82A5-E7C12766EF0C}"/>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236825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C01BC-22A6-4D3D-A6D0-FD50BAF223BB}"/>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3" name="Footer Placeholder 2">
            <a:extLst>
              <a:ext uri="{FF2B5EF4-FFF2-40B4-BE49-F238E27FC236}">
                <a16:creationId xmlns:a16="http://schemas.microsoft.com/office/drawing/2014/main" id="{6C233C69-4464-442F-A65A-BF2954A8A3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F27AC2-1D62-4DEA-91AC-E76378E21CA2}"/>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58257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586F-10ED-41B5-96EB-2F79EA1B2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947FEC-37B3-423D-BA59-2CEF1A961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A37D54-D6EB-4692-AAAA-140F25444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F3044-2D8A-442B-B42A-53C0F67B69D6}"/>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6" name="Footer Placeholder 5">
            <a:extLst>
              <a:ext uri="{FF2B5EF4-FFF2-40B4-BE49-F238E27FC236}">
                <a16:creationId xmlns:a16="http://schemas.microsoft.com/office/drawing/2014/main" id="{2AB0309A-E9BB-4EC8-AF14-F8AB19AFCE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CE25F6-FB53-4F7A-9103-3EBCC9FAA9D3}"/>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428159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20BC-F885-421D-AD9D-BF0266D9B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EE5E84-F024-441B-BC5D-B6973E09F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E57796-09A3-4B2B-AB9B-673B486BE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816DD-AE4F-4DD9-AA79-4BDAB120CD70}"/>
              </a:ext>
            </a:extLst>
          </p:cNvPr>
          <p:cNvSpPr>
            <a:spLocks noGrp="1"/>
          </p:cNvSpPr>
          <p:nvPr>
            <p:ph type="dt" sz="half" idx="10"/>
          </p:nvPr>
        </p:nvSpPr>
        <p:spPr/>
        <p:txBody>
          <a:bodyPr/>
          <a:lstStyle/>
          <a:p>
            <a:fld id="{317CC400-5C8F-42DE-98C8-C238136A44C2}" type="datetimeFigureOut">
              <a:rPr lang="en-GB" smtClean="0"/>
              <a:t>25/02/2021</a:t>
            </a:fld>
            <a:endParaRPr lang="en-GB"/>
          </a:p>
        </p:txBody>
      </p:sp>
      <p:sp>
        <p:nvSpPr>
          <p:cNvPr id="6" name="Footer Placeholder 5">
            <a:extLst>
              <a:ext uri="{FF2B5EF4-FFF2-40B4-BE49-F238E27FC236}">
                <a16:creationId xmlns:a16="http://schemas.microsoft.com/office/drawing/2014/main" id="{4F678537-D23D-4A39-9B07-55683484D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17A66B-88EE-4E24-8B79-C24FB03855EE}"/>
              </a:ext>
            </a:extLst>
          </p:cNvPr>
          <p:cNvSpPr>
            <a:spLocks noGrp="1"/>
          </p:cNvSpPr>
          <p:nvPr>
            <p:ph type="sldNum" sz="quarter" idx="12"/>
          </p:nvPr>
        </p:nvSpPr>
        <p:spPr/>
        <p:txBody>
          <a:bodyPr/>
          <a:lstStyle/>
          <a:p>
            <a:fld id="{C7AFD72B-4F72-4E5D-A15A-09C6FD1ECC2E}" type="slidenum">
              <a:rPr lang="en-GB" smtClean="0"/>
              <a:t>‹#›</a:t>
            </a:fld>
            <a:endParaRPr lang="en-GB"/>
          </a:p>
        </p:txBody>
      </p:sp>
    </p:spTree>
    <p:extLst>
      <p:ext uri="{BB962C8B-B14F-4D97-AF65-F5344CB8AC3E}">
        <p14:creationId xmlns:p14="http://schemas.microsoft.com/office/powerpoint/2010/main" val="178312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2F452-7718-4912-85F0-2C0DF91A6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793266-E540-4748-B3FB-9F041E066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86C9CA-3DA9-4396-851F-1EE7E5E04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CC400-5C8F-42DE-98C8-C238136A44C2}" type="datetimeFigureOut">
              <a:rPr lang="en-GB" smtClean="0"/>
              <a:t>25/02/2021</a:t>
            </a:fld>
            <a:endParaRPr lang="en-GB"/>
          </a:p>
        </p:txBody>
      </p:sp>
      <p:sp>
        <p:nvSpPr>
          <p:cNvPr id="5" name="Footer Placeholder 4">
            <a:extLst>
              <a:ext uri="{FF2B5EF4-FFF2-40B4-BE49-F238E27FC236}">
                <a16:creationId xmlns:a16="http://schemas.microsoft.com/office/drawing/2014/main" id="{E4411D5E-304F-42B5-A0C5-66037DF63A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5A2BBA-A2A2-4259-AC21-A33A188D2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FD72B-4F72-4E5D-A15A-09C6FD1ECC2E}" type="slidenum">
              <a:rPr lang="en-GB" smtClean="0"/>
              <a:t>‹#›</a:t>
            </a:fld>
            <a:endParaRPr lang="en-GB"/>
          </a:p>
        </p:txBody>
      </p:sp>
    </p:spTree>
    <p:extLst>
      <p:ext uri="{BB962C8B-B14F-4D97-AF65-F5344CB8AC3E}">
        <p14:creationId xmlns:p14="http://schemas.microsoft.com/office/powerpoint/2010/main" val="908335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library@ncumbria.nhs.uk/" TargetMode="External"/><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mailto:sheila.marsh@ncic.nhs.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mailto:https://khub.net/group/phine-network-north-east"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hyperlink" Target="mailto:LKISNorthEastandYorkshire@phe.gov.uk"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hyperlink" Target="https://khub.net/group/phine-network-north-east/group-library/-/document_library/Sz8Ah1O1ukgg/view_file/316049568?_com_liferay_document_library_web_portlet_DLPortlet_INSTANCE_Sz8Ah1O1ukgg_redirect=https://khub.net:443/group/phine-network-north-east/group-library/-/document_library/Sz8Ah1O1ukgg/view/315846597?_com_liferay_document_library_web_portlet_DLPortlet_INSTANCE_Sz8Ah1O1ukgg_redirect%3Dhttps://khub.net:443/group/phine-network-north-east/group-library?p_p_id%3Dcom_liferay_document_library_web_portlet_DLPortlet_INSTANCE_Sz8Ah1O1ukgg%26p_p_lifecycle%3D0%26p_p_state%3Dnormal%26p_p_mode%3Dview" TargetMode="External"/><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4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chart" Target="../charts/chart1.xml"/><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4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3.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34.sv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hyperlink" Target="#Newcastle_study"/><Relationship Id="rId18" Type="http://schemas.openxmlformats.org/officeDocument/2006/relationships/hyperlink" Target="#WICH"/><Relationship Id="rId26" Type="http://schemas.openxmlformats.org/officeDocument/2006/relationships/hyperlink" Target="https://cls.ucl.ac.uk/wp-content/uploads/2020/11/Mental-ill-health-at-age-17-%E2%80%93-CLS-briefing-paper-%E2%80%93-website.pdf" TargetMode="External"/><Relationship Id="rId3" Type="http://schemas.openxmlformats.org/officeDocument/2006/relationships/image" Target="../media/image39.png"/><Relationship Id="rId21" Type="http://schemas.openxmlformats.org/officeDocument/2006/relationships/hyperlink" Target="https://khub.net/group/yorkshire-and-the-humber-children-young-people-community-of-improvement" TargetMode="External"/><Relationship Id="rId7" Type="http://schemas.openxmlformats.org/officeDocument/2006/relationships/image" Target="../media/image51.png"/><Relationship Id="rId12" Type="http://schemas.openxmlformats.org/officeDocument/2006/relationships/image" Target="../media/image55.svg"/><Relationship Id="rId17" Type="http://schemas.openxmlformats.org/officeDocument/2006/relationships/hyperlink" Target="#NE_CHW_Network"/><Relationship Id="rId25" Type="http://schemas.openxmlformats.org/officeDocument/2006/relationships/hyperlink" Target="#UCL_study"/><Relationship Id="rId2" Type="http://schemas.openxmlformats.org/officeDocument/2006/relationships/notesSlide" Target="../notesSlides/notesSlide22.xml"/><Relationship Id="rId16" Type="http://schemas.openxmlformats.org/officeDocument/2006/relationships/hyperlink" Target="mailto:V.cooling@nhs.net" TargetMode="External"/><Relationship Id="rId20" Type="http://schemas.openxmlformats.org/officeDocument/2006/relationships/hyperlink" Target="#YH_CYP_COI"/><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41.png"/><Relationship Id="rId24" Type="http://schemas.openxmlformats.org/officeDocument/2006/relationships/hyperlink" Target="https://eur01.safelinks.protection.outlook.com/?url=https://digital.nhs.uk/data-and-information/publications/statistical/mental-health-of-children-and-young-people-in-england/2020-wave-1-follow-up&amp;data=04|01|Ceri.Wyborn@phe.gov.uk|4994030f273346cf303408d8b3bde133|ee4e14994a354b2ead475f3cf9de8666|0|0|637456975388977380|Unknown|TWFpbGZsb3d8eyJWIjoiMC4wLjAwMDAiLCJQIjoiV2luMzIiLCJBTiI6Ik1haWwiLCJXVCI6Mn0%3D|1000&amp;sdata=%2B9FkHxVJ%2B0wJKUOkGYRwtCIUNI2in1tWhq%2BkzRkG9Ew%3D&amp;reserved=0" TargetMode="External"/><Relationship Id="rId5" Type="http://schemas.openxmlformats.org/officeDocument/2006/relationships/image" Target="../media/image49.png"/><Relationship Id="rId15" Type="http://schemas.openxmlformats.org/officeDocument/2006/relationships/hyperlink" Target="#Lit_review_VC"/><Relationship Id="rId23" Type="http://schemas.openxmlformats.org/officeDocument/2006/relationships/hyperlink" Target="#CoSPACE"/><Relationship Id="rId10" Type="http://schemas.openxmlformats.org/officeDocument/2006/relationships/image" Target="../media/image54.svg"/><Relationship Id="rId19" Type="http://schemas.openxmlformats.org/officeDocument/2006/relationships/hyperlink" Target="https://analytics.phe.gov.uk/apps/covid-19-indirect-effects/" TargetMode="External"/><Relationship Id="rId4" Type="http://schemas.openxmlformats.org/officeDocument/2006/relationships/image" Target="../media/image40.svg"/><Relationship Id="rId9" Type="http://schemas.openxmlformats.org/officeDocument/2006/relationships/image" Target="../media/image53.png"/><Relationship Id="rId14" Type="http://schemas.openxmlformats.org/officeDocument/2006/relationships/hyperlink" Target="mailto:steph.scott@ncl.ac.uk" TargetMode="External"/><Relationship Id="rId22" Type="http://schemas.openxmlformats.org/officeDocument/2006/relationships/hyperlink" Target="#PHE_surveillance_report"/></Relationships>
</file>

<file path=ppt/slides/_rels/slide47.xml.rels><?xml version="1.0" encoding="UTF-8" standalone="yes"?>
<Relationships xmlns="http://schemas.openxmlformats.org/package/2006/relationships"><Relationship Id="rId3" Type="http://schemas.openxmlformats.org/officeDocument/2006/relationships/hyperlink" Target="https://khub.net/group/phine-network-north-east/"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5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https://khub.net/group/phine-network-north-east/group-wiki?p_p_id=com_liferay_wiki_web_portlet_WikiPortlet&amp;p_p_lifecycle=0&amp;p_p_state=normal&amp;p_p_mode=view&amp;_com_liferay_wiki_web_portlet_WikiPortlet_struts_action=/wiki/view&amp;_com_liferay_wiki_web_portlet_WikiPortlet_pageResourcePrimKey=315817325&amp;p_r_p_http://www.liferay.com/public-render-parameters/wiki_nodeName=Main&amp;p_r_p_http://www.liferay.com/public-render-parameters/wiki_title=C-WorKS+-+COVID-19+consequences+Want+it?+or+Know+it?+Share+it!"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hyperlink" Target="https://khub.net/group/phine-network-north-east/"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hyperlink" Target="https://khub.net/group/guest/" TargetMode="External"/><Relationship Id="rId5" Type="http://schemas.openxmlformats.org/officeDocument/2006/relationships/image" Target="../media/image35.png"/><Relationship Id="rId15" Type="http://schemas.openxmlformats.org/officeDocument/2006/relationships/image" Target="../media/image64.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63.png"/></Relationships>
</file>

<file path=ppt/slides/_rels/slide5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mailto:sarah-jane.raymond@nhs.net"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hyperlink" Target="mailto:Mia.Moilanen@phe.gov.uk" TargetMode="External"/><Relationship Id="rId2" Type="http://schemas.openxmlformats.org/officeDocument/2006/relationships/notesSlide" Target="../notesSlides/notesSlide26.xml"/><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hyperlink" Target="mailto:Helen.park@phe.gov.uk" TargetMode="External"/><Relationship Id="rId5" Type="http://schemas.openxmlformats.org/officeDocument/2006/relationships/image" Target="../media/image35.png"/><Relationship Id="rId15" Type="http://schemas.openxmlformats.org/officeDocument/2006/relationships/hyperlink" Target="mailto:Ceri.Wyborn@phe.gov.uk" TargetMode="External"/><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hyperlink" Target="mailto:Anna.Christie@phe.gov.uk"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Joanne.naughton@hee.nhs.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Mia.Moilanen@phe.gov.uk" TargetMode="External"/><Relationship Id="rId4" Type="http://schemas.openxmlformats.org/officeDocument/2006/relationships/hyperlink" Target="mailto:Helen.Park@phe.gov.uk"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20F3238-A329-4023-9201-F24E4EF73972}"/>
              </a:ext>
            </a:extLst>
          </p:cNvPr>
          <p:cNvSpPr>
            <a:spLocks noGrp="1"/>
          </p:cNvSpPr>
          <p:nvPr>
            <p:ph type="ctrTitle"/>
          </p:nvPr>
        </p:nvSpPr>
        <p:spPr>
          <a:xfrm>
            <a:off x="3311819" y="2418630"/>
            <a:ext cx="5760846" cy="2310312"/>
          </a:xfrm>
        </p:spPr>
        <p:txBody>
          <a:bodyPr>
            <a:noAutofit/>
          </a:bodyPr>
          <a:lstStyle/>
          <a:p>
            <a:pPr>
              <a:spcAft>
                <a:spcPts val="1000"/>
              </a:spcAft>
            </a:pPr>
            <a:br>
              <a:rPr lang="en-GB" sz="3200" dirty="0">
                <a:solidFill>
                  <a:schemeClr val="tx2"/>
                </a:solidFill>
              </a:rPr>
            </a:br>
            <a:br>
              <a:rPr lang="en-GB"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GB" sz="3600" dirty="0">
                <a:solidFill>
                  <a:schemeClr val="tx2"/>
                </a:solidFill>
              </a:rPr>
              <a:t>Welcome to </a:t>
            </a:r>
            <a:r>
              <a:rPr lang="en-GB" sz="3600" dirty="0" err="1">
                <a:solidFill>
                  <a:schemeClr val="tx2"/>
                </a:solidFill>
              </a:rPr>
              <a:t>STEMClub</a:t>
            </a:r>
            <a:br>
              <a:rPr lang="en-GB" sz="3200" dirty="0">
                <a:solidFill>
                  <a:schemeClr val="tx2"/>
                </a:solidFill>
              </a:rPr>
            </a:br>
            <a:br>
              <a:rPr lang="en-GB" sz="3200" dirty="0">
                <a:solidFill>
                  <a:schemeClr val="tx2"/>
                </a:solidFill>
              </a:rPr>
            </a:br>
            <a:r>
              <a:rPr lang="en-GB" sz="3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Collaboration through the pandemic and beyond</a:t>
            </a:r>
            <a:br>
              <a:rPr lang="en-GB" sz="3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GB" sz="3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br>
              <a:rPr lang="en-GB" sz="3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3200" dirty="0">
              <a:solidFill>
                <a:schemeClr val="tx2"/>
              </a:solidFill>
            </a:endParaRPr>
          </a:p>
        </p:txBody>
      </p:sp>
      <p:sp>
        <p:nvSpPr>
          <p:cNvPr id="3" name="Subtitle 2">
            <a:extLst>
              <a:ext uri="{FF2B5EF4-FFF2-40B4-BE49-F238E27FC236}">
                <a16:creationId xmlns:a16="http://schemas.microsoft.com/office/drawing/2014/main" id="{DE31840B-4E68-4AC2-857F-47BC3AF1B4DE}"/>
              </a:ext>
            </a:extLst>
          </p:cNvPr>
          <p:cNvSpPr>
            <a:spLocks noGrp="1"/>
          </p:cNvSpPr>
          <p:nvPr>
            <p:ph type="subTitle" idx="1"/>
          </p:nvPr>
        </p:nvSpPr>
        <p:spPr>
          <a:xfrm>
            <a:off x="3250962" y="4142278"/>
            <a:ext cx="5760846" cy="682079"/>
          </a:xfrm>
        </p:spPr>
        <p:txBody>
          <a:bodyPr>
            <a:normAutofit fontScale="85000" lnSpcReduction="20000"/>
          </a:bodyPr>
          <a:lstStyle/>
          <a:p>
            <a:endParaRPr lang="en-GB" sz="1500" dirty="0">
              <a:solidFill>
                <a:schemeClr val="tx2"/>
              </a:solidFill>
            </a:endParaRPr>
          </a:p>
          <a:p>
            <a:r>
              <a:rPr lang="en-GB" sz="3000" dirty="0">
                <a:solidFill>
                  <a:schemeClr val="tx2"/>
                </a:solidFill>
              </a:rPr>
              <a:t>#HealthSTEMclub</a:t>
            </a:r>
          </a:p>
        </p:txBody>
      </p:sp>
      <p:sp>
        <p:nvSpPr>
          <p:cNvPr id="4" name="TextBox 3">
            <a:extLst>
              <a:ext uri="{FF2B5EF4-FFF2-40B4-BE49-F238E27FC236}">
                <a16:creationId xmlns:a16="http://schemas.microsoft.com/office/drawing/2014/main" id="{2B55A22D-F84E-44F2-8DED-7C16F27CB804}"/>
              </a:ext>
            </a:extLst>
          </p:cNvPr>
          <p:cNvSpPr txBox="1"/>
          <p:nvPr/>
        </p:nvSpPr>
        <p:spPr>
          <a:xfrm>
            <a:off x="-66873" y="57321"/>
            <a:ext cx="5211367" cy="655331"/>
          </a:xfrm>
          <a:prstGeom prst="rect">
            <a:avLst/>
          </a:prstGeom>
          <a:noFill/>
        </p:spPr>
        <p:txBody>
          <a:bodyPr wrap="square" rtlCol="0">
            <a:spAutoFit/>
          </a:bodyPr>
          <a:lstStyle/>
          <a:p>
            <a:r>
              <a:rPr lang="en-GB"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ervice </a:t>
            </a:r>
            <a:r>
              <a:rPr lang="en-GB"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ransformation through</a:t>
            </a:r>
          </a:p>
          <a:p>
            <a:r>
              <a:rPr lang="en-GB"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vidence </a:t>
            </a:r>
            <a:r>
              <a:rPr lang="en-GB"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obilisation</a:t>
            </a:r>
            <a:endParaRPr lang="en-GB" dirty="0"/>
          </a:p>
        </p:txBody>
      </p:sp>
    </p:spTree>
    <p:extLst>
      <p:ext uri="{BB962C8B-B14F-4D97-AF65-F5344CB8AC3E}">
        <p14:creationId xmlns:p14="http://schemas.microsoft.com/office/powerpoint/2010/main" val="230984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2287">
            <a:off x="8002400" y="1064341"/>
            <a:ext cx="3490472" cy="527955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530" y="1282206"/>
            <a:ext cx="3706596" cy="505765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3733" b="1" dirty="0"/>
              <a:t>COVID-19 and mental health</a:t>
            </a:r>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9803">
            <a:off x="317133" y="1475285"/>
            <a:ext cx="3659593" cy="445766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393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3733" b="1" dirty="0"/>
              <a:t>Digital and remote working in primary care</a:t>
            </a:r>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05" y="1278096"/>
            <a:ext cx="3267580" cy="474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18" y="1219760"/>
            <a:ext cx="3234485" cy="47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130" y="1240557"/>
            <a:ext cx="3139484" cy="485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36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997" y="2009197"/>
            <a:ext cx="2036751" cy="278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987" y="2023184"/>
            <a:ext cx="2087299" cy="2761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3733" b="1" dirty="0"/>
              <a:t>Digital and remote working at home</a:t>
            </a:r>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0965">
            <a:off x="265692" y="1404904"/>
            <a:ext cx="3135101" cy="4378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047" y="2018295"/>
            <a:ext cx="2090908" cy="278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5328">
            <a:off x="8409575" y="1492889"/>
            <a:ext cx="3263584" cy="43750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402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4267" b="1" dirty="0"/>
              <a:t>Supporting &amp; advising on C-19 studies</a:t>
            </a:r>
          </a:p>
        </p:txBody>
      </p:sp>
      <p:sp>
        <p:nvSpPr>
          <p:cNvPr id="3" name="Content Placeholder 2"/>
          <p:cNvSpPr>
            <a:spLocks noGrp="1"/>
          </p:cNvSpPr>
          <p:nvPr>
            <p:ph sz="quarter" idx="10"/>
          </p:nvPr>
        </p:nvSpPr>
        <p:spPr/>
        <p:txBody>
          <a:bodyPr/>
          <a:lstStyle/>
          <a:p>
            <a:endParaRPr lang="en-GB" dirty="0"/>
          </a:p>
          <a:p>
            <a:endParaRPr lang="en-GB" dirty="0"/>
          </a:p>
          <a:p>
            <a:endParaRPr lang="en-GB" dirty="0"/>
          </a:p>
        </p:txBody>
      </p:sp>
      <p:sp>
        <p:nvSpPr>
          <p:cNvPr id="6" name="Text Placeholder 5"/>
          <p:cNvSpPr>
            <a:spLocks noGrp="1"/>
          </p:cNvSpPr>
          <p:nvPr>
            <p:ph type="body" sz="quarter" idx="12"/>
          </p:nvPr>
        </p:nvSpPr>
        <p:spPr/>
        <p:txBody>
          <a:bodyPr/>
          <a:lstStyle/>
          <a:p>
            <a:endParaRPr lang="en-GB"/>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graphicFrame>
        <p:nvGraphicFramePr>
          <p:cNvPr id="4" name="Diagram 3"/>
          <p:cNvGraphicFramePr/>
          <p:nvPr/>
        </p:nvGraphicFramePr>
        <p:xfrm>
          <a:off x="1839701" y="1352795"/>
          <a:ext cx="8128000" cy="4889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93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4267" b="1" dirty="0"/>
              <a:t>Supporting &amp; advising on C-19 studies</a:t>
            </a:r>
          </a:p>
        </p:txBody>
      </p:sp>
      <p:sp>
        <p:nvSpPr>
          <p:cNvPr id="3" name="Content Placeholder 2"/>
          <p:cNvSpPr>
            <a:spLocks noGrp="1"/>
          </p:cNvSpPr>
          <p:nvPr>
            <p:ph sz="quarter" idx="10"/>
          </p:nvPr>
        </p:nvSpPr>
        <p:spPr/>
        <p:txBody>
          <a:bodyPr/>
          <a:lstStyle/>
          <a:p>
            <a:endParaRPr lang="en-GB" dirty="0"/>
          </a:p>
          <a:p>
            <a:endParaRPr lang="en-GB" dirty="0"/>
          </a:p>
          <a:p>
            <a:endParaRPr lang="en-GB" dirty="0"/>
          </a:p>
        </p:txBody>
      </p:sp>
      <p:sp>
        <p:nvSpPr>
          <p:cNvPr id="6" name="Text Placeholder 5"/>
          <p:cNvSpPr>
            <a:spLocks noGrp="1"/>
          </p:cNvSpPr>
          <p:nvPr>
            <p:ph type="body" sz="quarter" idx="12"/>
          </p:nvPr>
        </p:nvSpPr>
        <p:spPr/>
        <p:txBody>
          <a:bodyPr/>
          <a:lstStyle/>
          <a:p>
            <a:endParaRPr lang="en-GB"/>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graphicFrame>
        <p:nvGraphicFramePr>
          <p:cNvPr id="8" name="Diagram 7"/>
          <p:cNvGraphicFramePr/>
          <p:nvPr/>
        </p:nvGraphicFramePr>
        <p:xfrm>
          <a:off x="1204717" y="1585752"/>
          <a:ext cx="9313159" cy="424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08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FA82C6-7251-9647-B3FA-95EED2D8E630}"/>
              </a:ext>
            </a:extLst>
          </p:cNvPr>
          <p:cNvSpPr>
            <a:spLocks noGrp="1"/>
          </p:cNvSpPr>
          <p:nvPr>
            <p:ph type="body" sz="quarter" idx="14"/>
          </p:nvPr>
        </p:nvSpPr>
        <p:spPr>
          <a:xfrm>
            <a:off x="805825" y="5819028"/>
            <a:ext cx="3843513" cy="333825"/>
          </a:xfrm>
        </p:spPr>
        <p:txBody>
          <a:bodyPr/>
          <a:lstStyle/>
          <a:p>
            <a:r>
              <a:rPr lang="en-US" dirty="0"/>
              <a:t>https://www.necsu.nhs.uk/research-evidence/</a:t>
            </a:r>
          </a:p>
        </p:txBody>
      </p:sp>
      <p:sp>
        <p:nvSpPr>
          <p:cNvPr id="4" name="Text Placeholder 3">
            <a:extLst>
              <a:ext uri="{FF2B5EF4-FFF2-40B4-BE49-F238E27FC236}">
                <a16:creationId xmlns:a16="http://schemas.microsoft.com/office/drawing/2014/main" id="{D368348A-EA17-8744-911B-71A4F7DB9C1C}"/>
              </a:ext>
            </a:extLst>
          </p:cNvPr>
          <p:cNvSpPr>
            <a:spLocks noGrp="1"/>
          </p:cNvSpPr>
          <p:nvPr>
            <p:ph type="body" sz="quarter" idx="15"/>
          </p:nvPr>
        </p:nvSpPr>
        <p:spPr/>
        <p:txBody>
          <a:bodyPr/>
          <a:lstStyle/>
          <a:p>
            <a:r>
              <a:rPr lang="en-US" dirty="0"/>
              <a:t>necsu.reteam@nhs.net</a:t>
            </a:r>
          </a:p>
        </p:txBody>
      </p:sp>
      <p:sp>
        <p:nvSpPr>
          <p:cNvPr id="9" name="Text Placeholder 3">
            <a:extLst>
              <a:ext uri="{FF2B5EF4-FFF2-40B4-BE49-F238E27FC236}">
                <a16:creationId xmlns:a16="http://schemas.microsoft.com/office/drawing/2014/main" id="{91282420-579E-7C47-A95B-3C002E1D5AC9}"/>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303" y="1953209"/>
            <a:ext cx="9459261" cy="246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78884" y="4739949"/>
            <a:ext cx="5760099" cy="995209"/>
          </a:xfrm>
          <a:prstGeom prst="rect">
            <a:avLst/>
          </a:prstGeom>
          <a:noFill/>
        </p:spPr>
        <p:txBody>
          <a:bodyPr wrap="square" rtlCol="0">
            <a:spAutoFit/>
          </a:bodyPr>
          <a:lstStyle/>
          <a:p>
            <a:pPr algn="ctr"/>
            <a:r>
              <a:rPr lang="en-GB" sz="5867" dirty="0">
                <a:solidFill>
                  <a:srgbClr val="FF0000"/>
                </a:solidFill>
              </a:rPr>
              <a:t>#Red4Research</a:t>
            </a:r>
          </a:p>
        </p:txBody>
      </p:sp>
      <p:sp>
        <p:nvSpPr>
          <p:cNvPr id="5" name="Rectangle 4"/>
          <p:cNvSpPr/>
          <p:nvPr/>
        </p:nvSpPr>
        <p:spPr>
          <a:xfrm>
            <a:off x="418532" y="5541587"/>
            <a:ext cx="454925" cy="27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9169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431704" y="6380906"/>
            <a:ext cx="4392488" cy="0"/>
          </a:xfrm>
          <a:prstGeom prst="line">
            <a:avLst/>
          </a:prstGeom>
          <a:ln>
            <a:solidFill>
              <a:srgbClr val="FFB81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85964" y="1988841"/>
            <a:ext cx="5004048" cy="1323439"/>
          </a:xfrm>
          <a:prstGeom prst="rect">
            <a:avLst/>
          </a:prstGeom>
          <a:noFill/>
        </p:spPr>
        <p:txBody>
          <a:bodyPr wrap="square" rtlCol="0">
            <a:spAutoFit/>
          </a:bodyPr>
          <a:lstStyle/>
          <a:p>
            <a:r>
              <a:rPr lang="en-GB" sz="4000" b="1" dirty="0"/>
              <a:t>North Cumbria Library &amp; Knowledge Services</a:t>
            </a:r>
          </a:p>
        </p:txBody>
      </p:sp>
      <p:sp>
        <p:nvSpPr>
          <p:cNvPr id="6" name="TextBox 5"/>
          <p:cNvSpPr txBox="1"/>
          <p:nvPr/>
        </p:nvSpPr>
        <p:spPr>
          <a:xfrm>
            <a:off x="6833828" y="4869161"/>
            <a:ext cx="3312368" cy="769441"/>
          </a:xfrm>
          <a:prstGeom prst="rect">
            <a:avLst/>
          </a:prstGeom>
          <a:noFill/>
        </p:spPr>
        <p:txBody>
          <a:bodyPr wrap="square" rtlCol="0">
            <a:spAutoFit/>
          </a:bodyPr>
          <a:lstStyle/>
          <a:p>
            <a:r>
              <a:rPr lang="en-GB" dirty="0">
                <a:hlinkClick r:id="rId3"/>
              </a:rPr>
              <a:t>www.library@ncumbria.nhs.uk</a:t>
            </a:r>
            <a:r>
              <a:rPr lang="en-GB" dirty="0"/>
              <a:t> </a:t>
            </a:r>
          </a:p>
          <a:p>
            <a:r>
              <a:rPr lang="en-GB" dirty="0">
                <a:hlinkClick r:id="rId4"/>
              </a:rPr>
              <a:t>sheila.marsh@ncic.nhs.uk</a:t>
            </a:r>
            <a:br>
              <a:rPr lang="en-GB" dirty="0"/>
            </a:br>
            <a:endParaRPr lang="en-GB" sz="800" dirty="0"/>
          </a:p>
        </p:txBody>
      </p:sp>
      <p:pic>
        <p:nvPicPr>
          <p:cNvPr id="8" name="Picture 7" descr="this is usindd  200"/>
          <p:cNvPicPr/>
          <p:nvPr/>
        </p:nvPicPr>
        <p:blipFill rotWithShape="1">
          <a:blip r:embed="rId5" cstate="print">
            <a:extLst>
              <a:ext uri="{28A0092B-C50C-407E-A947-70E740481C1C}">
                <a14:useLocalDpi xmlns:a14="http://schemas.microsoft.com/office/drawing/2010/main" val="0"/>
              </a:ext>
            </a:extLst>
          </a:blip>
          <a:srcRect t="9617" b="17168"/>
          <a:stretch/>
        </p:blipFill>
        <p:spPr bwMode="auto">
          <a:xfrm>
            <a:off x="2063552" y="6126716"/>
            <a:ext cx="1224136" cy="288576"/>
          </a:xfrm>
          <a:prstGeom prst="rect">
            <a:avLst/>
          </a:prstGeom>
          <a:noFill/>
          <a:ln>
            <a:noFill/>
          </a:ln>
        </p:spPr>
      </p:pic>
      <p:sp>
        <p:nvSpPr>
          <p:cNvPr id="9" name="TextBox 8"/>
          <p:cNvSpPr txBox="1"/>
          <p:nvPr/>
        </p:nvSpPr>
        <p:spPr>
          <a:xfrm>
            <a:off x="2429322" y="3645025"/>
            <a:ext cx="7128792" cy="461665"/>
          </a:xfrm>
          <a:prstGeom prst="rect">
            <a:avLst/>
          </a:prstGeom>
          <a:noFill/>
        </p:spPr>
        <p:txBody>
          <a:bodyPr wrap="square" rtlCol="0">
            <a:spAutoFit/>
          </a:bodyPr>
          <a:lstStyle/>
          <a:p>
            <a:r>
              <a:rPr lang="en-GB" sz="2400" dirty="0"/>
              <a:t>Reflections on our experience of the COVID pandemic</a:t>
            </a:r>
          </a:p>
        </p:txBody>
      </p:sp>
      <p:pic>
        <p:nvPicPr>
          <p:cNvPr id="10" name="Picture 2" descr="N:\Library_&amp;_Knowledge_Services\library\templates and forms\New library branding\Connecting people 20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081" y="5813666"/>
            <a:ext cx="3659191" cy="626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7">
            <a:extLst>
              <a:ext uri="{28A0092B-C50C-407E-A947-70E740481C1C}">
                <a14:useLocalDpi xmlns:a14="http://schemas.microsoft.com/office/drawing/2010/main" val="0"/>
              </a:ext>
            </a:extLst>
          </a:blip>
          <a:srcRect t="22807" r="15282"/>
          <a:stretch>
            <a:fillRect/>
          </a:stretch>
        </p:blipFill>
        <p:spPr bwMode="auto">
          <a:xfrm>
            <a:off x="8490012" y="163013"/>
            <a:ext cx="2038350" cy="1172845"/>
          </a:xfrm>
          <a:prstGeom prst="rect">
            <a:avLst/>
          </a:prstGeom>
          <a:noFill/>
        </p:spPr>
      </p:pic>
    </p:spTree>
    <p:extLst>
      <p:ext uri="{BB962C8B-B14F-4D97-AF65-F5344CB8AC3E}">
        <p14:creationId xmlns:p14="http://schemas.microsoft.com/office/powerpoint/2010/main" val="61471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8"/>
            <a:ext cx="8928992" cy="1143000"/>
          </a:xfrm>
        </p:spPr>
        <p:txBody>
          <a:bodyPr>
            <a:normAutofit/>
          </a:bodyPr>
          <a:lstStyle/>
          <a:p>
            <a:r>
              <a:rPr lang="en-GB" b="1" dirty="0">
                <a:solidFill>
                  <a:schemeClr val="tx1">
                    <a:lumMod val="75000"/>
                    <a:lumOff val="25000"/>
                  </a:schemeClr>
                </a:solidFill>
                <a:latin typeface="Arial" panose="020B0604020202020204" pitchFamily="34" charset="0"/>
                <a:cs typeface="Arial" panose="020B0604020202020204" pitchFamily="34" charset="0"/>
              </a:rPr>
              <a:t>Our role during COVID</a:t>
            </a:r>
          </a:p>
        </p:txBody>
      </p:sp>
      <p:sp>
        <p:nvSpPr>
          <p:cNvPr id="3" name="Content Placeholder 2"/>
          <p:cNvSpPr>
            <a:spLocks noGrp="1"/>
          </p:cNvSpPr>
          <p:nvPr>
            <p:ph idx="1"/>
          </p:nvPr>
        </p:nvSpPr>
        <p:spPr>
          <a:xfrm>
            <a:off x="1815555" y="1600530"/>
            <a:ext cx="4248472" cy="4368537"/>
          </a:xfrm>
        </p:spPr>
        <p:txBody>
          <a:bodyPr>
            <a:normAutofit/>
          </a:bodyPr>
          <a:lstStyle/>
          <a:p>
            <a:pPr>
              <a:lnSpc>
                <a:spcPct val="150000"/>
              </a:lnSpc>
            </a:pPr>
            <a:r>
              <a:rPr lang="en-GB" sz="2200" b="1" dirty="0">
                <a:solidFill>
                  <a:schemeClr val="tx1">
                    <a:lumMod val="85000"/>
                    <a:lumOff val="15000"/>
                  </a:schemeClr>
                </a:solidFill>
                <a:latin typeface="Arial" panose="020B0604020202020204" pitchFamily="34" charset="0"/>
                <a:cs typeface="Arial" panose="020B0604020202020204" pitchFamily="34" charset="0"/>
              </a:rPr>
              <a:t>First wave</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Pressure to close </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Redeployed coordinating &amp; distributing donations</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Setting up virtual service</a:t>
            </a:r>
          </a:p>
          <a:p>
            <a:pPr marL="0" indent="0">
              <a:lnSpc>
                <a:spcPct val="150000"/>
              </a:lnSpc>
              <a:buNone/>
            </a:pPr>
            <a:endParaRPr lang="en-GB" sz="2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Picture 4" descr="this is usindd  200"/>
          <p:cNvPicPr/>
          <p:nvPr/>
        </p:nvPicPr>
        <p:blipFill rotWithShape="1">
          <a:blip r:embed="rId3" cstate="print">
            <a:extLst>
              <a:ext uri="{28A0092B-C50C-407E-A947-70E740481C1C}">
                <a14:useLocalDpi xmlns:a14="http://schemas.microsoft.com/office/drawing/2010/main" val="0"/>
              </a:ext>
            </a:extLst>
          </a:blip>
          <a:srcRect t="9617" b="17168"/>
          <a:stretch/>
        </p:blipFill>
        <p:spPr bwMode="auto">
          <a:xfrm>
            <a:off x="1847528" y="6233326"/>
            <a:ext cx="1224136" cy="288576"/>
          </a:xfrm>
          <a:prstGeom prst="rect">
            <a:avLst/>
          </a:prstGeom>
          <a:noFill/>
          <a:ln>
            <a:noFill/>
          </a:ln>
        </p:spPr>
      </p:pic>
      <p:cxnSp>
        <p:nvCxnSpPr>
          <p:cNvPr id="9" name="Straight Connector 8"/>
          <p:cNvCxnSpPr/>
          <p:nvPr/>
        </p:nvCxnSpPr>
        <p:spPr>
          <a:xfrm>
            <a:off x="3143672" y="6525344"/>
            <a:ext cx="7128792" cy="0"/>
          </a:xfrm>
          <a:prstGeom prst="line">
            <a:avLst/>
          </a:prstGeom>
          <a:ln>
            <a:solidFill>
              <a:srgbClr val="FFB819"/>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6128845" y="1600530"/>
            <a:ext cx="4320480" cy="43685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GB" sz="2200" b="1" dirty="0">
                <a:solidFill>
                  <a:schemeClr val="tx1">
                    <a:lumMod val="85000"/>
                    <a:lumOff val="15000"/>
                  </a:schemeClr>
                </a:solidFill>
                <a:latin typeface="Arial" panose="020B0604020202020204" pitchFamily="34" charset="0"/>
                <a:cs typeface="Arial" panose="020B0604020202020204" pitchFamily="34" charset="0"/>
              </a:rPr>
              <a:t>Latest wave</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Maintaining service</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Issuing lateral flow kits </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Place of refuge </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Shared space with vaccination hub</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Meet &amp; greet</a:t>
            </a:r>
          </a:p>
          <a:p>
            <a:pPr marL="0" indent="0">
              <a:lnSpc>
                <a:spcPct val="150000"/>
              </a:lnSpc>
              <a:buNone/>
            </a:pPr>
            <a:endParaRPr lang="en-GB" sz="2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7" name="Picture 2" descr="N:\Library_&amp;_Knowledge_Services\library\templates and forms\New library branding\Connecting people 2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135" y="5920276"/>
            <a:ext cx="3659191" cy="626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6716" y="5712363"/>
            <a:ext cx="2520280" cy="523220"/>
          </a:xfrm>
          <a:prstGeom prst="rect">
            <a:avLst/>
          </a:prstGeom>
        </p:spPr>
        <p:txBody>
          <a:bodyPr wrap="square">
            <a:spAutoFit/>
          </a:bodyPr>
          <a:lstStyle/>
          <a:p>
            <a:r>
              <a:rPr lang="en-GB" sz="1400" dirty="0"/>
              <a:t>North Cumbria Library </a:t>
            </a:r>
          </a:p>
          <a:p>
            <a:r>
              <a:rPr lang="en-GB" sz="1400" dirty="0"/>
              <a:t>&amp; Knowledge Services</a:t>
            </a:r>
          </a:p>
        </p:txBody>
      </p:sp>
    </p:spTree>
    <p:extLst>
      <p:ext uri="{BB962C8B-B14F-4D97-AF65-F5344CB8AC3E}">
        <p14:creationId xmlns:p14="http://schemas.microsoft.com/office/powerpoint/2010/main" val="247212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8"/>
            <a:ext cx="8928992" cy="1143000"/>
          </a:xfrm>
        </p:spPr>
        <p:txBody>
          <a:bodyPr>
            <a:normAutofit/>
          </a:bodyPr>
          <a:lstStyle/>
          <a:p>
            <a:r>
              <a:rPr lang="en-GB" b="1" dirty="0">
                <a:solidFill>
                  <a:schemeClr val="tx1">
                    <a:lumMod val="75000"/>
                    <a:lumOff val="25000"/>
                  </a:schemeClr>
                </a:solidFill>
                <a:latin typeface="Arial" panose="020B0604020202020204" pitchFamily="34" charset="0"/>
                <a:cs typeface="Arial" panose="020B0604020202020204" pitchFamily="34" charset="0"/>
              </a:rPr>
              <a:t>What was the hardest thing?</a:t>
            </a:r>
          </a:p>
        </p:txBody>
      </p:sp>
      <p:sp>
        <p:nvSpPr>
          <p:cNvPr id="3" name="Content Placeholder 2"/>
          <p:cNvSpPr>
            <a:spLocks noGrp="1"/>
          </p:cNvSpPr>
          <p:nvPr>
            <p:ph idx="1"/>
          </p:nvPr>
        </p:nvSpPr>
        <p:spPr>
          <a:xfrm>
            <a:off x="3044627" y="1550623"/>
            <a:ext cx="5544616" cy="3822594"/>
          </a:xfrm>
        </p:spPr>
        <p:txBody>
          <a:bodyPr>
            <a:normAutofit/>
          </a:bodyPr>
          <a:lstStyle/>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No detail or plan</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Scope creep</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New normal</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Picking up new role quickly</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Maintain service</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Trying to put in some controls!</a:t>
            </a:r>
          </a:p>
        </p:txBody>
      </p:sp>
      <p:pic>
        <p:nvPicPr>
          <p:cNvPr id="5" name="Picture 4" descr="this is usindd  200"/>
          <p:cNvPicPr/>
          <p:nvPr/>
        </p:nvPicPr>
        <p:blipFill rotWithShape="1">
          <a:blip r:embed="rId3" cstate="print">
            <a:extLst>
              <a:ext uri="{28A0092B-C50C-407E-A947-70E740481C1C}">
                <a14:useLocalDpi xmlns:a14="http://schemas.microsoft.com/office/drawing/2010/main" val="0"/>
              </a:ext>
            </a:extLst>
          </a:blip>
          <a:srcRect t="9617" b="17168"/>
          <a:stretch/>
        </p:blipFill>
        <p:spPr bwMode="auto">
          <a:xfrm>
            <a:off x="1847528" y="6233326"/>
            <a:ext cx="1224136" cy="288576"/>
          </a:xfrm>
          <a:prstGeom prst="rect">
            <a:avLst/>
          </a:prstGeom>
          <a:noFill/>
          <a:ln>
            <a:noFill/>
          </a:ln>
        </p:spPr>
      </p:pic>
      <p:cxnSp>
        <p:nvCxnSpPr>
          <p:cNvPr id="9" name="Straight Connector 8"/>
          <p:cNvCxnSpPr/>
          <p:nvPr/>
        </p:nvCxnSpPr>
        <p:spPr>
          <a:xfrm>
            <a:off x="3143672" y="6525344"/>
            <a:ext cx="7128792" cy="0"/>
          </a:xfrm>
          <a:prstGeom prst="line">
            <a:avLst/>
          </a:prstGeom>
          <a:ln>
            <a:solidFill>
              <a:srgbClr val="FFB819"/>
            </a:solidFill>
          </a:ln>
        </p:spPr>
        <p:style>
          <a:lnRef idx="1">
            <a:schemeClr val="accent1"/>
          </a:lnRef>
          <a:fillRef idx="0">
            <a:schemeClr val="accent1"/>
          </a:fillRef>
          <a:effectRef idx="0">
            <a:schemeClr val="accent1"/>
          </a:effectRef>
          <a:fontRef idx="minor">
            <a:schemeClr val="tx1"/>
          </a:fontRef>
        </p:style>
      </p:cxnSp>
      <p:pic>
        <p:nvPicPr>
          <p:cNvPr id="6" name="Picture 2" descr="N:\Library_&amp;_Knowledge_Services\library\templates and forms\New library branding\Connecting people 2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080" y="5920276"/>
            <a:ext cx="3659191" cy="6261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6716" y="5712363"/>
            <a:ext cx="2520280" cy="523220"/>
          </a:xfrm>
          <a:prstGeom prst="rect">
            <a:avLst/>
          </a:prstGeom>
        </p:spPr>
        <p:txBody>
          <a:bodyPr wrap="square">
            <a:spAutoFit/>
          </a:bodyPr>
          <a:lstStyle/>
          <a:p>
            <a:r>
              <a:rPr lang="en-GB" sz="1400" dirty="0"/>
              <a:t>North Cumbria Library </a:t>
            </a:r>
          </a:p>
          <a:p>
            <a:r>
              <a:rPr lang="en-GB" sz="1400" dirty="0"/>
              <a:t>&amp; Knowledge Services</a:t>
            </a:r>
          </a:p>
        </p:txBody>
      </p:sp>
    </p:spTree>
    <p:extLst>
      <p:ext uri="{BB962C8B-B14F-4D97-AF65-F5344CB8AC3E}">
        <p14:creationId xmlns:p14="http://schemas.microsoft.com/office/powerpoint/2010/main" val="30330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8"/>
            <a:ext cx="8928992" cy="1143000"/>
          </a:xfrm>
        </p:spPr>
        <p:txBody>
          <a:bodyPr>
            <a:normAutofit/>
          </a:bodyPr>
          <a:lstStyle/>
          <a:p>
            <a:r>
              <a:rPr lang="en-GB" b="1" dirty="0">
                <a:solidFill>
                  <a:schemeClr val="tx1">
                    <a:lumMod val="75000"/>
                    <a:lumOff val="25000"/>
                  </a:schemeClr>
                </a:solidFill>
                <a:latin typeface="Arial" panose="020B0604020202020204" pitchFamily="34" charset="0"/>
                <a:cs typeface="Arial" panose="020B0604020202020204" pitchFamily="34" charset="0"/>
              </a:rPr>
              <a:t>What was the best thing?</a:t>
            </a:r>
          </a:p>
        </p:txBody>
      </p:sp>
      <p:pic>
        <p:nvPicPr>
          <p:cNvPr id="5" name="Picture 4" descr="this is usindd  200"/>
          <p:cNvPicPr/>
          <p:nvPr/>
        </p:nvPicPr>
        <p:blipFill rotWithShape="1">
          <a:blip r:embed="rId3" cstate="print">
            <a:extLst>
              <a:ext uri="{28A0092B-C50C-407E-A947-70E740481C1C}">
                <a14:useLocalDpi xmlns:a14="http://schemas.microsoft.com/office/drawing/2010/main" val="0"/>
              </a:ext>
            </a:extLst>
          </a:blip>
          <a:srcRect t="9617" b="17168"/>
          <a:stretch/>
        </p:blipFill>
        <p:spPr bwMode="auto">
          <a:xfrm>
            <a:off x="1847528" y="6233326"/>
            <a:ext cx="1224136" cy="288576"/>
          </a:xfrm>
          <a:prstGeom prst="rect">
            <a:avLst/>
          </a:prstGeom>
          <a:noFill/>
          <a:ln>
            <a:noFill/>
          </a:ln>
        </p:spPr>
      </p:pic>
      <p:cxnSp>
        <p:nvCxnSpPr>
          <p:cNvPr id="9" name="Straight Connector 8"/>
          <p:cNvCxnSpPr/>
          <p:nvPr/>
        </p:nvCxnSpPr>
        <p:spPr>
          <a:xfrm>
            <a:off x="3143672" y="6525344"/>
            <a:ext cx="7128792" cy="0"/>
          </a:xfrm>
          <a:prstGeom prst="line">
            <a:avLst/>
          </a:prstGeom>
          <a:ln>
            <a:solidFill>
              <a:srgbClr val="FFB819"/>
            </a:solidFill>
          </a:ln>
        </p:spPr>
        <p:style>
          <a:lnRef idx="1">
            <a:schemeClr val="accent1"/>
          </a:lnRef>
          <a:fillRef idx="0">
            <a:schemeClr val="accent1"/>
          </a:fillRef>
          <a:effectRef idx="0">
            <a:schemeClr val="accent1"/>
          </a:effectRef>
          <a:fontRef idx="minor">
            <a:schemeClr val="tx1"/>
          </a:fontRef>
        </p:style>
      </p:cxnSp>
      <p:pic>
        <p:nvPicPr>
          <p:cNvPr id="6" name="Picture 2" descr="N:\Library_&amp;_Knowledge_Services\library\templates and forms\New library branding\Connecting people 2019.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16080" y="5944227"/>
            <a:ext cx="3619500" cy="8667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351584" y="1484785"/>
            <a:ext cx="7776864" cy="43685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Connecting &amp; getting to know other staff &amp; teams</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Witnessing the generosity of people</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Recognition for my team shortlisted for Staff Awards</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Just Giving total in excess of £50k</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Feeling part of the NHS’s fight against the pandemic</a:t>
            </a:r>
          </a:p>
          <a:p>
            <a:pPr>
              <a:lnSpc>
                <a:spcPct val="150000"/>
              </a:lnSpc>
            </a:pPr>
            <a:r>
              <a:rPr lang="en-GB" sz="2200" b="1" dirty="0">
                <a:solidFill>
                  <a:schemeClr val="tx1">
                    <a:lumMod val="85000"/>
                    <a:lumOff val="15000"/>
                  </a:schemeClr>
                </a:solidFill>
                <a:latin typeface="Arial" panose="020B0604020202020204" pitchFamily="34" charset="0"/>
                <a:cs typeface="Arial" panose="020B0604020202020204" pitchFamily="34" charset="0"/>
              </a:rPr>
              <a:t>Best of all</a:t>
            </a:r>
            <a:r>
              <a:rPr lang="en-GB" sz="2200" dirty="0">
                <a:solidFill>
                  <a:schemeClr val="tx1">
                    <a:lumMod val="85000"/>
                    <a:lumOff val="15000"/>
                  </a:schemeClr>
                </a:solidFill>
                <a:latin typeface="Arial" panose="020B0604020202020204" pitchFamily="34" charset="0"/>
                <a:cs typeface="Arial" panose="020B0604020202020204" pitchFamily="34" charset="0"/>
              </a:rPr>
              <a:t>….. the smile on the face of weary staff as you offered them an Easter egg as they finished their shift!</a:t>
            </a:r>
          </a:p>
          <a:p>
            <a:pPr>
              <a:lnSpc>
                <a:spcPct val="150000"/>
              </a:lnSpc>
            </a:pPr>
            <a:endParaRPr lang="en-GB" sz="2200" dirty="0">
              <a:solidFill>
                <a:schemeClr val="tx1">
                  <a:lumMod val="85000"/>
                  <a:lumOff val="15000"/>
                </a:schemeClr>
              </a:solidFill>
              <a:latin typeface="Arial" panose="020B0604020202020204" pitchFamily="34" charset="0"/>
              <a:cs typeface="Arial" panose="020B0604020202020204" pitchFamily="34" charset="0"/>
            </a:endParaRPr>
          </a:p>
          <a:p>
            <a:pPr>
              <a:lnSpc>
                <a:spcPct val="150000"/>
              </a:lnSpc>
            </a:pPr>
            <a:endParaRPr lang="en-GB" sz="2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Rectangle 7"/>
          <p:cNvSpPr/>
          <p:nvPr/>
        </p:nvSpPr>
        <p:spPr>
          <a:xfrm>
            <a:off x="1796716" y="5712363"/>
            <a:ext cx="2520280" cy="523220"/>
          </a:xfrm>
          <a:prstGeom prst="rect">
            <a:avLst/>
          </a:prstGeom>
        </p:spPr>
        <p:txBody>
          <a:bodyPr wrap="square">
            <a:spAutoFit/>
          </a:bodyPr>
          <a:lstStyle/>
          <a:p>
            <a:r>
              <a:rPr lang="en-GB" sz="1400" dirty="0"/>
              <a:t>North Cumbria Library </a:t>
            </a:r>
          </a:p>
          <a:p>
            <a:r>
              <a:rPr lang="en-GB" sz="1400" dirty="0"/>
              <a:t>&amp; Knowledge Services</a:t>
            </a:r>
          </a:p>
        </p:txBody>
      </p:sp>
    </p:spTree>
    <p:extLst>
      <p:ext uri="{BB962C8B-B14F-4D97-AF65-F5344CB8AC3E}">
        <p14:creationId xmlns:p14="http://schemas.microsoft.com/office/powerpoint/2010/main" val="181790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4B8F85D-F319-40B6-8D8B-2A11A0DFD6BB}"/>
              </a:ext>
            </a:extLst>
          </p:cNvPr>
          <p:cNvSpPr>
            <a:spLocks noGrp="1"/>
          </p:cNvSpPr>
          <p:nvPr>
            <p:ph type="title"/>
          </p:nvPr>
        </p:nvSpPr>
        <p:spPr>
          <a:xfrm>
            <a:off x="841246" y="673770"/>
            <a:ext cx="3644489" cy="2414488"/>
          </a:xfrm>
        </p:spPr>
        <p:txBody>
          <a:bodyPr anchor="t">
            <a:normAutofit/>
          </a:bodyPr>
          <a:lstStyle/>
          <a:p>
            <a:r>
              <a:rPr lang="en-GB" sz="5400" dirty="0">
                <a:solidFill>
                  <a:srgbClr val="FFFFFF"/>
                </a:solidFill>
              </a:rPr>
              <a:t>Programme</a:t>
            </a:r>
            <a:br>
              <a:rPr lang="en-GB" sz="5400" dirty="0">
                <a:solidFill>
                  <a:srgbClr val="FFFFFF"/>
                </a:solidFill>
              </a:rPr>
            </a:br>
            <a:endParaRPr lang="en-GB" sz="5400" dirty="0">
              <a:solidFill>
                <a:srgbClr val="FFFFFF"/>
              </a:solidFill>
            </a:endParaRPr>
          </a:p>
        </p:txBody>
      </p:sp>
      <p:sp>
        <p:nvSpPr>
          <p:cNvPr id="3" name="Content Placeholder 2">
            <a:extLst>
              <a:ext uri="{FF2B5EF4-FFF2-40B4-BE49-F238E27FC236}">
                <a16:creationId xmlns:a16="http://schemas.microsoft.com/office/drawing/2014/main" id="{AE5D3812-3E44-4F83-91F1-AD33EC0BCBC3}"/>
              </a:ext>
            </a:extLst>
          </p:cNvPr>
          <p:cNvSpPr>
            <a:spLocks noGrp="1"/>
          </p:cNvSpPr>
          <p:nvPr>
            <p:ph idx="1"/>
          </p:nvPr>
        </p:nvSpPr>
        <p:spPr>
          <a:xfrm>
            <a:off x="6094476" y="2109019"/>
            <a:ext cx="5828271" cy="5066642"/>
          </a:xfrm>
        </p:spPr>
        <p:txBody>
          <a:bodyPr>
            <a:normAutofit/>
          </a:bodyPr>
          <a:lstStyle/>
          <a:p>
            <a:pPr marL="342900" lvl="0" indent="-342900">
              <a:spcAft>
                <a:spcPts val="1000"/>
              </a:spcAft>
              <a:buFont typeface="+mj-lt"/>
              <a:buAutoNum type="arabicPeriod"/>
            </a:pPr>
            <a:r>
              <a:rPr lang="en-GB" sz="1500" b="1" dirty="0">
                <a:effectLst/>
                <a:latin typeface="Calibri" panose="020F0502020204030204" pitchFamily="34" charset="0"/>
                <a:ea typeface="Calibri" panose="020F0502020204030204" pitchFamily="34" charset="0"/>
                <a:cs typeface="Times New Roman" panose="02020603050405020304" pitchFamily="18" charset="0"/>
              </a:rPr>
              <a:t>Introduction: </a:t>
            </a:r>
            <a:r>
              <a:rPr lang="en-GB" sz="1500" dirty="0">
                <a:effectLst/>
                <a:latin typeface="Calibri" panose="020F0502020204030204" pitchFamily="34" charset="0"/>
                <a:ea typeface="Calibri" panose="020F0502020204030204" pitchFamily="34" charset="0"/>
                <a:cs typeface="Times New Roman" panose="02020603050405020304" pitchFamily="18" charset="0"/>
              </a:rPr>
              <a:t>About </a:t>
            </a:r>
            <a:r>
              <a:rPr lang="en-GB" sz="1500" dirty="0" err="1">
                <a:effectLst/>
                <a:latin typeface="Calibri" panose="020F0502020204030204" pitchFamily="34" charset="0"/>
                <a:ea typeface="Calibri" panose="020F0502020204030204" pitchFamily="34" charset="0"/>
                <a:cs typeface="Times New Roman" panose="02020603050405020304" pitchFamily="18" charset="0"/>
              </a:rPr>
              <a:t>STEMClub</a:t>
            </a:r>
            <a:r>
              <a:rPr lang="en-GB" sz="1500" dirty="0">
                <a:effectLst/>
                <a:latin typeface="Calibri" panose="020F0502020204030204" pitchFamily="34" charset="0"/>
                <a:ea typeface="Calibri" panose="020F0502020204030204" pitchFamily="34" charset="0"/>
                <a:cs typeface="Times New Roman" panose="02020603050405020304" pitchFamily="18" charset="0"/>
              </a:rPr>
              <a:t>: a chance to connect and review the local health landscape led by Mark Lambert</a:t>
            </a:r>
          </a:p>
          <a:p>
            <a:pPr marL="342900" lvl="0" indent="-342900">
              <a:spcAft>
                <a:spcPts val="1000"/>
              </a:spcAft>
              <a:buFont typeface="+mj-lt"/>
              <a:buAutoNum type="arabicPeriod"/>
            </a:pPr>
            <a:r>
              <a:rPr lang="en-GB" sz="1500" b="1" dirty="0">
                <a:effectLst/>
                <a:latin typeface="Calibri" panose="020F0502020204030204" pitchFamily="34" charset="0"/>
                <a:ea typeface="Calibri" panose="020F0502020204030204" pitchFamily="34" charset="0"/>
                <a:cs typeface="Times New Roman" panose="02020603050405020304" pitchFamily="18" charset="0"/>
              </a:rPr>
              <a:t>Activity: </a:t>
            </a:r>
            <a:r>
              <a:rPr lang="en-GB" sz="1500" dirty="0">
                <a:effectLst/>
                <a:latin typeface="Calibri" panose="020F0502020204030204" pitchFamily="34" charset="0"/>
                <a:ea typeface="Calibri" panose="020F0502020204030204" pitchFamily="34" charset="0"/>
                <a:cs typeface="Times New Roman" panose="02020603050405020304" pitchFamily="18" charset="0"/>
              </a:rPr>
              <a:t>Reflecting and looking forward: stories from the pandemic</a:t>
            </a:r>
          </a:p>
          <a:p>
            <a:pPr marL="342900" lvl="0" indent="-342900">
              <a:spcAft>
                <a:spcPts val="1000"/>
              </a:spcAft>
              <a:buFont typeface="+mj-lt"/>
              <a:buAutoNum type="arabicPeriod"/>
            </a:pPr>
            <a:r>
              <a:rPr lang="en-GB" sz="1500" b="1" dirty="0">
                <a:effectLst/>
                <a:latin typeface="Calibri" panose="020F0502020204030204" pitchFamily="34" charset="0"/>
                <a:ea typeface="Calibri" panose="020F0502020204030204" pitchFamily="34" charset="0"/>
                <a:cs typeface="Times New Roman" panose="02020603050405020304" pitchFamily="18" charset="0"/>
              </a:rPr>
              <a:t>Update and consultation: </a:t>
            </a:r>
            <a:r>
              <a:rPr lang="en-GB" sz="1500" dirty="0">
                <a:effectLst/>
                <a:latin typeface="Calibri" panose="020F0502020204030204" pitchFamily="34" charset="0"/>
                <a:ea typeface="Calibri" panose="020F0502020204030204" pitchFamily="34" charset="0"/>
                <a:cs typeface="Times New Roman" panose="02020603050405020304" pitchFamily="18" charset="0"/>
              </a:rPr>
              <a:t>‘evaluation eco system’- How can we speed up innovation in Health and Social Care? led by Jody Nichols</a:t>
            </a:r>
          </a:p>
          <a:p>
            <a:pPr marL="342900" lvl="0" indent="-342900">
              <a:spcAft>
                <a:spcPts val="1000"/>
              </a:spcAft>
              <a:buFont typeface="+mj-lt"/>
              <a:buAutoNum type="arabicPeriod"/>
            </a:pPr>
            <a:r>
              <a:rPr lang="en-GB" sz="1500" b="1" dirty="0">
                <a:effectLst/>
                <a:latin typeface="Calibri" panose="020F0502020204030204" pitchFamily="34" charset="0"/>
                <a:ea typeface="Calibri" panose="020F0502020204030204" pitchFamily="34" charset="0"/>
                <a:cs typeface="Times New Roman" panose="02020603050405020304" pitchFamily="18" charset="0"/>
              </a:rPr>
              <a:t>Comfort break</a:t>
            </a:r>
          </a:p>
          <a:p>
            <a:pPr marL="342900" lvl="0" indent="-342900">
              <a:spcAft>
                <a:spcPts val="1000"/>
              </a:spcAft>
              <a:buFont typeface="+mj-lt"/>
              <a:buAutoNum type="arabicPeriod"/>
            </a:pPr>
            <a:r>
              <a:rPr lang="en-GB" sz="1500" b="1" dirty="0">
                <a:effectLst/>
                <a:latin typeface="Calibri" panose="020F0502020204030204" pitchFamily="34" charset="0"/>
                <a:ea typeface="Calibri" panose="020F0502020204030204" pitchFamily="34" charset="0"/>
                <a:cs typeface="Times New Roman" panose="02020603050405020304" pitchFamily="18" charset="0"/>
              </a:rPr>
              <a:t>Workshop: </a:t>
            </a:r>
            <a:r>
              <a:rPr lang="en-GB" sz="1500" dirty="0">
                <a:effectLst/>
                <a:latin typeface="Calibri" panose="020F0502020204030204" pitchFamily="34" charset="0"/>
                <a:ea typeface="Calibri" panose="020F0502020204030204" pitchFamily="34" charset="0"/>
                <a:cs typeface="Times New Roman" panose="02020603050405020304" pitchFamily="18" charset="0"/>
              </a:rPr>
              <a:t>‘C-</a:t>
            </a:r>
            <a:r>
              <a:rPr lang="en-GB" sz="1500" dirty="0" err="1">
                <a:effectLst/>
                <a:latin typeface="Calibri" panose="020F0502020204030204" pitchFamily="34" charset="0"/>
                <a:ea typeface="Calibri" panose="020F0502020204030204" pitchFamily="34" charset="0"/>
                <a:cs typeface="Times New Roman" panose="02020603050405020304" pitchFamily="18" charset="0"/>
              </a:rPr>
              <a:t>WorKS</a:t>
            </a:r>
            <a:r>
              <a:rPr lang="en-GB" sz="1500" dirty="0">
                <a:effectLst/>
                <a:latin typeface="Calibri" panose="020F0502020204030204" pitchFamily="34" charset="0"/>
                <a:ea typeface="Calibri" panose="020F0502020204030204" pitchFamily="34" charset="0"/>
                <a:cs typeface="Times New Roman" panose="02020603050405020304" pitchFamily="18" charset="0"/>
              </a:rPr>
              <a:t>: a collaborative resource for sharing information about consequences of COVID: what we do and how we can work better together led by Helen Park</a:t>
            </a:r>
            <a:r>
              <a:rPr lang="en-GB" sz="1500" dirty="0">
                <a:latin typeface="Calibri" panose="020F0502020204030204" pitchFamily="34" charset="0"/>
                <a:ea typeface="Calibri" panose="020F0502020204030204" pitchFamily="34" charset="0"/>
                <a:cs typeface="Times New Roman" panose="02020603050405020304" pitchFamily="18" charset="0"/>
              </a:rPr>
              <a:t> and Anna Christie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GB" sz="1500" b="1" dirty="0">
                <a:effectLst/>
                <a:latin typeface="Calibri" panose="020F0502020204030204" pitchFamily="34" charset="0"/>
                <a:ea typeface="Calibri" panose="020F0502020204030204" pitchFamily="34" charset="0"/>
                <a:cs typeface="Times New Roman" panose="02020603050405020304" pitchFamily="18" charset="0"/>
              </a:rPr>
              <a:t> Reflections and next steps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183935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8"/>
            <a:ext cx="8928992" cy="1143000"/>
          </a:xfrm>
        </p:spPr>
        <p:txBody>
          <a:bodyPr>
            <a:normAutofit fontScale="90000"/>
          </a:bodyPr>
          <a:lstStyle/>
          <a:p>
            <a:r>
              <a:rPr lang="en-GB" b="1" dirty="0">
                <a:solidFill>
                  <a:schemeClr val="tx1">
                    <a:lumMod val="75000"/>
                    <a:lumOff val="25000"/>
                  </a:schemeClr>
                </a:solidFill>
                <a:latin typeface="Arial" panose="020B0604020202020204" pitchFamily="34" charset="0"/>
                <a:cs typeface="Arial" panose="020B0604020202020204" pitchFamily="34" charset="0"/>
              </a:rPr>
              <a:t>What has it meant for the service?</a:t>
            </a:r>
          </a:p>
        </p:txBody>
      </p:sp>
      <p:pic>
        <p:nvPicPr>
          <p:cNvPr id="5" name="Picture 4" descr="this is usindd  200"/>
          <p:cNvPicPr/>
          <p:nvPr/>
        </p:nvPicPr>
        <p:blipFill rotWithShape="1">
          <a:blip r:embed="rId3" cstate="print">
            <a:extLst>
              <a:ext uri="{28A0092B-C50C-407E-A947-70E740481C1C}">
                <a14:useLocalDpi xmlns:a14="http://schemas.microsoft.com/office/drawing/2010/main" val="0"/>
              </a:ext>
            </a:extLst>
          </a:blip>
          <a:srcRect t="9617" b="17168"/>
          <a:stretch/>
        </p:blipFill>
        <p:spPr bwMode="auto">
          <a:xfrm>
            <a:off x="1847528" y="6233326"/>
            <a:ext cx="1224136" cy="288576"/>
          </a:xfrm>
          <a:prstGeom prst="rect">
            <a:avLst/>
          </a:prstGeom>
          <a:noFill/>
          <a:ln>
            <a:noFill/>
          </a:ln>
        </p:spPr>
      </p:pic>
      <p:cxnSp>
        <p:nvCxnSpPr>
          <p:cNvPr id="9" name="Straight Connector 8"/>
          <p:cNvCxnSpPr/>
          <p:nvPr/>
        </p:nvCxnSpPr>
        <p:spPr>
          <a:xfrm>
            <a:off x="3143672" y="6525344"/>
            <a:ext cx="7128792" cy="0"/>
          </a:xfrm>
          <a:prstGeom prst="line">
            <a:avLst/>
          </a:prstGeom>
          <a:ln>
            <a:solidFill>
              <a:srgbClr val="FFB819"/>
            </a:solidFill>
          </a:ln>
        </p:spPr>
        <p:style>
          <a:lnRef idx="1">
            <a:schemeClr val="accent1"/>
          </a:lnRef>
          <a:fillRef idx="0">
            <a:schemeClr val="accent1"/>
          </a:fillRef>
          <a:effectRef idx="0">
            <a:schemeClr val="accent1"/>
          </a:effectRef>
          <a:fontRef idx="minor">
            <a:schemeClr val="tx1"/>
          </a:fontRef>
        </p:style>
      </p:cxnSp>
      <p:pic>
        <p:nvPicPr>
          <p:cNvPr id="6" name="Picture 2" descr="N:\Library_&amp;_Knowledge_Services\library\templates and forms\New library branding\Connecting people 2019.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18734" y="5877273"/>
            <a:ext cx="3619500" cy="8667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063552" y="1484785"/>
            <a:ext cx="8064896" cy="436853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Making the most of whatever challenge comes your way</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Continuing importance for our staff and learners of the physical library space for learning &amp; wellbeing </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Opportunity to shine &amp; show how transferable our skills </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New opportunities of virtual work environment for our staff, service &amp; profession</a:t>
            </a:r>
          </a:p>
          <a:p>
            <a:pPr>
              <a:lnSpc>
                <a:spcPct val="150000"/>
              </a:lnSpc>
            </a:pPr>
            <a:r>
              <a:rPr lang="en-GB" sz="2200" dirty="0">
                <a:solidFill>
                  <a:schemeClr val="tx1">
                    <a:lumMod val="85000"/>
                    <a:lumOff val="15000"/>
                  </a:schemeClr>
                </a:solidFill>
                <a:latin typeface="Arial" panose="020B0604020202020204" pitchFamily="34" charset="0"/>
                <a:cs typeface="Arial" panose="020B0604020202020204" pitchFamily="34" charset="0"/>
              </a:rPr>
              <a:t>Need for us to utilise new virtual tools to connect / share &amp; learn &amp; support our NHS colleagues to do likewise </a:t>
            </a:r>
          </a:p>
          <a:p>
            <a:pPr>
              <a:lnSpc>
                <a:spcPct val="150000"/>
              </a:lnSpc>
            </a:pPr>
            <a:endParaRPr lang="en-GB" sz="2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Rectangle 7"/>
          <p:cNvSpPr/>
          <p:nvPr/>
        </p:nvSpPr>
        <p:spPr>
          <a:xfrm>
            <a:off x="1796716" y="5712363"/>
            <a:ext cx="2520280" cy="523220"/>
          </a:xfrm>
          <a:prstGeom prst="rect">
            <a:avLst/>
          </a:prstGeom>
        </p:spPr>
        <p:txBody>
          <a:bodyPr wrap="square">
            <a:spAutoFit/>
          </a:bodyPr>
          <a:lstStyle/>
          <a:p>
            <a:r>
              <a:rPr lang="en-GB" sz="1400" dirty="0"/>
              <a:t>North Cumbria Library </a:t>
            </a:r>
          </a:p>
          <a:p>
            <a:r>
              <a:rPr lang="en-GB" sz="1400" dirty="0"/>
              <a:t>&amp; Knowledge Services</a:t>
            </a:r>
          </a:p>
        </p:txBody>
      </p:sp>
    </p:spTree>
    <p:extLst>
      <p:ext uri="{BB962C8B-B14F-4D97-AF65-F5344CB8AC3E}">
        <p14:creationId xmlns:p14="http://schemas.microsoft.com/office/powerpoint/2010/main" val="290918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1196752"/>
            <a:ext cx="6912768" cy="3168352"/>
          </a:xfrm>
        </p:spPr>
        <p:txBody>
          <a:bodyPr>
            <a:normAutofit/>
          </a:bodyPr>
          <a:lstStyle/>
          <a:p>
            <a:r>
              <a:rPr lang="en-GB" b="1" dirty="0">
                <a:solidFill>
                  <a:schemeClr val="tx1">
                    <a:lumMod val="75000"/>
                    <a:lumOff val="25000"/>
                  </a:schemeClr>
                </a:solidFill>
                <a:latin typeface="Arial" panose="020B0604020202020204" pitchFamily="34" charset="0"/>
                <a:cs typeface="Arial" panose="020B0604020202020204" pitchFamily="34" charset="0"/>
              </a:rPr>
              <a:t>Thanks you</a:t>
            </a:r>
            <a:br>
              <a:rPr lang="en-GB" b="1" dirty="0">
                <a:solidFill>
                  <a:schemeClr val="tx1">
                    <a:lumMod val="75000"/>
                    <a:lumOff val="25000"/>
                  </a:schemeClr>
                </a:solidFill>
                <a:latin typeface="Arial" panose="020B0604020202020204" pitchFamily="34" charset="0"/>
                <a:cs typeface="Arial" panose="020B0604020202020204" pitchFamily="34" charset="0"/>
              </a:rPr>
            </a:br>
            <a:br>
              <a:rPr lang="en-GB" b="1" dirty="0">
                <a:solidFill>
                  <a:schemeClr val="tx1">
                    <a:lumMod val="75000"/>
                    <a:lumOff val="25000"/>
                  </a:schemeClr>
                </a:solidFill>
                <a:latin typeface="Arial" panose="020B0604020202020204" pitchFamily="34" charset="0"/>
                <a:cs typeface="Arial" panose="020B0604020202020204" pitchFamily="34" charset="0"/>
              </a:rPr>
            </a:br>
            <a:r>
              <a:rPr lang="en-GB" b="1" dirty="0">
                <a:solidFill>
                  <a:schemeClr val="tx1">
                    <a:lumMod val="75000"/>
                    <a:lumOff val="25000"/>
                  </a:schemeClr>
                </a:solidFill>
                <a:latin typeface="Arial" panose="020B0604020202020204" pitchFamily="34" charset="0"/>
                <a:cs typeface="Arial" panose="020B0604020202020204" pitchFamily="34" charset="0"/>
              </a:rPr>
              <a:t> </a:t>
            </a:r>
            <a:br>
              <a:rPr lang="en-GB" b="1" dirty="0">
                <a:solidFill>
                  <a:schemeClr val="tx1">
                    <a:lumMod val="75000"/>
                    <a:lumOff val="25000"/>
                  </a:schemeClr>
                </a:solidFill>
                <a:latin typeface="Arial" panose="020B0604020202020204" pitchFamily="34" charset="0"/>
                <a:cs typeface="Arial" panose="020B0604020202020204" pitchFamily="34" charset="0"/>
              </a:rPr>
            </a:br>
            <a:r>
              <a:rPr lang="en-GB" b="1" dirty="0">
                <a:solidFill>
                  <a:schemeClr val="tx1">
                    <a:lumMod val="75000"/>
                    <a:lumOff val="25000"/>
                  </a:schemeClr>
                </a:solidFill>
                <a:latin typeface="Arial" panose="020B0604020202020204" pitchFamily="34" charset="0"/>
                <a:cs typeface="Arial" panose="020B0604020202020204" pitchFamily="34" charset="0"/>
              </a:rPr>
              <a:t>Any questions?</a:t>
            </a:r>
          </a:p>
        </p:txBody>
      </p:sp>
      <p:pic>
        <p:nvPicPr>
          <p:cNvPr id="5" name="Picture 4" descr="this is usindd  200"/>
          <p:cNvPicPr/>
          <p:nvPr/>
        </p:nvPicPr>
        <p:blipFill rotWithShape="1">
          <a:blip r:embed="rId3" cstate="print">
            <a:extLst>
              <a:ext uri="{28A0092B-C50C-407E-A947-70E740481C1C}">
                <a14:useLocalDpi xmlns:a14="http://schemas.microsoft.com/office/drawing/2010/main" val="0"/>
              </a:ext>
            </a:extLst>
          </a:blip>
          <a:srcRect t="9617" b="17168"/>
          <a:stretch/>
        </p:blipFill>
        <p:spPr bwMode="auto">
          <a:xfrm>
            <a:off x="1847528" y="6233326"/>
            <a:ext cx="1224136" cy="288576"/>
          </a:xfrm>
          <a:prstGeom prst="rect">
            <a:avLst/>
          </a:prstGeom>
          <a:noFill/>
          <a:ln>
            <a:noFill/>
          </a:ln>
        </p:spPr>
      </p:pic>
      <p:cxnSp>
        <p:nvCxnSpPr>
          <p:cNvPr id="9" name="Straight Connector 8"/>
          <p:cNvCxnSpPr/>
          <p:nvPr/>
        </p:nvCxnSpPr>
        <p:spPr>
          <a:xfrm>
            <a:off x="3143672" y="6525344"/>
            <a:ext cx="7128792" cy="0"/>
          </a:xfrm>
          <a:prstGeom prst="line">
            <a:avLst/>
          </a:prstGeom>
          <a:ln>
            <a:solidFill>
              <a:srgbClr val="FFB819"/>
            </a:solidFill>
          </a:ln>
        </p:spPr>
        <p:style>
          <a:lnRef idx="1">
            <a:schemeClr val="accent1"/>
          </a:lnRef>
          <a:fillRef idx="0">
            <a:schemeClr val="accent1"/>
          </a:fillRef>
          <a:effectRef idx="0">
            <a:schemeClr val="accent1"/>
          </a:effectRef>
          <a:fontRef idx="minor">
            <a:schemeClr val="tx1"/>
          </a:fontRef>
        </p:style>
      </p:cxnSp>
      <p:pic>
        <p:nvPicPr>
          <p:cNvPr id="6" name="Picture 2" descr="N:\Library_&amp;_Knowledge_Services\library\templates and forms\New library branding\Connecting people 2019.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16080" y="5799939"/>
            <a:ext cx="3619500" cy="866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6716" y="5712363"/>
            <a:ext cx="2520280" cy="523220"/>
          </a:xfrm>
          <a:prstGeom prst="rect">
            <a:avLst/>
          </a:prstGeom>
        </p:spPr>
        <p:txBody>
          <a:bodyPr wrap="square">
            <a:spAutoFit/>
          </a:bodyPr>
          <a:lstStyle/>
          <a:p>
            <a:r>
              <a:rPr lang="en-GB" sz="1400" dirty="0"/>
              <a:t>North Cumbria Library </a:t>
            </a:r>
          </a:p>
          <a:p>
            <a:r>
              <a:rPr lang="en-GB" sz="1400" dirty="0"/>
              <a:t>&amp; Knowledge Services</a:t>
            </a:r>
          </a:p>
        </p:txBody>
      </p:sp>
    </p:spTree>
    <p:extLst>
      <p:ext uri="{BB962C8B-B14F-4D97-AF65-F5344CB8AC3E}">
        <p14:creationId xmlns:p14="http://schemas.microsoft.com/office/powerpoint/2010/main" val="29968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DF5C-D77B-4E62-A202-B520157ECC39}"/>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E803B934-5964-4D16-AEBB-706C0BF116D8}"/>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9D6BFFAA-634A-420F-B5C2-1614D49BEE1F}"/>
              </a:ext>
            </a:extLst>
          </p:cNvPr>
          <p:cNvPicPr>
            <a:picLocks noChangeAspect="1"/>
          </p:cNvPicPr>
          <p:nvPr/>
        </p:nvPicPr>
        <p:blipFill rotWithShape="1">
          <a:blip r:embed="rId3"/>
          <a:srcRect l="15837" t="11650" r="67449" b="3632"/>
          <a:stretch/>
        </p:blipFill>
        <p:spPr>
          <a:xfrm>
            <a:off x="3172571" y="465248"/>
            <a:ext cx="5657394" cy="6273579"/>
          </a:xfrm>
          <a:prstGeom prst="rect">
            <a:avLst/>
          </a:prstGeom>
        </p:spPr>
      </p:pic>
    </p:spTree>
    <p:extLst>
      <p:ext uri="{BB962C8B-B14F-4D97-AF65-F5344CB8AC3E}">
        <p14:creationId xmlns:p14="http://schemas.microsoft.com/office/powerpoint/2010/main" val="237015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NENC Evaluation Eco System </a:t>
            </a:r>
            <a:br>
              <a:rPr lang="en-US" dirty="0"/>
            </a:br>
            <a:r>
              <a:rPr lang="en-US" dirty="0"/>
              <a:t>AHSN NENC   </a:t>
            </a:r>
            <a:endParaRPr lang="en-GB" dirty="0"/>
          </a:p>
        </p:txBody>
      </p:sp>
      <p:sp>
        <p:nvSpPr>
          <p:cNvPr id="2" name="Rectangle 1">
            <a:extLst>
              <a:ext uri="{FF2B5EF4-FFF2-40B4-BE49-F238E27FC236}">
                <a16:creationId xmlns:a16="http://schemas.microsoft.com/office/drawing/2014/main" id="{35134A40-872B-47CD-9D41-48343DD2655F}"/>
              </a:ext>
            </a:extLst>
          </p:cNvPr>
          <p:cNvSpPr/>
          <p:nvPr/>
        </p:nvSpPr>
        <p:spPr>
          <a:xfrm>
            <a:off x="8304246" y="164637"/>
            <a:ext cx="3648405" cy="2016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endParaRPr lang="en-US" sz="2400" b="1" dirty="0"/>
          </a:p>
          <a:p>
            <a:pPr algn="ctr"/>
            <a:r>
              <a:rPr lang="en-US" sz="2400" dirty="0">
                <a:ln w="0"/>
                <a:solidFill>
                  <a:schemeClr val="accent1"/>
                </a:solidFill>
                <a:effectLst>
                  <a:outerShdw blurRad="38100" dist="25400" dir="5400000" algn="ctr" rotWithShape="0">
                    <a:srgbClr val="6E747A">
                      <a:alpha val="43000"/>
                    </a:srgbClr>
                  </a:outerShdw>
                </a:effectLst>
              </a:rPr>
              <a:t>Jody Nichols – NENC AHSN Programme Lead </a:t>
            </a:r>
          </a:p>
          <a:p>
            <a:pPr algn="ctr"/>
            <a:r>
              <a:rPr lang="en-US" sz="2400" dirty="0">
                <a:ln w="0"/>
                <a:solidFill>
                  <a:schemeClr val="accent1"/>
                </a:solidFill>
                <a:effectLst>
                  <a:outerShdw blurRad="38100" dist="25400" dir="5400000" algn="ctr" rotWithShape="0">
                    <a:srgbClr val="6E747A">
                      <a:alpha val="43000"/>
                    </a:srgbClr>
                  </a:outerShdw>
                </a:effectLst>
              </a:rPr>
              <a:t>Russ Watkins – Commercial Director  </a:t>
            </a:r>
          </a:p>
          <a:p>
            <a:pPr algn="ctr"/>
            <a:endParaRPr lang="en-GB" sz="2400" dirty="0"/>
          </a:p>
        </p:txBody>
      </p:sp>
    </p:spTree>
    <p:extLst>
      <p:ext uri="{BB962C8B-B14F-4D97-AF65-F5344CB8AC3E}">
        <p14:creationId xmlns:p14="http://schemas.microsoft.com/office/powerpoint/2010/main" val="3411350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close up of a map&#10;&#10;Description automatically generated">
            <a:extLst>
              <a:ext uri="{FF2B5EF4-FFF2-40B4-BE49-F238E27FC236}">
                <a16:creationId xmlns:a16="http://schemas.microsoft.com/office/drawing/2014/main" id="{856F70F8-87C5-480A-8B63-4F2CFD080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55" y="1276572"/>
            <a:ext cx="11961091" cy="5385761"/>
          </a:xfrm>
          <a:prstGeom prst="rect">
            <a:avLst/>
          </a:prstGeom>
          <a:noFill/>
        </p:spPr>
      </p:pic>
      <p:grpSp>
        <p:nvGrpSpPr>
          <p:cNvPr id="37" name="Group 36">
            <a:extLst>
              <a:ext uri="{FF2B5EF4-FFF2-40B4-BE49-F238E27FC236}">
                <a16:creationId xmlns:a16="http://schemas.microsoft.com/office/drawing/2014/main" id="{C03C3EA6-A024-41B8-AF3F-84C686C97163}"/>
              </a:ext>
            </a:extLst>
          </p:cNvPr>
          <p:cNvGrpSpPr/>
          <p:nvPr/>
        </p:nvGrpSpPr>
        <p:grpSpPr>
          <a:xfrm>
            <a:off x="239349" y="664614"/>
            <a:ext cx="11809312" cy="1895601"/>
            <a:chOff x="179512" y="21231"/>
            <a:chExt cx="8973248" cy="1895601"/>
          </a:xfrm>
        </p:grpSpPr>
        <p:grpSp>
          <p:nvGrpSpPr>
            <p:cNvPr id="2" name="Group 1">
              <a:extLst>
                <a:ext uri="{FF2B5EF4-FFF2-40B4-BE49-F238E27FC236}">
                  <a16:creationId xmlns:a16="http://schemas.microsoft.com/office/drawing/2014/main" id="{205A44E9-209D-4EFF-A650-447DD48B3FE4}"/>
                </a:ext>
              </a:extLst>
            </p:cNvPr>
            <p:cNvGrpSpPr/>
            <p:nvPr/>
          </p:nvGrpSpPr>
          <p:grpSpPr>
            <a:xfrm>
              <a:off x="179512" y="360040"/>
              <a:ext cx="8856984" cy="1556792"/>
              <a:chOff x="1146852" y="80578"/>
              <a:chExt cx="5050095" cy="1674843"/>
            </a:xfrm>
          </p:grpSpPr>
          <p:sp>
            <p:nvSpPr>
              <p:cNvPr id="3" name="L-Shape 2">
                <a:extLst>
                  <a:ext uri="{FF2B5EF4-FFF2-40B4-BE49-F238E27FC236}">
                    <a16:creationId xmlns:a16="http://schemas.microsoft.com/office/drawing/2014/main" id="{DA1B8552-ABA0-4324-A5B3-C1734620EA59}"/>
                  </a:ext>
                </a:extLst>
              </p:cNvPr>
              <p:cNvSpPr/>
              <p:nvPr/>
            </p:nvSpPr>
            <p:spPr>
              <a:xfrm rot="5400000">
                <a:off x="1278849" y="1034192"/>
                <a:ext cx="397595" cy="661590"/>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70CCB20-A1AE-4C4B-B87D-02702407BAED}"/>
                  </a:ext>
                </a:extLst>
              </p:cNvPr>
              <p:cNvSpPr/>
              <p:nvPr/>
            </p:nvSpPr>
            <p:spPr>
              <a:xfrm>
                <a:off x="1212481" y="1231864"/>
                <a:ext cx="597287" cy="523557"/>
              </a:xfrm>
              <a:custGeom>
                <a:avLst/>
                <a:gdLst>
                  <a:gd name="connsiteX0" fmla="*/ 0 w 597287"/>
                  <a:gd name="connsiteY0" fmla="*/ 0 h 523557"/>
                  <a:gd name="connsiteX1" fmla="*/ 597287 w 597287"/>
                  <a:gd name="connsiteY1" fmla="*/ 0 h 523557"/>
                  <a:gd name="connsiteX2" fmla="*/ 597287 w 597287"/>
                  <a:gd name="connsiteY2" fmla="*/ 523557 h 523557"/>
                  <a:gd name="connsiteX3" fmla="*/ 0 w 597287"/>
                  <a:gd name="connsiteY3" fmla="*/ 523557 h 523557"/>
                  <a:gd name="connsiteX4" fmla="*/ 0 w 597287"/>
                  <a:gd name="connsiteY4" fmla="*/ 0 h 52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87" h="523557">
                    <a:moveTo>
                      <a:pt x="0" y="0"/>
                    </a:moveTo>
                    <a:lnTo>
                      <a:pt x="597287" y="0"/>
                    </a:lnTo>
                    <a:lnTo>
                      <a:pt x="597287" y="523557"/>
                    </a:lnTo>
                    <a:lnTo>
                      <a:pt x="0" y="5235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73">
                  <a:lnSpc>
                    <a:spcPct val="90000"/>
                  </a:lnSpc>
                  <a:spcBef>
                    <a:spcPct val="0"/>
                  </a:spcBef>
                  <a:spcAft>
                    <a:spcPct val="35000"/>
                  </a:spcAft>
                </a:pPr>
                <a:r>
                  <a:rPr lang="en-US" sz="1200" dirty="0">
                    <a:solidFill>
                      <a:prstClr val="black">
                        <a:hueOff val="0"/>
                        <a:satOff val="0"/>
                        <a:lumOff val="0"/>
                        <a:alphaOff val="0"/>
                      </a:prstClr>
                    </a:solidFill>
                    <a:latin typeface="Calibri"/>
                  </a:rPr>
                  <a:t>Innovation scouts help viable idea generation</a:t>
                </a:r>
                <a:endParaRPr lang="en-GB" sz="1200" dirty="0">
                  <a:solidFill>
                    <a:prstClr val="black">
                      <a:hueOff val="0"/>
                      <a:satOff val="0"/>
                      <a:lumOff val="0"/>
                      <a:alphaOff val="0"/>
                    </a:prstClr>
                  </a:solidFill>
                  <a:latin typeface="Calibri"/>
                </a:endParaRPr>
              </a:p>
            </p:txBody>
          </p:sp>
          <p:sp>
            <p:nvSpPr>
              <p:cNvPr id="9" name="Isosceles Triangle 8">
                <a:extLst>
                  <a:ext uri="{FF2B5EF4-FFF2-40B4-BE49-F238E27FC236}">
                    <a16:creationId xmlns:a16="http://schemas.microsoft.com/office/drawing/2014/main" id="{D9121A21-BCDD-481F-AB52-729278BEACA3}"/>
                  </a:ext>
                </a:extLst>
              </p:cNvPr>
              <p:cNvSpPr/>
              <p:nvPr/>
            </p:nvSpPr>
            <p:spPr>
              <a:xfrm>
                <a:off x="1697072" y="985485"/>
                <a:ext cx="112695" cy="112695"/>
              </a:xfrm>
              <a:prstGeom prst="triangle">
                <a:avLst>
                  <a:gd name="adj" fmla="val 100000"/>
                </a:avLst>
              </a:prstGeom>
            </p:spPr>
            <p:style>
              <a:lnRef idx="2">
                <a:schemeClr val="accent2">
                  <a:hueOff val="390127"/>
                  <a:satOff val="-487"/>
                  <a:lumOff val="114"/>
                  <a:alphaOff val="0"/>
                </a:schemeClr>
              </a:lnRef>
              <a:fillRef idx="1">
                <a:schemeClr val="accent2">
                  <a:hueOff val="390127"/>
                  <a:satOff val="-487"/>
                  <a:lumOff val="114"/>
                  <a:alphaOff val="0"/>
                </a:schemeClr>
              </a:fillRef>
              <a:effectRef idx="0">
                <a:schemeClr val="accent2">
                  <a:hueOff val="390127"/>
                  <a:satOff val="-487"/>
                  <a:lumOff val="114"/>
                  <a:alphaOff val="0"/>
                </a:schemeClr>
              </a:effectRef>
              <a:fontRef idx="minor">
                <a:schemeClr val="lt1"/>
              </a:fontRef>
            </p:style>
          </p:sp>
          <p:sp>
            <p:nvSpPr>
              <p:cNvPr id="10" name="L-Shape 9">
                <a:extLst>
                  <a:ext uri="{FF2B5EF4-FFF2-40B4-BE49-F238E27FC236}">
                    <a16:creationId xmlns:a16="http://schemas.microsoft.com/office/drawing/2014/main" id="{63121328-3125-4D3D-B797-B69FCB415C12}"/>
                  </a:ext>
                </a:extLst>
              </p:cNvPr>
              <p:cNvSpPr/>
              <p:nvPr/>
            </p:nvSpPr>
            <p:spPr>
              <a:xfrm rot="5400000">
                <a:off x="2010046" y="853256"/>
                <a:ext cx="397595" cy="661590"/>
              </a:xfrm>
              <a:prstGeom prst="corner">
                <a:avLst>
                  <a:gd name="adj1" fmla="val 16120"/>
                  <a:gd name="adj2" fmla="val 16110"/>
                </a:avLst>
              </a:prstGeom>
            </p:spPr>
            <p:style>
              <a:lnRef idx="2">
                <a:schemeClr val="accent2">
                  <a:hueOff val="780253"/>
                  <a:satOff val="-973"/>
                  <a:lumOff val="229"/>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11" name="Freeform: Shape 10">
                <a:extLst>
                  <a:ext uri="{FF2B5EF4-FFF2-40B4-BE49-F238E27FC236}">
                    <a16:creationId xmlns:a16="http://schemas.microsoft.com/office/drawing/2014/main" id="{A3133AFD-1D62-4759-BAE7-D8E7A5B95488}"/>
                  </a:ext>
                </a:extLst>
              </p:cNvPr>
              <p:cNvSpPr/>
              <p:nvPr/>
            </p:nvSpPr>
            <p:spPr>
              <a:xfrm>
                <a:off x="1943677" y="1050929"/>
                <a:ext cx="597287" cy="523557"/>
              </a:xfrm>
              <a:custGeom>
                <a:avLst/>
                <a:gdLst>
                  <a:gd name="connsiteX0" fmla="*/ 0 w 597287"/>
                  <a:gd name="connsiteY0" fmla="*/ 0 h 523557"/>
                  <a:gd name="connsiteX1" fmla="*/ 597287 w 597287"/>
                  <a:gd name="connsiteY1" fmla="*/ 0 h 523557"/>
                  <a:gd name="connsiteX2" fmla="*/ 597287 w 597287"/>
                  <a:gd name="connsiteY2" fmla="*/ 523557 h 523557"/>
                  <a:gd name="connsiteX3" fmla="*/ 0 w 597287"/>
                  <a:gd name="connsiteY3" fmla="*/ 523557 h 523557"/>
                  <a:gd name="connsiteX4" fmla="*/ 0 w 597287"/>
                  <a:gd name="connsiteY4" fmla="*/ 0 h 52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87" h="523557">
                    <a:moveTo>
                      <a:pt x="0" y="0"/>
                    </a:moveTo>
                    <a:lnTo>
                      <a:pt x="597287" y="0"/>
                    </a:lnTo>
                    <a:lnTo>
                      <a:pt x="597287" y="523557"/>
                    </a:lnTo>
                    <a:lnTo>
                      <a:pt x="0" y="5235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73">
                  <a:lnSpc>
                    <a:spcPct val="90000"/>
                  </a:lnSpc>
                  <a:spcBef>
                    <a:spcPct val="0"/>
                  </a:spcBef>
                  <a:spcAft>
                    <a:spcPct val="35000"/>
                  </a:spcAft>
                </a:pPr>
                <a:r>
                  <a:rPr lang="en-US" sz="1200" dirty="0">
                    <a:solidFill>
                      <a:prstClr val="black">
                        <a:hueOff val="0"/>
                        <a:satOff val="0"/>
                        <a:lumOff val="0"/>
                        <a:alphaOff val="0"/>
                      </a:prstClr>
                    </a:solidFill>
                    <a:latin typeface="Calibri"/>
                  </a:rPr>
                  <a:t>Expert legal support to help with patent  </a:t>
                </a:r>
                <a:endParaRPr lang="en-GB" sz="1200" dirty="0">
                  <a:solidFill>
                    <a:prstClr val="black">
                      <a:hueOff val="0"/>
                      <a:satOff val="0"/>
                      <a:lumOff val="0"/>
                      <a:alphaOff val="0"/>
                    </a:prstClr>
                  </a:solidFill>
                  <a:latin typeface="Calibri"/>
                </a:endParaRPr>
              </a:p>
            </p:txBody>
          </p:sp>
          <p:sp>
            <p:nvSpPr>
              <p:cNvPr id="12" name="Isosceles Triangle 11">
                <a:extLst>
                  <a:ext uri="{FF2B5EF4-FFF2-40B4-BE49-F238E27FC236}">
                    <a16:creationId xmlns:a16="http://schemas.microsoft.com/office/drawing/2014/main" id="{BA4744C9-C64D-42F0-9B7E-FC25C0CE4016}"/>
                  </a:ext>
                </a:extLst>
              </p:cNvPr>
              <p:cNvSpPr/>
              <p:nvPr/>
            </p:nvSpPr>
            <p:spPr>
              <a:xfrm>
                <a:off x="2428269" y="804549"/>
                <a:ext cx="112695" cy="112695"/>
              </a:xfrm>
              <a:prstGeom prst="triangle">
                <a:avLst>
                  <a:gd name="adj" fmla="val 100000"/>
                </a:avLst>
              </a:prstGeom>
            </p:spPr>
            <p:style>
              <a:lnRef idx="2">
                <a:schemeClr val="accent2">
                  <a:hueOff val="1170380"/>
                  <a:satOff val="-1460"/>
                  <a:lumOff val="343"/>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sp>
          <p:sp>
            <p:nvSpPr>
              <p:cNvPr id="13" name="L-Shape 12">
                <a:extLst>
                  <a:ext uri="{FF2B5EF4-FFF2-40B4-BE49-F238E27FC236}">
                    <a16:creationId xmlns:a16="http://schemas.microsoft.com/office/drawing/2014/main" id="{696E3E3E-6B08-46CA-9AD2-188786CB81BE}"/>
                  </a:ext>
                </a:extLst>
              </p:cNvPr>
              <p:cNvSpPr/>
              <p:nvPr/>
            </p:nvSpPr>
            <p:spPr>
              <a:xfrm rot="5400000">
                <a:off x="2741242" y="672321"/>
                <a:ext cx="397595" cy="661590"/>
              </a:xfrm>
              <a:prstGeom prst="corner">
                <a:avLst>
                  <a:gd name="adj1" fmla="val 16120"/>
                  <a:gd name="adj2" fmla="val 16110"/>
                </a:avLst>
              </a:prstGeom>
            </p:spPr>
            <p:style>
              <a:lnRef idx="2">
                <a:schemeClr val="accent2">
                  <a:hueOff val="1560506"/>
                  <a:satOff val="-1946"/>
                  <a:lumOff val="458"/>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14" name="Freeform: Shape 13">
                <a:extLst>
                  <a:ext uri="{FF2B5EF4-FFF2-40B4-BE49-F238E27FC236}">
                    <a16:creationId xmlns:a16="http://schemas.microsoft.com/office/drawing/2014/main" id="{7B1D483C-087C-41D2-BF52-BBFC25DFC5A4}"/>
                  </a:ext>
                </a:extLst>
              </p:cNvPr>
              <p:cNvSpPr/>
              <p:nvPr/>
            </p:nvSpPr>
            <p:spPr>
              <a:xfrm>
                <a:off x="2674874" y="869994"/>
                <a:ext cx="597287" cy="523557"/>
              </a:xfrm>
              <a:custGeom>
                <a:avLst/>
                <a:gdLst>
                  <a:gd name="connsiteX0" fmla="*/ 0 w 597287"/>
                  <a:gd name="connsiteY0" fmla="*/ 0 h 523557"/>
                  <a:gd name="connsiteX1" fmla="*/ 597287 w 597287"/>
                  <a:gd name="connsiteY1" fmla="*/ 0 h 523557"/>
                  <a:gd name="connsiteX2" fmla="*/ 597287 w 597287"/>
                  <a:gd name="connsiteY2" fmla="*/ 523557 h 523557"/>
                  <a:gd name="connsiteX3" fmla="*/ 0 w 597287"/>
                  <a:gd name="connsiteY3" fmla="*/ 523557 h 523557"/>
                  <a:gd name="connsiteX4" fmla="*/ 0 w 597287"/>
                  <a:gd name="connsiteY4" fmla="*/ 0 h 52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87" h="523557">
                    <a:moveTo>
                      <a:pt x="0" y="0"/>
                    </a:moveTo>
                    <a:lnTo>
                      <a:pt x="597287" y="0"/>
                    </a:lnTo>
                    <a:lnTo>
                      <a:pt x="597287" y="523557"/>
                    </a:lnTo>
                    <a:lnTo>
                      <a:pt x="0" y="5235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73">
                  <a:lnSpc>
                    <a:spcPct val="90000"/>
                  </a:lnSpc>
                  <a:spcBef>
                    <a:spcPct val="0"/>
                  </a:spcBef>
                  <a:spcAft>
                    <a:spcPct val="35000"/>
                  </a:spcAft>
                </a:pPr>
                <a:r>
                  <a:rPr lang="en-US" sz="1200" dirty="0">
                    <a:solidFill>
                      <a:prstClr val="black">
                        <a:hueOff val="0"/>
                        <a:satOff val="0"/>
                        <a:lumOff val="0"/>
                        <a:alphaOff val="0"/>
                      </a:prstClr>
                    </a:solidFill>
                    <a:latin typeface="Calibri"/>
                  </a:rPr>
                  <a:t>Business intelligence expertise to assess/ understand market</a:t>
                </a:r>
                <a:endParaRPr lang="en-GB" sz="1200" dirty="0">
                  <a:solidFill>
                    <a:prstClr val="black">
                      <a:hueOff val="0"/>
                      <a:satOff val="0"/>
                      <a:lumOff val="0"/>
                      <a:alphaOff val="0"/>
                    </a:prstClr>
                  </a:solidFill>
                  <a:latin typeface="Calibri"/>
                </a:endParaRPr>
              </a:p>
            </p:txBody>
          </p:sp>
          <p:sp>
            <p:nvSpPr>
              <p:cNvPr id="15" name="Isosceles Triangle 14">
                <a:extLst>
                  <a:ext uri="{FF2B5EF4-FFF2-40B4-BE49-F238E27FC236}">
                    <a16:creationId xmlns:a16="http://schemas.microsoft.com/office/drawing/2014/main" id="{9AD16ED6-BBAF-491B-8AAE-DE2C678F715C}"/>
                  </a:ext>
                </a:extLst>
              </p:cNvPr>
              <p:cNvSpPr/>
              <p:nvPr/>
            </p:nvSpPr>
            <p:spPr>
              <a:xfrm>
                <a:off x="3159465" y="623614"/>
                <a:ext cx="112695" cy="112695"/>
              </a:xfrm>
              <a:prstGeom prst="triangle">
                <a:avLst>
                  <a:gd name="adj" fmla="val 100000"/>
                </a:avLst>
              </a:prstGeom>
            </p:spPr>
            <p:style>
              <a:lnRef idx="2">
                <a:schemeClr val="accent2">
                  <a:hueOff val="1950633"/>
                  <a:satOff val="-2433"/>
                  <a:lumOff val="572"/>
                  <a:alphaOff val="0"/>
                </a:schemeClr>
              </a:lnRef>
              <a:fillRef idx="1">
                <a:schemeClr val="accent2">
                  <a:hueOff val="1950633"/>
                  <a:satOff val="-2433"/>
                  <a:lumOff val="572"/>
                  <a:alphaOff val="0"/>
                </a:schemeClr>
              </a:fillRef>
              <a:effectRef idx="0">
                <a:schemeClr val="accent2">
                  <a:hueOff val="1950633"/>
                  <a:satOff val="-2433"/>
                  <a:lumOff val="572"/>
                  <a:alphaOff val="0"/>
                </a:schemeClr>
              </a:effectRef>
              <a:fontRef idx="minor">
                <a:schemeClr val="lt1"/>
              </a:fontRef>
            </p:style>
          </p:sp>
          <p:sp>
            <p:nvSpPr>
              <p:cNvPr id="16" name="L-Shape 15">
                <a:extLst>
                  <a:ext uri="{FF2B5EF4-FFF2-40B4-BE49-F238E27FC236}">
                    <a16:creationId xmlns:a16="http://schemas.microsoft.com/office/drawing/2014/main" id="{68367F2D-92F5-4B26-B069-978768AA11F1}"/>
                  </a:ext>
                </a:extLst>
              </p:cNvPr>
              <p:cNvSpPr/>
              <p:nvPr/>
            </p:nvSpPr>
            <p:spPr>
              <a:xfrm rot="5400000">
                <a:off x="3472439" y="491386"/>
                <a:ext cx="397595" cy="661590"/>
              </a:xfrm>
              <a:prstGeom prst="corner">
                <a:avLst>
                  <a:gd name="adj1" fmla="val 16120"/>
                  <a:gd name="adj2" fmla="val 16110"/>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7" name="Freeform: Shape 16">
                <a:extLst>
                  <a:ext uri="{FF2B5EF4-FFF2-40B4-BE49-F238E27FC236}">
                    <a16:creationId xmlns:a16="http://schemas.microsoft.com/office/drawing/2014/main" id="{BFECAFC5-6CD4-47A3-93B8-3ADECC75F405}"/>
                  </a:ext>
                </a:extLst>
              </p:cNvPr>
              <p:cNvSpPr/>
              <p:nvPr/>
            </p:nvSpPr>
            <p:spPr>
              <a:xfrm>
                <a:off x="3406070" y="689059"/>
                <a:ext cx="597287" cy="523557"/>
              </a:xfrm>
              <a:custGeom>
                <a:avLst/>
                <a:gdLst>
                  <a:gd name="connsiteX0" fmla="*/ 0 w 597287"/>
                  <a:gd name="connsiteY0" fmla="*/ 0 h 523557"/>
                  <a:gd name="connsiteX1" fmla="*/ 597287 w 597287"/>
                  <a:gd name="connsiteY1" fmla="*/ 0 h 523557"/>
                  <a:gd name="connsiteX2" fmla="*/ 597287 w 597287"/>
                  <a:gd name="connsiteY2" fmla="*/ 523557 h 523557"/>
                  <a:gd name="connsiteX3" fmla="*/ 0 w 597287"/>
                  <a:gd name="connsiteY3" fmla="*/ 523557 h 523557"/>
                  <a:gd name="connsiteX4" fmla="*/ 0 w 597287"/>
                  <a:gd name="connsiteY4" fmla="*/ 0 h 52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87" h="523557">
                    <a:moveTo>
                      <a:pt x="0" y="0"/>
                    </a:moveTo>
                    <a:lnTo>
                      <a:pt x="597287" y="0"/>
                    </a:lnTo>
                    <a:lnTo>
                      <a:pt x="597287" y="523557"/>
                    </a:lnTo>
                    <a:lnTo>
                      <a:pt x="0" y="5235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73">
                  <a:lnSpc>
                    <a:spcPct val="90000"/>
                  </a:lnSpc>
                  <a:spcBef>
                    <a:spcPct val="0"/>
                  </a:spcBef>
                  <a:spcAft>
                    <a:spcPct val="35000"/>
                  </a:spcAft>
                </a:pPr>
                <a:r>
                  <a:rPr lang="en-US" sz="1200" dirty="0">
                    <a:solidFill>
                      <a:prstClr val="black">
                        <a:hueOff val="0"/>
                        <a:satOff val="0"/>
                        <a:lumOff val="0"/>
                        <a:alphaOff val="0"/>
                      </a:prstClr>
                    </a:solidFill>
                    <a:latin typeface="Calibri"/>
                  </a:rPr>
                  <a:t>Assistance with funding streams</a:t>
                </a:r>
                <a:endParaRPr lang="en-GB" sz="1200" dirty="0">
                  <a:solidFill>
                    <a:prstClr val="black">
                      <a:hueOff val="0"/>
                      <a:satOff val="0"/>
                      <a:lumOff val="0"/>
                      <a:alphaOff val="0"/>
                    </a:prstClr>
                  </a:solidFill>
                  <a:latin typeface="Calibri"/>
                </a:endParaRPr>
              </a:p>
            </p:txBody>
          </p:sp>
          <p:sp>
            <p:nvSpPr>
              <p:cNvPr id="18" name="Isosceles Triangle 17">
                <a:extLst>
                  <a:ext uri="{FF2B5EF4-FFF2-40B4-BE49-F238E27FC236}">
                    <a16:creationId xmlns:a16="http://schemas.microsoft.com/office/drawing/2014/main" id="{DC583284-6358-4210-B918-870DDC70BFD7}"/>
                  </a:ext>
                </a:extLst>
              </p:cNvPr>
              <p:cNvSpPr/>
              <p:nvPr/>
            </p:nvSpPr>
            <p:spPr>
              <a:xfrm>
                <a:off x="3890662" y="442679"/>
                <a:ext cx="112695" cy="112695"/>
              </a:xfrm>
              <a:prstGeom prst="triangle">
                <a:avLst>
                  <a:gd name="adj" fmla="val 100000"/>
                </a:avLst>
              </a:prstGeom>
            </p:spPr>
            <p:style>
              <a:lnRef idx="2">
                <a:schemeClr val="accent2">
                  <a:hueOff val="2730886"/>
                  <a:satOff val="-3406"/>
                  <a:lumOff val="801"/>
                  <a:alphaOff val="0"/>
                </a:schemeClr>
              </a:lnRef>
              <a:fillRef idx="1">
                <a:schemeClr val="accent2">
                  <a:hueOff val="2730886"/>
                  <a:satOff val="-3406"/>
                  <a:lumOff val="801"/>
                  <a:alphaOff val="0"/>
                </a:schemeClr>
              </a:fillRef>
              <a:effectRef idx="0">
                <a:schemeClr val="accent2">
                  <a:hueOff val="2730886"/>
                  <a:satOff val="-3406"/>
                  <a:lumOff val="801"/>
                  <a:alphaOff val="0"/>
                </a:schemeClr>
              </a:effectRef>
              <a:fontRef idx="minor">
                <a:schemeClr val="lt1"/>
              </a:fontRef>
            </p:style>
          </p:sp>
          <p:sp>
            <p:nvSpPr>
              <p:cNvPr id="19" name="L-Shape 18">
                <a:extLst>
                  <a:ext uri="{FF2B5EF4-FFF2-40B4-BE49-F238E27FC236}">
                    <a16:creationId xmlns:a16="http://schemas.microsoft.com/office/drawing/2014/main" id="{389C78BC-4EA2-470F-882F-B429A25F2FB0}"/>
                  </a:ext>
                </a:extLst>
              </p:cNvPr>
              <p:cNvSpPr/>
              <p:nvPr/>
            </p:nvSpPr>
            <p:spPr>
              <a:xfrm rot="5400000">
                <a:off x="4203635" y="310450"/>
                <a:ext cx="397595" cy="661590"/>
              </a:xfrm>
              <a:prstGeom prst="corner">
                <a:avLst>
                  <a:gd name="adj1" fmla="val 16120"/>
                  <a:gd name="adj2" fmla="val 16110"/>
                </a:avLst>
              </a:prstGeom>
            </p:spPr>
            <p:style>
              <a:lnRef idx="2">
                <a:schemeClr val="accent2">
                  <a:hueOff val="3121013"/>
                  <a:satOff val="-3893"/>
                  <a:lumOff val="915"/>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0" name="Freeform: Shape 19">
                <a:extLst>
                  <a:ext uri="{FF2B5EF4-FFF2-40B4-BE49-F238E27FC236}">
                    <a16:creationId xmlns:a16="http://schemas.microsoft.com/office/drawing/2014/main" id="{45DF7C5D-4EAE-4532-A413-828365B10286}"/>
                  </a:ext>
                </a:extLst>
              </p:cNvPr>
              <p:cNvSpPr/>
              <p:nvPr/>
            </p:nvSpPr>
            <p:spPr>
              <a:xfrm>
                <a:off x="4137267" y="508123"/>
                <a:ext cx="597287" cy="523557"/>
              </a:xfrm>
              <a:custGeom>
                <a:avLst/>
                <a:gdLst>
                  <a:gd name="connsiteX0" fmla="*/ 0 w 597287"/>
                  <a:gd name="connsiteY0" fmla="*/ 0 h 523557"/>
                  <a:gd name="connsiteX1" fmla="*/ 597287 w 597287"/>
                  <a:gd name="connsiteY1" fmla="*/ 0 h 523557"/>
                  <a:gd name="connsiteX2" fmla="*/ 597287 w 597287"/>
                  <a:gd name="connsiteY2" fmla="*/ 523557 h 523557"/>
                  <a:gd name="connsiteX3" fmla="*/ 0 w 597287"/>
                  <a:gd name="connsiteY3" fmla="*/ 523557 h 523557"/>
                  <a:gd name="connsiteX4" fmla="*/ 0 w 597287"/>
                  <a:gd name="connsiteY4" fmla="*/ 0 h 52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87" h="523557">
                    <a:moveTo>
                      <a:pt x="0" y="0"/>
                    </a:moveTo>
                    <a:lnTo>
                      <a:pt x="597287" y="0"/>
                    </a:lnTo>
                    <a:lnTo>
                      <a:pt x="597287" y="523557"/>
                    </a:lnTo>
                    <a:lnTo>
                      <a:pt x="0" y="5235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73">
                  <a:lnSpc>
                    <a:spcPct val="90000"/>
                  </a:lnSpc>
                  <a:spcBef>
                    <a:spcPct val="0"/>
                  </a:spcBef>
                  <a:spcAft>
                    <a:spcPct val="35000"/>
                  </a:spcAft>
                </a:pPr>
                <a:r>
                  <a:rPr lang="en-US" sz="1200" dirty="0">
                    <a:solidFill>
                      <a:prstClr val="black">
                        <a:hueOff val="0"/>
                        <a:satOff val="0"/>
                        <a:lumOff val="0"/>
                        <a:alphaOff val="0"/>
                      </a:prstClr>
                    </a:solidFill>
                    <a:latin typeface="Calibri"/>
                  </a:rPr>
                  <a:t>Facilitate evidence generation &amp; economic argument</a:t>
                </a:r>
                <a:endParaRPr lang="en-GB" sz="1200" dirty="0">
                  <a:solidFill>
                    <a:prstClr val="black">
                      <a:hueOff val="0"/>
                      <a:satOff val="0"/>
                      <a:lumOff val="0"/>
                      <a:alphaOff val="0"/>
                    </a:prstClr>
                  </a:solidFill>
                  <a:latin typeface="Calibri"/>
                </a:endParaRPr>
              </a:p>
            </p:txBody>
          </p:sp>
          <p:sp>
            <p:nvSpPr>
              <p:cNvPr id="21" name="Isosceles Triangle 20">
                <a:extLst>
                  <a:ext uri="{FF2B5EF4-FFF2-40B4-BE49-F238E27FC236}">
                    <a16:creationId xmlns:a16="http://schemas.microsoft.com/office/drawing/2014/main" id="{544A7BB7-D517-4C8C-865C-9E0A62C8FB9A}"/>
                  </a:ext>
                </a:extLst>
              </p:cNvPr>
              <p:cNvSpPr/>
              <p:nvPr/>
            </p:nvSpPr>
            <p:spPr>
              <a:xfrm>
                <a:off x="4621858" y="261743"/>
                <a:ext cx="112695" cy="112695"/>
              </a:xfrm>
              <a:prstGeom prst="triangle">
                <a:avLst>
                  <a:gd name="adj" fmla="val 100000"/>
                </a:avLst>
              </a:prstGeom>
            </p:spPr>
            <p:style>
              <a:lnRef idx="2">
                <a:schemeClr val="accent2">
                  <a:hueOff val="3511139"/>
                  <a:satOff val="-4379"/>
                  <a:lumOff val="103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22" name="L-Shape 21">
                <a:extLst>
                  <a:ext uri="{FF2B5EF4-FFF2-40B4-BE49-F238E27FC236}">
                    <a16:creationId xmlns:a16="http://schemas.microsoft.com/office/drawing/2014/main" id="{5593575A-2AC6-497D-8732-99647C8A9A6C}"/>
                  </a:ext>
                </a:extLst>
              </p:cNvPr>
              <p:cNvSpPr/>
              <p:nvPr/>
            </p:nvSpPr>
            <p:spPr>
              <a:xfrm rot="5400000">
                <a:off x="4934832" y="129515"/>
                <a:ext cx="397595" cy="661590"/>
              </a:xfrm>
              <a:prstGeom prst="corner">
                <a:avLst>
                  <a:gd name="adj1" fmla="val 16120"/>
                  <a:gd name="adj2" fmla="val 16110"/>
                </a:avLst>
              </a:prstGeom>
            </p:spPr>
            <p:style>
              <a:lnRef idx="2">
                <a:schemeClr val="accent2">
                  <a:hueOff val="3901266"/>
                  <a:satOff val="-4866"/>
                  <a:lumOff val="1144"/>
                  <a:alphaOff val="0"/>
                </a:schemeClr>
              </a:lnRef>
              <a:fillRef idx="1">
                <a:schemeClr val="accent2">
                  <a:hueOff val="3901266"/>
                  <a:satOff val="-4866"/>
                  <a:lumOff val="1144"/>
                  <a:alphaOff val="0"/>
                </a:schemeClr>
              </a:fillRef>
              <a:effectRef idx="0">
                <a:schemeClr val="accent2">
                  <a:hueOff val="3901266"/>
                  <a:satOff val="-4866"/>
                  <a:lumOff val="1144"/>
                  <a:alphaOff val="0"/>
                </a:schemeClr>
              </a:effectRef>
              <a:fontRef idx="minor">
                <a:schemeClr val="lt1"/>
              </a:fontRef>
            </p:style>
          </p:sp>
          <p:sp>
            <p:nvSpPr>
              <p:cNvPr id="23" name="Freeform: Shape 22">
                <a:extLst>
                  <a:ext uri="{FF2B5EF4-FFF2-40B4-BE49-F238E27FC236}">
                    <a16:creationId xmlns:a16="http://schemas.microsoft.com/office/drawing/2014/main" id="{2DEFA3EC-68F4-4144-8617-049B4504EB28}"/>
                  </a:ext>
                </a:extLst>
              </p:cNvPr>
              <p:cNvSpPr/>
              <p:nvPr/>
            </p:nvSpPr>
            <p:spPr>
              <a:xfrm>
                <a:off x="4868463" y="327188"/>
                <a:ext cx="597287" cy="523557"/>
              </a:xfrm>
              <a:custGeom>
                <a:avLst/>
                <a:gdLst>
                  <a:gd name="connsiteX0" fmla="*/ 0 w 597287"/>
                  <a:gd name="connsiteY0" fmla="*/ 0 h 523557"/>
                  <a:gd name="connsiteX1" fmla="*/ 597287 w 597287"/>
                  <a:gd name="connsiteY1" fmla="*/ 0 h 523557"/>
                  <a:gd name="connsiteX2" fmla="*/ 597287 w 597287"/>
                  <a:gd name="connsiteY2" fmla="*/ 523557 h 523557"/>
                  <a:gd name="connsiteX3" fmla="*/ 0 w 597287"/>
                  <a:gd name="connsiteY3" fmla="*/ 523557 h 523557"/>
                  <a:gd name="connsiteX4" fmla="*/ 0 w 597287"/>
                  <a:gd name="connsiteY4" fmla="*/ 0 h 52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87" h="523557">
                    <a:moveTo>
                      <a:pt x="0" y="0"/>
                    </a:moveTo>
                    <a:lnTo>
                      <a:pt x="597287" y="0"/>
                    </a:lnTo>
                    <a:lnTo>
                      <a:pt x="597287" y="523557"/>
                    </a:lnTo>
                    <a:lnTo>
                      <a:pt x="0" y="5235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73">
                  <a:lnSpc>
                    <a:spcPct val="90000"/>
                  </a:lnSpc>
                  <a:spcBef>
                    <a:spcPct val="0"/>
                  </a:spcBef>
                  <a:spcAft>
                    <a:spcPct val="35000"/>
                  </a:spcAft>
                </a:pPr>
                <a:r>
                  <a:rPr lang="en-US" sz="1200" dirty="0">
                    <a:solidFill>
                      <a:prstClr val="black">
                        <a:hueOff val="0"/>
                        <a:satOff val="0"/>
                        <a:lumOff val="0"/>
                        <a:alphaOff val="0"/>
                      </a:prstClr>
                    </a:solidFill>
                    <a:latin typeface="Calibri"/>
                  </a:rPr>
                  <a:t>Facilitate discussions between NHS and innovators to expedite adoption</a:t>
                </a:r>
                <a:endParaRPr lang="en-GB" sz="1200" dirty="0">
                  <a:solidFill>
                    <a:prstClr val="black">
                      <a:hueOff val="0"/>
                      <a:satOff val="0"/>
                      <a:lumOff val="0"/>
                      <a:alphaOff val="0"/>
                    </a:prstClr>
                  </a:solidFill>
                  <a:latin typeface="Calibri"/>
                </a:endParaRPr>
              </a:p>
            </p:txBody>
          </p:sp>
          <p:sp>
            <p:nvSpPr>
              <p:cNvPr id="24" name="Isosceles Triangle 23">
                <a:extLst>
                  <a:ext uri="{FF2B5EF4-FFF2-40B4-BE49-F238E27FC236}">
                    <a16:creationId xmlns:a16="http://schemas.microsoft.com/office/drawing/2014/main" id="{CC1532C0-BD22-4BF3-942D-3386F00CBE95}"/>
                  </a:ext>
                </a:extLst>
              </p:cNvPr>
              <p:cNvSpPr/>
              <p:nvPr/>
            </p:nvSpPr>
            <p:spPr>
              <a:xfrm>
                <a:off x="5353055" y="80808"/>
                <a:ext cx="112695" cy="112695"/>
              </a:xfrm>
              <a:prstGeom prst="triangle">
                <a:avLst>
                  <a:gd name="adj" fmla="val 100000"/>
                </a:avLst>
              </a:prstGeom>
            </p:spPr>
            <p:style>
              <a:lnRef idx="2">
                <a:schemeClr val="accent2">
                  <a:hueOff val="4291393"/>
                  <a:satOff val="-5352"/>
                  <a:lumOff val="1259"/>
                  <a:alphaOff val="0"/>
                </a:schemeClr>
              </a:lnRef>
              <a:fillRef idx="1">
                <a:schemeClr val="accent2">
                  <a:hueOff val="4291393"/>
                  <a:satOff val="-5352"/>
                  <a:lumOff val="1259"/>
                  <a:alphaOff val="0"/>
                </a:schemeClr>
              </a:fillRef>
              <a:effectRef idx="0">
                <a:schemeClr val="accent2">
                  <a:hueOff val="4291393"/>
                  <a:satOff val="-5352"/>
                  <a:lumOff val="1259"/>
                  <a:alphaOff val="0"/>
                </a:schemeClr>
              </a:effectRef>
              <a:fontRef idx="minor">
                <a:schemeClr val="lt1"/>
              </a:fontRef>
            </p:style>
          </p:sp>
          <p:sp>
            <p:nvSpPr>
              <p:cNvPr id="25" name="L-Shape 24">
                <a:extLst>
                  <a:ext uri="{FF2B5EF4-FFF2-40B4-BE49-F238E27FC236}">
                    <a16:creationId xmlns:a16="http://schemas.microsoft.com/office/drawing/2014/main" id="{0D8B7659-71FC-4B82-9A98-26B99B9712B7}"/>
                  </a:ext>
                </a:extLst>
              </p:cNvPr>
              <p:cNvSpPr/>
              <p:nvPr/>
            </p:nvSpPr>
            <p:spPr>
              <a:xfrm rot="5400000">
                <a:off x="5666028" y="-51419"/>
                <a:ext cx="397595" cy="661590"/>
              </a:xfrm>
              <a:prstGeom prst="corner">
                <a:avLst>
                  <a:gd name="adj1" fmla="val 16120"/>
                  <a:gd name="adj2" fmla="val 16110"/>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26" name="Freeform: Shape 25">
                <a:extLst>
                  <a:ext uri="{FF2B5EF4-FFF2-40B4-BE49-F238E27FC236}">
                    <a16:creationId xmlns:a16="http://schemas.microsoft.com/office/drawing/2014/main" id="{3935DFA5-D5F0-463F-97D2-34669AF5E1D4}"/>
                  </a:ext>
                </a:extLst>
              </p:cNvPr>
              <p:cNvSpPr/>
              <p:nvPr/>
            </p:nvSpPr>
            <p:spPr>
              <a:xfrm>
                <a:off x="5599660" y="146253"/>
                <a:ext cx="597287" cy="523557"/>
              </a:xfrm>
              <a:custGeom>
                <a:avLst/>
                <a:gdLst>
                  <a:gd name="connsiteX0" fmla="*/ 0 w 597287"/>
                  <a:gd name="connsiteY0" fmla="*/ 0 h 523557"/>
                  <a:gd name="connsiteX1" fmla="*/ 597287 w 597287"/>
                  <a:gd name="connsiteY1" fmla="*/ 0 h 523557"/>
                  <a:gd name="connsiteX2" fmla="*/ 597287 w 597287"/>
                  <a:gd name="connsiteY2" fmla="*/ 523557 h 523557"/>
                  <a:gd name="connsiteX3" fmla="*/ 0 w 597287"/>
                  <a:gd name="connsiteY3" fmla="*/ 523557 h 523557"/>
                  <a:gd name="connsiteX4" fmla="*/ 0 w 597287"/>
                  <a:gd name="connsiteY4" fmla="*/ 0 h 52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87" h="523557">
                    <a:moveTo>
                      <a:pt x="0" y="0"/>
                    </a:moveTo>
                    <a:lnTo>
                      <a:pt x="597287" y="0"/>
                    </a:lnTo>
                    <a:lnTo>
                      <a:pt x="597287" y="523557"/>
                    </a:lnTo>
                    <a:lnTo>
                      <a:pt x="0" y="5235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73">
                  <a:lnSpc>
                    <a:spcPct val="90000"/>
                  </a:lnSpc>
                  <a:spcBef>
                    <a:spcPct val="0"/>
                  </a:spcBef>
                  <a:spcAft>
                    <a:spcPct val="35000"/>
                  </a:spcAft>
                </a:pPr>
                <a:r>
                  <a:rPr lang="en-US" sz="1200" dirty="0">
                    <a:solidFill>
                      <a:prstClr val="black">
                        <a:hueOff val="0"/>
                        <a:satOff val="0"/>
                        <a:lumOff val="0"/>
                        <a:alphaOff val="0"/>
                      </a:prstClr>
                    </a:solidFill>
                    <a:latin typeface="Calibri"/>
                  </a:rPr>
                  <a:t>Success = patient outcomes &amp; economic growth</a:t>
                </a:r>
                <a:endParaRPr lang="en-GB" sz="1200" dirty="0">
                  <a:solidFill>
                    <a:prstClr val="black">
                      <a:hueOff val="0"/>
                      <a:satOff val="0"/>
                      <a:lumOff val="0"/>
                      <a:alphaOff val="0"/>
                    </a:prstClr>
                  </a:solidFill>
                  <a:latin typeface="Calibri"/>
                </a:endParaRPr>
              </a:p>
            </p:txBody>
          </p:sp>
        </p:grpSp>
        <p:sp>
          <p:nvSpPr>
            <p:cNvPr id="27" name="TextBox 26">
              <a:extLst>
                <a:ext uri="{FF2B5EF4-FFF2-40B4-BE49-F238E27FC236}">
                  <a16:creationId xmlns:a16="http://schemas.microsoft.com/office/drawing/2014/main" id="{6CD5E7DC-1EEA-4985-8287-5F447B0FB8B8}"/>
                </a:ext>
              </a:extLst>
            </p:cNvPr>
            <p:cNvSpPr txBox="1"/>
            <p:nvPr/>
          </p:nvSpPr>
          <p:spPr>
            <a:xfrm>
              <a:off x="467544" y="1043444"/>
              <a:ext cx="842912" cy="369332"/>
            </a:xfrm>
            <a:prstGeom prst="rect">
              <a:avLst/>
            </a:prstGeom>
            <a:noFill/>
          </p:spPr>
          <p:txBody>
            <a:bodyPr wrap="square" lIns="0" rIns="0" rtlCol="0">
              <a:normAutofit/>
            </a:bodyPr>
            <a:lstStyle/>
            <a:p>
              <a:pPr defTabSz="1219140"/>
              <a:r>
                <a:rPr lang="en-US" sz="1600" b="1" dirty="0">
                  <a:solidFill>
                    <a:prstClr val="black"/>
                  </a:solidFill>
                  <a:effectLst>
                    <a:outerShdw blurRad="38100" dist="38100" dir="2700000" algn="tl">
                      <a:srgbClr val="000000">
                        <a:alpha val="43137"/>
                      </a:srgbClr>
                    </a:outerShdw>
                  </a:effectLst>
                  <a:latin typeface="Calibri"/>
                </a:rPr>
                <a:t>Culture</a:t>
              </a:r>
              <a:endParaRPr lang="en-GB" sz="1600" b="1" dirty="0">
                <a:solidFill>
                  <a:prstClr val="black"/>
                </a:solidFill>
                <a:effectLst>
                  <a:outerShdw blurRad="38100" dist="38100" dir="2700000" algn="tl">
                    <a:srgbClr val="000000">
                      <a:alpha val="43137"/>
                    </a:srgbClr>
                  </a:outerShdw>
                </a:effectLst>
                <a:latin typeface="Calibri"/>
              </a:endParaRPr>
            </a:p>
          </p:txBody>
        </p:sp>
        <p:sp>
          <p:nvSpPr>
            <p:cNvPr id="28" name="TextBox 27">
              <a:extLst>
                <a:ext uri="{FF2B5EF4-FFF2-40B4-BE49-F238E27FC236}">
                  <a16:creationId xmlns:a16="http://schemas.microsoft.com/office/drawing/2014/main" id="{09550F2F-8A56-4AEB-A78D-1D9165656A52}"/>
                </a:ext>
              </a:extLst>
            </p:cNvPr>
            <p:cNvSpPr txBox="1"/>
            <p:nvPr/>
          </p:nvSpPr>
          <p:spPr>
            <a:xfrm>
              <a:off x="2250029" y="857892"/>
              <a:ext cx="842912" cy="369332"/>
            </a:xfrm>
            <a:prstGeom prst="rect">
              <a:avLst/>
            </a:prstGeom>
            <a:noFill/>
          </p:spPr>
          <p:txBody>
            <a:bodyPr wrap="square" lIns="0" rIns="0" rtlCol="0">
              <a:normAutofit/>
            </a:bodyPr>
            <a:lstStyle/>
            <a:p>
              <a:pPr defTabSz="1219140"/>
              <a:r>
                <a:rPr lang="en-US" sz="1600" b="1" dirty="0">
                  <a:solidFill>
                    <a:prstClr val="black"/>
                  </a:solidFill>
                  <a:effectLst>
                    <a:outerShdw blurRad="38100" dist="38100" dir="2700000" algn="tl">
                      <a:srgbClr val="000000">
                        <a:alpha val="43137"/>
                      </a:srgbClr>
                    </a:outerShdw>
                  </a:effectLst>
                  <a:latin typeface="Calibri"/>
                </a:rPr>
                <a:t>IP</a:t>
              </a:r>
              <a:endParaRPr lang="en-GB" sz="1600" b="1" dirty="0">
                <a:solidFill>
                  <a:prstClr val="black"/>
                </a:solidFill>
                <a:effectLst>
                  <a:outerShdw blurRad="38100" dist="38100" dir="2700000" algn="tl">
                    <a:srgbClr val="000000">
                      <a:alpha val="43137"/>
                    </a:srgbClr>
                  </a:outerShdw>
                </a:effectLst>
                <a:latin typeface="Calibri"/>
              </a:endParaRPr>
            </a:p>
          </p:txBody>
        </p:sp>
        <p:sp>
          <p:nvSpPr>
            <p:cNvPr id="29" name="TextBox 28">
              <a:extLst>
                <a:ext uri="{FF2B5EF4-FFF2-40B4-BE49-F238E27FC236}">
                  <a16:creationId xmlns:a16="http://schemas.microsoft.com/office/drawing/2014/main" id="{563BC0F9-666C-4008-90B4-529186F26309}"/>
                </a:ext>
              </a:extLst>
            </p:cNvPr>
            <p:cNvSpPr txBox="1"/>
            <p:nvPr/>
          </p:nvSpPr>
          <p:spPr>
            <a:xfrm>
              <a:off x="2987824" y="620688"/>
              <a:ext cx="842912" cy="369332"/>
            </a:xfrm>
            <a:prstGeom prst="rect">
              <a:avLst/>
            </a:prstGeom>
            <a:noFill/>
          </p:spPr>
          <p:txBody>
            <a:bodyPr wrap="square" lIns="0" rIns="0" rtlCol="0">
              <a:normAutofit/>
            </a:bodyPr>
            <a:lstStyle/>
            <a:p>
              <a:pPr defTabSz="1219140"/>
              <a:r>
                <a:rPr lang="en-US" sz="1600" b="1" dirty="0">
                  <a:solidFill>
                    <a:prstClr val="black"/>
                  </a:solidFill>
                  <a:effectLst>
                    <a:outerShdw blurRad="38100" dist="38100" dir="2700000" algn="tl">
                      <a:srgbClr val="000000">
                        <a:alpha val="43137"/>
                      </a:srgbClr>
                    </a:outerShdw>
                  </a:effectLst>
                  <a:latin typeface="Calibri"/>
                </a:rPr>
                <a:t>Markets </a:t>
              </a:r>
              <a:endParaRPr lang="en-GB" sz="1600" b="1" dirty="0">
                <a:solidFill>
                  <a:prstClr val="black"/>
                </a:solidFill>
                <a:effectLst>
                  <a:outerShdw blurRad="38100" dist="38100" dir="2700000" algn="tl">
                    <a:srgbClr val="000000">
                      <a:alpha val="43137"/>
                    </a:srgbClr>
                  </a:outerShdw>
                </a:effectLst>
                <a:latin typeface="Calibri"/>
              </a:endParaRPr>
            </a:p>
          </p:txBody>
        </p:sp>
        <p:sp>
          <p:nvSpPr>
            <p:cNvPr id="30" name="TextBox 29">
              <a:extLst>
                <a:ext uri="{FF2B5EF4-FFF2-40B4-BE49-F238E27FC236}">
                  <a16:creationId xmlns:a16="http://schemas.microsoft.com/office/drawing/2014/main" id="{E7A862F3-92E2-44D9-A3E1-01F84ABA34BB}"/>
                </a:ext>
              </a:extLst>
            </p:cNvPr>
            <p:cNvSpPr txBox="1"/>
            <p:nvPr/>
          </p:nvSpPr>
          <p:spPr>
            <a:xfrm>
              <a:off x="5508104" y="343194"/>
              <a:ext cx="842912" cy="369332"/>
            </a:xfrm>
            <a:prstGeom prst="rect">
              <a:avLst/>
            </a:prstGeom>
            <a:noFill/>
          </p:spPr>
          <p:txBody>
            <a:bodyPr wrap="square" lIns="0" rIns="0" rtlCol="0">
              <a:normAutofit/>
            </a:bodyPr>
            <a:lstStyle/>
            <a:p>
              <a:pPr defTabSz="1219140"/>
              <a:r>
                <a:rPr lang="en-US" sz="1600" b="1" dirty="0">
                  <a:solidFill>
                    <a:prstClr val="black"/>
                  </a:solidFill>
                  <a:effectLst>
                    <a:outerShdw blurRad="38100" dist="38100" dir="2700000" algn="tl">
                      <a:srgbClr val="000000">
                        <a:alpha val="43137"/>
                      </a:srgbClr>
                    </a:outerShdw>
                  </a:effectLst>
                  <a:latin typeface="Calibri"/>
                </a:rPr>
                <a:t>Evaluation</a:t>
              </a:r>
              <a:endParaRPr lang="en-GB" sz="1600" b="1" dirty="0">
                <a:solidFill>
                  <a:prstClr val="black"/>
                </a:solidFill>
                <a:effectLst>
                  <a:outerShdw blurRad="38100" dist="38100" dir="2700000" algn="tl">
                    <a:srgbClr val="000000">
                      <a:alpha val="43137"/>
                    </a:srgbClr>
                  </a:outerShdw>
                </a:effectLst>
                <a:latin typeface="Calibri"/>
              </a:endParaRPr>
            </a:p>
          </p:txBody>
        </p:sp>
        <p:sp>
          <p:nvSpPr>
            <p:cNvPr id="31" name="TextBox 30">
              <a:extLst>
                <a:ext uri="{FF2B5EF4-FFF2-40B4-BE49-F238E27FC236}">
                  <a16:creationId xmlns:a16="http://schemas.microsoft.com/office/drawing/2014/main" id="{A905A7EE-19C8-47A2-AB77-1CBF97706E13}"/>
                </a:ext>
              </a:extLst>
            </p:cNvPr>
            <p:cNvSpPr txBox="1"/>
            <p:nvPr/>
          </p:nvSpPr>
          <p:spPr>
            <a:xfrm>
              <a:off x="4308625" y="524692"/>
              <a:ext cx="842912" cy="369332"/>
            </a:xfrm>
            <a:prstGeom prst="rect">
              <a:avLst/>
            </a:prstGeom>
            <a:noFill/>
          </p:spPr>
          <p:txBody>
            <a:bodyPr wrap="square" lIns="0" rIns="0" rtlCol="0">
              <a:normAutofit/>
            </a:bodyPr>
            <a:lstStyle/>
            <a:p>
              <a:pPr defTabSz="1219140"/>
              <a:r>
                <a:rPr lang="en-US" sz="1600" b="1" dirty="0">
                  <a:solidFill>
                    <a:prstClr val="black"/>
                  </a:solidFill>
                  <a:effectLst>
                    <a:outerShdw blurRad="38100" dist="38100" dir="2700000" algn="tl">
                      <a:srgbClr val="000000">
                        <a:alpha val="43137"/>
                      </a:srgbClr>
                    </a:outerShdw>
                  </a:effectLst>
                  <a:latin typeface="Calibri"/>
                </a:rPr>
                <a:t>Finance</a:t>
              </a:r>
              <a:endParaRPr lang="en-GB" sz="1600" b="1" dirty="0">
                <a:solidFill>
                  <a:prstClr val="black"/>
                </a:solidFill>
                <a:effectLst>
                  <a:outerShdw blurRad="38100" dist="38100" dir="2700000" algn="tl">
                    <a:srgbClr val="000000">
                      <a:alpha val="43137"/>
                    </a:srgbClr>
                  </a:outerShdw>
                </a:effectLst>
                <a:latin typeface="Calibri"/>
              </a:endParaRPr>
            </a:p>
          </p:txBody>
        </p:sp>
        <p:sp>
          <p:nvSpPr>
            <p:cNvPr id="32" name="TextBox 31">
              <a:extLst>
                <a:ext uri="{FF2B5EF4-FFF2-40B4-BE49-F238E27FC236}">
                  <a16:creationId xmlns:a16="http://schemas.microsoft.com/office/drawing/2014/main" id="{43851D36-65E1-4220-B8E1-8F370C3B0A1A}"/>
                </a:ext>
              </a:extLst>
            </p:cNvPr>
            <p:cNvSpPr txBox="1"/>
            <p:nvPr/>
          </p:nvSpPr>
          <p:spPr>
            <a:xfrm>
              <a:off x="8309848" y="21231"/>
              <a:ext cx="842912" cy="369332"/>
            </a:xfrm>
            <a:prstGeom prst="rect">
              <a:avLst/>
            </a:prstGeom>
            <a:noFill/>
          </p:spPr>
          <p:txBody>
            <a:bodyPr wrap="square" lIns="0" rIns="0" rtlCol="0">
              <a:normAutofit/>
            </a:bodyPr>
            <a:lstStyle/>
            <a:p>
              <a:pPr defTabSz="1219140"/>
              <a:r>
                <a:rPr lang="en-US" sz="1600" b="1" dirty="0">
                  <a:solidFill>
                    <a:prstClr val="black"/>
                  </a:solidFill>
                  <a:effectLst>
                    <a:outerShdw blurRad="38100" dist="38100" dir="2700000" algn="tl">
                      <a:srgbClr val="000000">
                        <a:alpha val="43137"/>
                      </a:srgbClr>
                    </a:outerShdw>
                  </a:effectLst>
                  <a:latin typeface="Calibri"/>
                </a:rPr>
                <a:t>Success</a:t>
              </a:r>
              <a:endParaRPr lang="en-GB" sz="1600" b="1" dirty="0">
                <a:solidFill>
                  <a:prstClr val="black"/>
                </a:solidFill>
                <a:effectLst>
                  <a:outerShdw blurRad="38100" dist="38100" dir="2700000" algn="tl">
                    <a:srgbClr val="000000">
                      <a:alpha val="43137"/>
                    </a:srgbClr>
                  </a:outerShdw>
                </a:effectLst>
                <a:latin typeface="Calibri"/>
              </a:endParaRPr>
            </a:p>
          </p:txBody>
        </p:sp>
        <p:sp>
          <p:nvSpPr>
            <p:cNvPr id="33" name="TextBox 32">
              <a:extLst>
                <a:ext uri="{FF2B5EF4-FFF2-40B4-BE49-F238E27FC236}">
                  <a16:creationId xmlns:a16="http://schemas.microsoft.com/office/drawing/2014/main" id="{D6B0D6E4-739B-4D3E-8400-A3D0F3F3666C}"/>
                </a:ext>
              </a:extLst>
            </p:cNvPr>
            <p:cNvSpPr txBox="1"/>
            <p:nvPr/>
          </p:nvSpPr>
          <p:spPr>
            <a:xfrm>
              <a:off x="6912355" y="138531"/>
              <a:ext cx="842912" cy="369332"/>
            </a:xfrm>
            <a:prstGeom prst="rect">
              <a:avLst/>
            </a:prstGeom>
            <a:noFill/>
          </p:spPr>
          <p:txBody>
            <a:bodyPr wrap="square" lIns="0" rIns="0" rtlCol="0">
              <a:normAutofit/>
            </a:bodyPr>
            <a:lstStyle/>
            <a:p>
              <a:pPr defTabSz="1219140"/>
              <a:r>
                <a:rPr lang="en-US" sz="1600" b="1" dirty="0">
                  <a:solidFill>
                    <a:prstClr val="black"/>
                  </a:solidFill>
                  <a:effectLst>
                    <a:outerShdw blurRad="38100" dist="38100" dir="2700000" algn="tl">
                      <a:srgbClr val="000000">
                        <a:alpha val="43137"/>
                      </a:srgbClr>
                    </a:outerShdw>
                  </a:effectLst>
                  <a:latin typeface="Calibri"/>
                </a:rPr>
                <a:t>Adoption</a:t>
              </a:r>
              <a:endParaRPr lang="en-GB" sz="1600" b="1" dirty="0">
                <a:solidFill>
                  <a:prstClr val="black"/>
                </a:solidFill>
                <a:effectLst>
                  <a:outerShdw blurRad="38100" dist="38100" dir="2700000" algn="tl">
                    <a:srgbClr val="000000">
                      <a:alpha val="43137"/>
                    </a:srgbClr>
                  </a:outerShdw>
                </a:effectLst>
                <a:latin typeface="Calibri"/>
              </a:endParaRPr>
            </a:p>
          </p:txBody>
        </p:sp>
      </p:grpSp>
      <p:sp>
        <p:nvSpPr>
          <p:cNvPr id="39" name="Title 1">
            <a:extLst>
              <a:ext uri="{FF2B5EF4-FFF2-40B4-BE49-F238E27FC236}">
                <a16:creationId xmlns:a16="http://schemas.microsoft.com/office/drawing/2014/main" id="{F6911D4F-3248-435F-8BC4-CC05A50A6B7A}"/>
              </a:ext>
            </a:extLst>
          </p:cNvPr>
          <p:cNvSpPr>
            <a:spLocks noGrp="1"/>
          </p:cNvSpPr>
          <p:nvPr>
            <p:ph type="title"/>
          </p:nvPr>
        </p:nvSpPr>
        <p:spPr>
          <a:xfrm>
            <a:off x="239348" y="-27384"/>
            <a:ext cx="11809315" cy="1080000"/>
          </a:xfrm>
        </p:spPr>
        <p:txBody>
          <a:bodyPr>
            <a:normAutofit/>
          </a:bodyPr>
          <a:lstStyle/>
          <a:p>
            <a:r>
              <a:rPr lang="en-US" b="0" dirty="0">
                <a:ln w="0"/>
                <a:solidFill>
                  <a:schemeClr val="accent1"/>
                </a:solidFill>
                <a:effectLst>
                  <a:outerShdw blurRad="38100" dist="25400" dir="5400000" algn="ctr" rotWithShape="0">
                    <a:srgbClr val="6E747A">
                      <a:alpha val="43000"/>
                    </a:srgbClr>
                  </a:outerShdw>
                </a:effectLst>
              </a:rPr>
              <a:t>AHSN-NENC – Innovation Pathway </a:t>
            </a:r>
            <a:endParaRPr lang="en-GB" b="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86272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4A9B-CC29-49AF-946E-3A6E782B0907}"/>
              </a:ext>
            </a:extLst>
          </p:cNvPr>
          <p:cNvSpPr>
            <a:spLocks noGrp="1"/>
          </p:cNvSpPr>
          <p:nvPr>
            <p:ph type="title"/>
          </p:nvPr>
        </p:nvSpPr>
        <p:spPr/>
        <p:txBody>
          <a:bodyPr/>
          <a:lstStyle/>
          <a:p>
            <a:r>
              <a:rPr lang="en-GB" dirty="0"/>
              <a:t>Role of Evaluation and who wants it….. </a:t>
            </a:r>
          </a:p>
        </p:txBody>
      </p:sp>
      <p:sp>
        <p:nvSpPr>
          <p:cNvPr id="3" name="Text Placeholder 2">
            <a:extLst>
              <a:ext uri="{FF2B5EF4-FFF2-40B4-BE49-F238E27FC236}">
                <a16:creationId xmlns:a16="http://schemas.microsoft.com/office/drawing/2014/main" id="{13710D21-1311-40DD-874A-87564BD56CED}"/>
              </a:ext>
            </a:extLst>
          </p:cNvPr>
          <p:cNvSpPr>
            <a:spLocks noGrp="1"/>
          </p:cNvSpPr>
          <p:nvPr>
            <p:ph type="body" sz="quarter" idx="10"/>
          </p:nvPr>
        </p:nvSpPr>
        <p:spPr/>
        <p:txBody>
          <a:bodyPr>
            <a:normAutofit fontScale="92500" lnSpcReduction="20000"/>
          </a:bodyPr>
          <a:lstStyle/>
          <a:p>
            <a:pPr marL="0" indent="0" algn="just">
              <a:buNone/>
            </a:pPr>
            <a:r>
              <a:rPr lang="en-GB" dirty="0"/>
              <a:t>A means to understand the ‘value’ of something i.e. using data to draw conclusions about whether an intervention or product has had its intended effects….and a means to influence </a:t>
            </a:r>
          </a:p>
          <a:p>
            <a:pPr marL="0" indent="0">
              <a:buNone/>
            </a:pPr>
            <a:r>
              <a:rPr lang="en-GB" dirty="0"/>
              <a:t>• Service improvement </a:t>
            </a:r>
          </a:p>
          <a:p>
            <a:pPr marL="0" indent="0">
              <a:buNone/>
            </a:pPr>
            <a:r>
              <a:rPr lang="en-GB" dirty="0"/>
              <a:t>• Whether to commission or to continue commissioning </a:t>
            </a:r>
          </a:p>
          <a:p>
            <a:pPr marL="0" indent="0">
              <a:buNone/>
            </a:pPr>
            <a:r>
              <a:rPr lang="en-GB" dirty="0"/>
              <a:t>• Whether adaptations are required by the innovators or adopters in the innovation or in how it’s presented </a:t>
            </a:r>
          </a:p>
          <a:p>
            <a:pPr marL="0" indent="0">
              <a:buNone/>
            </a:pPr>
            <a:r>
              <a:rPr lang="en-GB" dirty="0"/>
              <a:t>• How or what to spread or scale up </a:t>
            </a:r>
          </a:p>
          <a:p>
            <a:pPr marL="0" indent="0">
              <a:buNone/>
            </a:pPr>
            <a:r>
              <a:rPr lang="en-GB" dirty="0"/>
              <a:t>• What is replicable</a:t>
            </a:r>
          </a:p>
          <a:p>
            <a:pPr marL="0" indent="0">
              <a:buNone/>
            </a:pPr>
            <a:endParaRPr lang="en-GB" dirty="0"/>
          </a:p>
          <a:p>
            <a:pPr marL="0" indent="0">
              <a:buNone/>
            </a:pPr>
            <a:r>
              <a:rPr lang="en-GB" dirty="0"/>
              <a:t>But we all want something different…..stakeholders, clinicians, providers, commissioners, patient…us</a:t>
            </a:r>
          </a:p>
        </p:txBody>
      </p:sp>
    </p:spTree>
    <p:extLst>
      <p:ext uri="{BB962C8B-B14F-4D97-AF65-F5344CB8AC3E}">
        <p14:creationId xmlns:p14="http://schemas.microsoft.com/office/powerpoint/2010/main" val="303162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C4BC-E67E-4133-AB2B-7708B34064B6}"/>
              </a:ext>
            </a:extLst>
          </p:cNvPr>
          <p:cNvSpPr>
            <a:spLocks noGrp="1"/>
          </p:cNvSpPr>
          <p:nvPr>
            <p:ph type="title"/>
          </p:nvPr>
        </p:nvSpPr>
        <p:spPr/>
        <p:txBody>
          <a:bodyPr/>
          <a:lstStyle/>
          <a:p>
            <a:r>
              <a:rPr lang="en-GB" dirty="0"/>
              <a:t>NENC Virtual Evaluation Eco System  </a:t>
            </a:r>
          </a:p>
        </p:txBody>
      </p:sp>
      <p:sp>
        <p:nvSpPr>
          <p:cNvPr id="3" name="Text Placeholder 2">
            <a:extLst>
              <a:ext uri="{FF2B5EF4-FFF2-40B4-BE49-F238E27FC236}">
                <a16:creationId xmlns:a16="http://schemas.microsoft.com/office/drawing/2014/main" id="{96B6144E-9433-4667-A35B-6742DD215564}"/>
              </a:ext>
            </a:extLst>
          </p:cNvPr>
          <p:cNvSpPr>
            <a:spLocks noGrp="1"/>
          </p:cNvSpPr>
          <p:nvPr>
            <p:ph type="body" sz="quarter" idx="10"/>
          </p:nvPr>
        </p:nvSpPr>
        <p:spPr>
          <a:xfrm>
            <a:off x="727421" y="1028733"/>
            <a:ext cx="10752000" cy="4500000"/>
          </a:xfrm>
        </p:spPr>
        <p:txBody>
          <a:bodyPr>
            <a:normAutofit lnSpcReduction="10000"/>
          </a:bodyPr>
          <a:lstStyle/>
          <a:p>
            <a:pPr marL="0" indent="0">
              <a:buNone/>
            </a:pPr>
            <a:endParaRPr lang="en-GB" dirty="0"/>
          </a:p>
          <a:p>
            <a:pPr algn="just"/>
            <a:r>
              <a:rPr lang="en-GB" dirty="0"/>
              <a:t>AHSN will host a central hub and spoke model that coordinates and brings together rapid evaluation and adoption of innovation across the health and social care landscape in the NE and NC. </a:t>
            </a:r>
          </a:p>
          <a:p>
            <a:pPr algn="just"/>
            <a:r>
              <a:rPr lang="en-GB" dirty="0"/>
              <a:t>Cohesive and joined up ecosystem of collaborative partners and commissioners working in health and social care…were the AHSN can </a:t>
            </a:r>
            <a:r>
              <a:rPr lang="en-GB" i="1" dirty="0"/>
              <a:t>add value </a:t>
            </a:r>
            <a:r>
              <a:rPr lang="en-GB" dirty="0"/>
              <a:t>by doing the </a:t>
            </a:r>
            <a:r>
              <a:rPr lang="en-GB" i="1" dirty="0"/>
              <a:t>project management / coordination / navigating </a:t>
            </a:r>
          </a:p>
          <a:p>
            <a:pPr algn="just"/>
            <a:r>
              <a:rPr lang="en-GB" dirty="0"/>
              <a:t>Remove some of the obstacles and frustrations that innovators experience whilst in the innovation pathway…NHS / social care are complex </a:t>
            </a:r>
          </a:p>
          <a:p>
            <a:endParaRPr lang="en-GB" dirty="0"/>
          </a:p>
          <a:p>
            <a:endParaRPr lang="en-GB" dirty="0"/>
          </a:p>
        </p:txBody>
      </p:sp>
    </p:spTree>
    <p:extLst>
      <p:ext uri="{BB962C8B-B14F-4D97-AF65-F5344CB8AC3E}">
        <p14:creationId xmlns:p14="http://schemas.microsoft.com/office/powerpoint/2010/main" val="292506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0D58-7B92-487B-8DBB-085D39523903}"/>
              </a:ext>
            </a:extLst>
          </p:cNvPr>
          <p:cNvSpPr>
            <a:spLocks noGrp="1"/>
          </p:cNvSpPr>
          <p:nvPr>
            <p:ph type="title"/>
          </p:nvPr>
        </p:nvSpPr>
        <p:spPr/>
        <p:txBody>
          <a:bodyPr/>
          <a:lstStyle/>
          <a:p>
            <a:r>
              <a:rPr lang="en-GB" dirty="0"/>
              <a:t>What will the eco system provide?</a:t>
            </a:r>
          </a:p>
        </p:txBody>
      </p:sp>
      <p:sp>
        <p:nvSpPr>
          <p:cNvPr id="3" name="Text Placeholder 2">
            <a:extLst>
              <a:ext uri="{FF2B5EF4-FFF2-40B4-BE49-F238E27FC236}">
                <a16:creationId xmlns:a16="http://schemas.microsoft.com/office/drawing/2014/main" id="{3B139F3A-7406-4329-A426-D6ACBE8B68A5}"/>
              </a:ext>
            </a:extLst>
          </p:cNvPr>
          <p:cNvSpPr>
            <a:spLocks noGrp="1"/>
          </p:cNvSpPr>
          <p:nvPr>
            <p:ph type="body" sz="quarter" idx="10"/>
          </p:nvPr>
        </p:nvSpPr>
        <p:spPr>
          <a:xfrm>
            <a:off x="719401" y="1440000"/>
            <a:ext cx="10752000" cy="4638747"/>
          </a:xfrm>
        </p:spPr>
        <p:txBody>
          <a:bodyPr/>
          <a:lstStyle/>
          <a:p>
            <a:endParaRPr lang="en-GB" dirty="0"/>
          </a:p>
        </p:txBody>
      </p:sp>
      <p:graphicFrame>
        <p:nvGraphicFramePr>
          <p:cNvPr id="4" name="Table 4">
            <a:extLst>
              <a:ext uri="{FF2B5EF4-FFF2-40B4-BE49-F238E27FC236}">
                <a16:creationId xmlns:a16="http://schemas.microsoft.com/office/drawing/2014/main" id="{D079148F-24DF-4311-8689-30F3648A839B}"/>
              </a:ext>
            </a:extLst>
          </p:cNvPr>
          <p:cNvGraphicFramePr>
            <a:graphicFrameLocks noGrp="1"/>
          </p:cNvGraphicFramePr>
          <p:nvPr/>
        </p:nvGraphicFramePr>
        <p:xfrm>
          <a:off x="718803" y="1440000"/>
          <a:ext cx="3061973" cy="4656117"/>
        </p:xfrm>
        <a:graphic>
          <a:graphicData uri="http://schemas.openxmlformats.org/drawingml/2006/table">
            <a:tbl>
              <a:tblPr firstRow="1" bandRow="1">
                <a:tableStyleId>{F5AB1C69-6EDB-4FF4-983F-18BD219EF322}</a:tableStyleId>
              </a:tblPr>
              <a:tblGrid>
                <a:gridCol w="3061973">
                  <a:extLst>
                    <a:ext uri="{9D8B030D-6E8A-4147-A177-3AD203B41FA5}">
                      <a16:colId xmlns:a16="http://schemas.microsoft.com/office/drawing/2014/main" val="4182706205"/>
                    </a:ext>
                  </a:extLst>
                </a:gridCol>
              </a:tblGrid>
              <a:tr h="406400">
                <a:tc>
                  <a:txBody>
                    <a:bodyPr/>
                    <a:lstStyle/>
                    <a:p>
                      <a:pPr algn="ctr"/>
                      <a:r>
                        <a:rPr lang="en-GB" sz="1900" b="0" dirty="0">
                          <a:solidFill>
                            <a:schemeClr val="tx1"/>
                          </a:solidFill>
                        </a:rPr>
                        <a:t>Job Creation </a:t>
                      </a:r>
                    </a:p>
                  </a:txBody>
                  <a:tcPr marL="121920" marR="121920" marT="60960" marB="60960"/>
                </a:tc>
                <a:extLst>
                  <a:ext uri="{0D108BD9-81ED-4DB2-BD59-A6C34878D82A}">
                    <a16:rowId xmlns:a16="http://schemas.microsoft.com/office/drawing/2014/main" val="1905768009"/>
                  </a:ext>
                </a:extLst>
              </a:tr>
              <a:tr h="504656">
                <a:tc>
                  <a:txBody>
                    <a:bodyPr/>
                    <a:lstStyle/>
                    <a:p>
                      <a:pPr algn="ctr"/>
                      <a:r>
                        <a:rPr lang="en-GB" sz="1900" dirty="0"/>
                        <a:t>Attractive NE and NC</a:t>
                      </a:r>
                    </a:p>
                  </a:txBody>
                  <a:tcPr marL="121920" marR="121920" marT="60960" marB="60960"/>
                </a:tc>
                <a:extLst>
                  <a:ext uri="{0D108BD9-81ED-4DB2-BD59-A6C34878D82A}">
                    <a16:rowId xmlns:a16="http://schemas.microsoft.com/office/drawing/2014/main" val="1169202196"/>
                  </a:ext>
                </a:extLst>
              </a:tr>
              <a:tr h="504656">
                <a:tc>
                  <a:txBody>
                    <a:bodyPr/>
                    <a:lstStyle/>
                    <a:p>
                      <a:pPr algn="ctr"/>
                      <a:r>
                        <a:rPr lang="en-GB" sz="1900" dirty="0"/>
                        <a:t>Supporting Industry </a:t>
                      </a:r>
                    </a:p>
                  </a:txBody>
                  <a:tcPr marL="121920" marR="121920" marT="60960" marB="60960"/>
                </a:tc>
                <a:extLst>
                  <a:ext uri="{0D108BD9-81ED-4DB2-BD59-A6C34878D82A}">
                    <a16:rowId xmlns:a16="http://schemas.microsoft.com/office/drawing/2014/main" val="2746605638"/>
                  </a:ext>
                </a:extLst>
              </a:tr>
              <a:tr h="1244356">
                <a:tc>
                  <a:txBody>
                    <a:bodyPr/>
                    <a:lstStyle/>
                    <a:p>
                      <a:pPr algn="ctr"/>
                      <a:r>
                        <a:rPr lang="en-GB" sz="1900" dirty="0"/>
                        <a:t>Clear pathway to evaluation and system </a:t>
                      </a:r>
                    </a:p>
                  </a:txBody>
                  <a:tcPr marL="121920" marR="121920" marT="60960" marB="60960"/>
                </a:tc>
                <a:extLst>
                  <a:ext uri="{0D108BD9-81ED-4DB2-BD59-A6C34878D82A}">
                    <a16:rowId xmlns:a16="http://schemas.microsoft.com/office/drawing/2014/main" val="4265862963"/>
                  </a:ext>
                </a:extLst>
              </a:tr>
              <a:tr h="1990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dirty="0"/>
                        <a:t>Single point of access and address genuine unmet need and developing solutions to fit </a:t>
                      </a:r>
                    </a:p>
                    <a:p>
                      <a:pPr algn="ctr"/>
                      <a:endParaRPr lang="en-GB" sz="1900" dirty="0"/>
                    </a:p>
                  </a:txBody>
                  <a:tcPr marL="121920" marR="121920" marT="60960" marB="60960"/>
                </a:tc>
                <a:extLst>
                  <a:ext uri="{0D108BD9-81ED-4DB2-BD59-A6C34878D82A}">
                    <a16:rowId xmlns:a16="http://schemas.microsoft.com/office/drawing/2014/main" val="610902615"/>
                  </a:ext>
                </a:extLst>
              </a:tr>
            </a:tbl>
          </a:graphicData>
        </a:graphic>
      </p:graphicFrame>
      <p:sp>
        <p:nvSpPr>
          <p:cNvPr id="6" name="Arrow: Right 5">
            <a:extLst>
              <a:ext uri="{FF2B5EF4-FFF2-40B4-BE49-F238E27FC236}">
                <a16:creationId xmlns:a16="http://schemas.microsoft.com/office/drawing/2014/main" id="{DDD9983E-95C8-4064-960A-9E5451427356}"/>
              </a:ext>
            </a:extLst>
          </p:cNvPr>
          <p:cNvSpPr/>
          <p:nvPr/>
        </p:nvSpPr>
        <p:spPr>
          <a:xfrm>
            <a:off x="3909551" y="3480762"/>
            <a:ext cx="723891" cy="236271"/>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aphicFrame>
        <p:nvGraphicFramePr>
          <p:cNvPr id="7" name="Table 7">
            <a:extLst>
              <a:ext uri="{FF2B5EF4-FFF2-40B4-BE49-F238E27FC236}">
                <a16:creationId xmlns:a16="http://schemas.microsoft.com/office/drawing/2014/main" id="{A041747D-49F0-49DA-9636-806CE87570C0}"/>
              </a:ext>
            </a:extLst>
          </p:cNvPr>
          <p:cNvGraphicFramePr>
            <a:graphicFrameLocks noGrp="1"/>
          </p:cNvGraphicFramePr>
          <p:nvPr/>
        </p:nvGraphicFramePr>
        <p:xfrm>
          <a:off x="4762217" y="1440000"/>
          <a:ext cx="3100707" cy="4894469"/>
        </p:xfrm>
        <a:graphic>
          <a:graphicData uri="http://schemas.openxmlformats.org/drawingml/2006/table">
            <a:tbl>
              <a:tblPr firstRow="1" bandRow="1">
                <a:tableStyleId>{5C22544A-7EE6-4342-B048-85BDC9FD1C3A}</a:tableStyleId>
              </a:tblPr>
              <a:tblGrid>
                <a:gridCol w="3100707">
                  <a:extLst>
                    <a:ext uri="{9D8B030D-6E8A-4147-A177-3AD203B41FA5}">
                      <a16:colId xmlns:a16="http://schemas.microsoft.com/office/drawing/2014/main" val="738644064"/>
                    </a:ext>
                  </a:extLst>
                </a:gridCol>
              </a:tblGrid>
              <a:tr h="477127">
                <a:tc>
                  <a:txBody>
                    <a:bodyPr/>
                    <a:lstStyle/>
                    <a:p>
                      <a:pPr algn="ctr"/>
                      <a:r>
                        <a:rPr lang="en-GB" sz="1900" b="0" dirty="0">
                          <a:solidFill>
                            <a:schemeClr val="tx1"/>
                          </a:solidFill>
                        </a:rPr>
                        <a:t>Early Adoption </a:t>
                      </a:r>
                      <a:endParaRPr lang="en-GB" sz="1900" b="0" dirty="0">
                        <a:solidFill>
                          <a:schemeClr val="tx1"/>
                        </a:solidFill>
                        <a:latin typeface="+mn-lt"/>
                      </a:endParaRPr>
                    </a:p>
                  </a:txBody>
                  <a:tcPr marL="121920" marR="121920" marT="60960" marB="60960"/>
                </a:tc>
                <a:extLst>
                  <a:ext uri="{0D108BD9-81ED-4DB2-BD59-A6C34878D82A}">
                    <a16:rowId xmlns:a16="http://schemas.microsoft.com/office/drawing/2014/main" val="1906016135"/>
                  </a:ext>
                </a:extLst>
              </a:tr>
              <a:tr h="1017288">
                <a:tc>
                  <a:txBody>
                    <a:bodyPr/>
                    <a:lstStyle/>
                    <a:p>
                      <a:pPr algn="ctr"/>
                      <a:r>
                        <a:rPr lang="en-GB" sz="1900" b="0" u="none" dirty="0">
                          <a:solidFill>
                            <a:schemeClr val="tx1"/>
                          </a:solidFill>
                        </a:rPr>
                        <a:t>Securing endorsement at an early stage e.g. commissioners, clinicians </a:t>
                      </a:r>
                      <a:endParaRPr lang="en-GB" sz="1900" b="0" u="none" dirty="0">
                        <a:solidFill>
                          <a:schemeClr val="tx1"/>
                        </a:solidFill>
                        <a:latin typeface="+mn-lt"/>
                      </a:endParaRPr>
                    </a:p>
                  </a:txBody>
                  <a:tcPr marL="121920" marR="121920" marT="60960" marB="60960"/>
                </a:tc>
                <a:extLst>
                  <a:ext uri="{0D108BD9-81ED-4DB2-BD59-A6C34878D82A}">
                    <a16:rowId xmlns:a16="http://schemas.microsoft.com/office/drawing/2014/main" val="1648666322"/>
                  </a:ext>
                </a:extLst>
              </a:tr>
              <a:tr h="13139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olidFill>
                            <a:schemeClr val="tx1"/>
                          </a:solidFill>
                        </a:rPr>
                        <a:t>Systematic model that avoids duplication and provides validity </a:t>
                      </a:r>
                    </a:p>
                    <a:p>
                      <a:pPr algn="ctr"/>
                      <a:endParaRPr lang="en-GB" sz="1900" b="0" dirty="0">
                        <a:latin typeface="+mn-lt"/>
                      </a:endParaRPr>
                    </a:p>
                  </a:txBody>
                  <a:tcPr marL="121920" marR="121920" marT="60960" marB="60960"/>
                </a:tc>
                <a:extLst>
                  <a:ext uri="{0D108BD9-81ED-4DB2-BD59-A6C34878D82A}">
                    <a16:rowId xmlns:a16="http://schemas.microsoft.com/office/drawing/2014/main" val="785202499"/>
                  </a:ext>
                </a:extLst>
              </a:tr>
              <a:tr h="13139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u="none" dirty="0">
                          <a:solidFill>
                            <a:schemeClr val="tx1"/>
                          </a:solidFill>
                        </a:rPr>
                        <a:t>Timely Evaluation and  Addressing gaps in structures e.g. commissioning and health economics </a:t>
                      </a:r>
                    </a:p>
                  </a:txBody>
                  <a:tcPr marL="121920" marR="121920" marT="60960" marB="60960"/>
                </a:tc>
                <a:extLst>
                  <a:ext uri="{0D108BD9-81ED-4DB2-BD59-A6C34878D82A}">
                    <a16:rowId xmlns:a16="http://schemas.microsoft.com/office/drawing/2014/main" val="4251879296"/>
                  </a:ext>
                </a:extLst>
              </a:tr>
              <a:tr h="516337">
                <a:tc>
                  <a:txBody>
                    <a:bodyPr/>
                    <a:lstStyle/>
                    <a:p>
                      <a:pPr algn="ctr"/>
                      <a:endParaRPr lang="en-GB" sz="1900" b="0" dirty="0">
                        <a:latin typeface="+mn-lt"/>
                      </a:endParaRPr>
                    </a:p>
                  </a:txBody>
                  <a:tcPr marL="121920" marR="121920" marT="60960" marB="60960"/>
                </a:tc>
                <a:extLst>
                  <a:ext uri="{0D108BD9-81ED-4DB2-BD59-A6C34878D82A}">
                    <a16:rowId xmlns:a16="http://schemas.microsoft.com/office/drawing/2014/main" val="741014782"/>
                  </a:ext>
                </a:extLst>
              </a:tr>
            </a:tbl>
          </a:graphicData>
        </a:graphic>
      </p:graphicFrame>
      <p:graphicFrame>
        <p:nvGraphicFramePr>
          <p:cNvPr id="10" name="Table 10">
            <a:extLst>
              <a:ext uri="{FF2B5EF4-FFF2-40B4-BE49-F238E27FC236}">
                <a16:creationId xmlns:a16="http://schemas.microsoft.com/office/drawing/2014/main" id="{E9BB8608-5F52-43A2-8EF9-C13F5D17F9BD}"/>
              </a:ext>
            </a:extLst>
          </p:cNvPr>
          <p:cNvGraphicFramePr>
            <a:graphicFrameLocks noGrp="1"/>
          </p:cNvGraphicFramePr>
          <p:nvPr/>
        </p:nvGraphicFramePr>
        <p:xfrm>
          <a:off x="8805635" y="1440001"/>
          <a:ext cx="2665767" cy="4805899"/>
        </p:xfrm>
        <a:graphic>
          <a:graphicData uri="http://schemas.openxmlformats.org/drawingml/2006/table">
            <a:tbl>
              <a:tblPr firstRow="1" bandRow="1">
                <a:tableStyleId>{00A15C55-8517-42AA-B614-E9B94910E393}</a:tableStyleId>
              </a:tblPr>
              <a:tblGrid>
                <a:gridCol w="2665767">
                  <a:extLst>
                    <a:ext uri="{9D8B030D-6E8A-4147-A177-3AD203B41FA5}">
                      <a16:colId xmlns:a16="http://schemas.microsoft.com/office/drawing/2014/main" val="356769910"/>
                    </a:ext>
                  </a:extLst>
                </a:gridCol>
              </a:tblGrid>
              <a:tr h="975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u="none" strike="noStrike" kern="1200" cap="none" spc="0" normalizeH="0" baseline="0" noProof="0" dirty="0">
                          <a:ln>
                            <a:noFill/>
                          </a:ln>
                          <a:solidFill>
                            <a:prstClr val="black"/>
                          </a:solidFill>
                          <a:effectLst/>
                          <a:uLnTx/>
                          <a:uFillTx/>
                        </a:rPr>
                        <a:t>Triaging process with a yes or no response </a:t>
                      </a:r>
                    </a:p>
                    <a:p>
                      <a:pPr algn="ctr"/>
                      <a:r>
                        <a:rPr lang="en-GB" sz="1900" b="0" u="none" dirty="0">
                          <a:solidFill>
                            <a:schemeClr val="tx1"/>
                          </a:solidFill>
                        </a:rPr>
                        <a:t> </a:t>
                      </a:r>
                    </a:p>
                  </a:txBody>
                  <a:tcPr marL="121920" marR="121920" marT="60960" marB="60960"/>
                </a:tc>
                <a:extLst>
                  <a:ext uri="{0D108BD9-81ED-4DB2-BD59-A6C34878D82A}">
                    <a16:rowId xmlns:a16="http://schemas.microsoft.com/office/drawing/2014/main" val="3240816881"/>
                  </a:ext>
                </a:extLst>
              </a:tr>
              <a:tr h="1128249">
                <a:tc>
                  <a:txBody>
                    <a:bodyPr/>
                    <a:lstStyle/>
                    <a:p>
                      <a:pPr algn="ctr"/>
                      <a:r>
                        <a:rPr lang="en-GB" sz="1900" b="0" dirty="0"/>
                        <a:t>Provide an infrastructure to remove the need to do multiple evaluations </a:t>
                      </a:r>
                    </a:p>
                  </a:txBody>
                  <a:tcPr marL="121920" marR="121920" marT="60960" marB="60960"/>
                </a:tc>
                <a:extLst>
                  <a:ext uri="{0D108BD9-81ED-4DB2-BD59-A6C34878D82A}">
                    <a16:rowId xmlns:a16="http://schemas.microsoft.com/office/drawing/2014/main" val="724796857"/>
                  </a:ext>
                </a:extLst>
              </a:tr>
              <a:tr h="7244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dirty="0"/>
                        <a:t>Unique aspects GNCR and our ‘approach’ </a:t>
                      </a:r>
                    </a:p>
                  </a:txBody>
                  <a:tcPr marL="121920" marR="121920" marT="60960" marB="60960"/>
                </a:tc>
                <a:extLst>
                  <a:ext uri="{0D108BD9-81ED-4DB2-BD59-A6C34878D82A}">
                    <a16:rowId xmlns:a16="http://schemas.microsoft.com/office/drawing/2014/main" val="2546126043"/>
                  </a:ext>
                </a:extLst>
              </a:tr>
              <a:tr h="873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dirty="0"/>
                        <a:t>Post adoption review stage – critical appraisal </a:t>
                      </a:r>
                    </a:p>
                  </a:txBody>
                  <a:tcPr marL="121920" marR="121920" marT="60960" marB="60960"/>
                </a:tc>
                <a:extLst>
                  <a:ext uri="{0D108BD9-81ED-4DB2-BD59-A6C34878D82A}">
                    <a16:rowId xmlns:a16="http://schemas.microsoft.com/office/drawing/2014/main" val="2373636688"/>
                  </a:ext>
                </a:extLst>
              </a:tr>
              <a:tr h="937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dirty="0">
                          <a:solidFill>
                            <a:schemeClr val="tx1"/>
                          </a:solidFill>
                        </a:rPr>
                        <a:t>Birds eye view of the Eco- System </a:t>
                      </a:r>
                    </a:p>
                  </a:txBody>
                  <a:tcPr marL="121920" marR="121920" marT="60960" marB="60960"/>
                </a:tc>
                <a:extLst>
                  <a:ext uri="{0D108BD9-81ED-4DB2-BD59-A6C34878D82A}">
                    <a16:rowId xmlns:a16="http://schemas.microsoft.com/office/drawing/2014/main" val="1273424717"/>
                  </a:ext>
                </a:extLst>
              </a:tr>
            </a:tbl>
          </a:graphicData>
        </a:graphic>
      </p:graphicFrame>
      <p:sp>
        <p:nvSpPr>
          <p:cNvPr id="11" name="Arrow: Right 10">
            <a:extLst>
              <a:ext uri="{FF2B5EF4-FFF2-40B4-BE49-F238E27FC236}">
                <a16:creationId xmlns:a16="http://schemas.microsoft.com/office/drawing/2014/main" id="{C8EE2B4A-C31D-4BE5-9CEA-9DAC2BD17D86}"/>
              </a:ext>
            </a:extLst>
          </p:cNvPr>
          <p:cNvSpPr/>
          <p:nvPr/>
        </p:nvSpPr>
        <p:spPr>
          <a:xfrm>
            <a:off x="7976193" y="3480762"/>
            <a:ext cx="723891" cy="236271"/>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139595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16F574B2-9400-4A58-8570-1416BD640FA6}"/>
              </a:ext>
            </a:extLst>
          </p:cNvPr>
          <p:cNvSpPr/>
          <p:nvPr/>
        </p:nvSpPr>
        <p:spPr>
          <a:xfrm>
            <a:off x="1467040" y="1596448"/>
            <a:ext cx="1855881" cy="565589"/>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defRPr/>
            </a:pPr>
            <a:r>
              <a:rPr lang="en-US" sz="2400" dirty="0">
                <a:solidFill>
                  <a:prstClr val="white"/>
                </a:solidFill>
                <a:latin typeface="Calibri"/>
              </a:rPr>
              <a:t>Digital </a:t>
            </a:r>
            <a:endParaRPr lang="en-GB" sz="2400" dirty="0">
              <a:solidFill>
                <a:prstClr val="white"/>
              </a:solidFill>
              <a:latin typeface="Calibri"/>
            </a:endParaRPr>
          </a:p>
        </p:txBody>
      </p:sp>
      <p:sp>
        <p:nvSpPr>
          <p:cNvPr id="5" name="Flowchart: Process 4">
            <a:extLst>
              <a:ext uri="{FF2B5EF4-FFF2-40B4-BE49-F238E27FC236}">
                <a16:creationId xmlns:a16="http://schemas.microsoft.com/office/drawing/2014/main" id="{5527DDCC-D804-437B-8CDB-564E2141F67E}"/>
              </a:ext>
            </a:extLst>
          </p:cNvPr>
          <p:cNvSpPr/>
          <p:nvPr/>
        </p:nvSpPr>
        <p:spPr>
          <a:xfrm>
            <a:off x="3691656" y="1596449"/>
            <a:ext cx="1784117" cy="570092"/>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defRPr/>
            </a:pPr>
            <a:r>
              <a:rPr lang="en-US" sz="2400" dirty="0">
                <a:solidFill>
                  <a:prstClr val="white"/>
                </a:solidFill>
                <a:latin typeface="Calibri"/>
              </a:rPr>
              <a:t>Med Tech</a:t>
            </a:r>
            <a:endParaRPr lang="en-GB" sz="2400" dirty="0">
              <a:solidFill>
                <a:prstClr val="white"/>
              </a:solidFill>
              <a:latin typeface="Calibri"/>
            </a:endParaRPr>
          </a:p>
        </p:txBody>
      </p:sp>
      <p:sp>
        <p:nvSpPr>
          <p:cNvPr id="9" name="Flowchart: Process 8">
            <a:extLst>
              <a:ext uri="{FF2B5EF4-FFF2-40B4-BE49-F238E27FC236}">
                <a16:creationId xmlns:a16="http://schemas.microsoft.com/office/drawing/2014/main" id="{CE3805B4-3669-47E3-B478-F2A7B8A89B76}"/>
              </a:ext>
            </a:extLst>
          </p:cNvPr>
          <p:cNvSpPr/>
          <p:nvPr/>
        </p:nvSpPr>
        <p:spPr>
          <a:xfrm>
            <a:off x="5983706" y="1588478"/>
            <a:ext cx="1829148" cy="593700"/>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defRPr/>
            </a:pPr>
            <a:r>
              <a:rPr lang="en-US" sz="2400" dirty="0">
                <a:solidFill>
                  <a:prstClr val="white"/>
                </a:solidFill>
                <a:latin typeface="Calibri"/>
              </a:rPr>
              <a:t>Diagnostic </a:t>
            </a:r>
            <a:endParaRPr lang="en-GB" sz="2400" dirty="0">
              <a:solidFill>
                <a:prstClr val="white"/>
              </a:solidFill>
              <a:latin typeface="Calibri"/>
            </a:endParaRPr>
          </a:p>
        </p:txBody>
      </p:sp>
      <p:sp>
        <p:nvSpPr>
          <p:cNvPr id="10" name="Flowchart: Process 9">
            <a:extLst>
              <a:ext uri="{FF2B5EF4-FFF2-40B4-BE49-F238E27FC236}">
                <a16:creationId xmlns:a16="http://schemas.microsoft.com/office/drawing/2014/main" id="{60530554-2233-4083-B1B3-9C441AFE6953}"/>
              </a:ext>
            </a:extLst>
          </p:cNvPr>
          <p:cNvSpPr/>
          <p:nvPr/>
        </p:nvSpPr>
        <p:spPr>
          <a:xfrm>
            <a:off x="8036075" y="1583996"/>
            <a:ext cx="1829148" cy="57606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defRPr/>
            </a:pPr>
            <a:r>
              <a:rPr lang="en-US" sz="2400" dirty="0">
                <a:solidFill>
                  <a:prstClr val="white"/>
                </a:solidFill>
                <a:latin typeface="Calibri"/>
              </a:rPr>
              <a:t>Pharma </a:t>
            </a:r>
            <a:endParaRPr lang="en-GB" sz="2400" dirty="0">
              <a:solidFill>
                <a:prstClr val="white"/>
              </a:solidFill>
              <a:latin typeface="Calibri"/>
            </a:endParaRPr>
          </a:p>
        </p:txBody>
      </p:sp>
      <p:sp>
        <p:nvSpPr>
          <p:cNvPr id="11" name="Flowchart: Process 10">
            <a:extLst>
              <a:ext uri="{FF2B5EF4-FFF2-40B4-BE49-F238E27FC236}">
                <a16:creationId xmlns:a16="http://schemas.microsoft.com/office/drawing/2014/main" id="{11C519B6-161D-4A21-9646-0BA6ECA2B500}"/>
              </a:ext>
            </a:extLst>
          </p:cNvPr>
          <p:cNvSpPr/>
          <p:nvPr/>
        </p:nvSpPr>
        <p:spPr>
          <a:xfrm>
            <a:off x="1482791" y="2364549"/>
            <a:ext cx="8433251" cy="53141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white"/>
                </a:solidFill>
                <a:latin typeface="Calibri"/>
              </a:rPr>
              <a:t>ACUTE           Mental Health          PCNS/CCG’s           LA  </a:t>
            </a:r>
            <a:endParaRPr lang="en-GB" sz="2400" dirty="0">
              <a:solidFill>
                <a:prstClr val="white"/>
              </a:solidFill>
              <a:latin typeface="Calibri"/>
            </a:endParaRPr>
          </a:p>
        </p:txBody>
      </p:sp>
      <p:sp>
        <p:nvSpPr>
          <p:cNvPr id="15" name="Flowchart: Process 14">
            <a:extLst>
              <a:ext uri="{FF2B5EF4-FFF2-40B4-BE49-F238E27FC236}">
                <a16:creationId xmlns:a16="http://schemas.microsoft.com/office/drawing/2014/main" id="{3A26BE0A-E05A-4B95-B610-3F1183788AF7}"/>
              </a:ext>
            </a:extLst>
          </p:cNvPr>
          <p:cNvSpPr/>
          <p:nvPr/>
        </p:nvSpPr>
        <p:spPr>
          <a:xfrm>
            <a:off x="1506274" y="3113936"/>
            <a:ext cx="8433252" cy="576064"/>
          </a:xfrm>
          <a:prstGeom prst="flowChartProcess">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1219170">
              <a:defRPr/>
            </a:pPr>
            <a:r>
              <a:rPr lang="en-US" sz="2400" dirty="0">
                <a:solidFill>
                  <a:prstClr val="white"/>
                </a:solidFill>
                <a:latin typeface="Calibri"/>
              </a:rPr>
              <a:t>NICE              LEPs            AHSN Network          AAC    </a:t>
            </a:r>
            <a:endParaRPr lang="en-GB" sz="2400" dirty="0">
              <a:solidFill>
                <a:prstClr val="white"/>
              </a:solidFill>
              <a:latin typeface="Calibri"/>
            </a:endParaRPr>
          </a:p>
        </p:txBody>
      </p:sp>
      <p:sp>
        <p:nvSpPr>
          <p:cNvPr id="19" name="Flowchart: Process 18">
            <a:extLst>
              <a:ext uri="{FF2B5EF4-FFF2-40B4-BE49-F238E27FC236}">
                <a16:creationId xmlns:a16="http://schemas.microsoft.com/office/drawing/2014/main" id="{7F036BFF-21C0-4B9F-A8F6-D7823A9AAAF0}"/>
              </a:ext>
            </a:extLst>
          </p:cNvPr>
          <p:cNvSpPr/>
          <p:nvPr/>
        </p:nvSpPr>
        <p:spPr>
          <a:xfrm>
            <a:off x="1507391" y="3957717"/>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FT’s</a:t>
            </a:r>
            <a:endParaRPr lang="en-GB" sz="1333" dirty="0">
              <a:solidFill>
                <a:prstClr val="white"/>
              </a:solidFill>
              <a:latin typeface="Calibri"/>
            </a:endParaRPr>
          </a:p>
        </p:txBody>
      </p:sp>
      <p:sp>
        <p:nvSpPr>
          <p:cNvPr id="20" name="Flowchart: Process 19">
            <a:extLst>
              <a:ext uri="{FF2B5EF4-FFF2-40B4-BE49-F238E27FC236}">
                <a16:creationId xmlns:a16="http://schemas.microsoft.com/office/drawing/2014/main" id="{4E3D4379-4335-457F-B1BC-B87C1910F91A}"/>
              </a:ext>
            </a:extLst>
          </p:cNvPr>
          <p:cNvSpPr/>
          <p:nvPr/>
        </p:nvSpPr>
        <p:spPr>
          <a:xfrm>
            <a:off x="2669984" y="3957543"/>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LA</a:t>
            </a:r>
            <a:endParaRPr lang="en-GB" sz="1333" dirty="0">
              <a:solidFill>
                <a:prstClr val="white"/>
              </a:solidFill>
              <a:latin typeface="Calibri"/>
            </a:endParaRPr>
          </a:p>
        </p:txBody>
      </p:sp>
      <p:sp>
        <p:nvSpPr>
          <p:cNvPr id="21" name="Flowchart: Process 20">
            <a:extLst>
              <a:ext uri="{FF2B5EF4-FFF2-40B4-BE49-F238E27FC236}">
                <a16:creationId xmlns:a16="http://schemas.microsoft.com/office/drawing/2014/main" id="{64F289D2-860F-49C2-B5DA-777FC5FCCFDD}"/>
              </a:ext>
            </a:extLst>
          </p:cNvPr>
          <p:cNvSpPr/>
          <p:nvPr/>
        </p:nvSpPr>
        <p:spPr>
          <a:xfrm>
            <a:off x="3824981" y="3957543"/>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CCG’s</a:t>
            </a:r>
          </a:p>
          <a:p>
            <a:pPr algn="ctr" defTabSz="1219170">
              <a:defRPr/>
            </a:pPr>
            <a:r>
              <a:rPr lang="en-US" sz="1333" dirty="0">
                <a:solidFill>
                  <a:prstClr val="white"/>
                </a:solidFill>
                <a:latin typeface="Calibri"/>
              </a:rPr>
              <a:t>PCNs</a:t>
            </a:r>
            <a:endParaRPr lang="en-GB" sz="1333" dirty="0">
              <a:solidFill>
                <a:prstClr val="white"/>
              </a:solidFill>
              <a:latin typeface="Calibri"/>
            </a:endParaRPr>
          </a:p>
        </p:txBody>
      </p:sp>
      <p:sp>
        <p:nvSpPr>
          <p:cNvPr id="22" name="Flowchart: Process 21">
            <a:extLst>
              <a:ext uri="{FF2B5EF4-FFF2-40B4-BE49-F238E27FC236}">
                <a16:creationId xmlns:a16="http://schemas.microsoft.com/office/drawing/2014/main" id="{D3F9013E-17B1-4F29-8C62-C69843BA44C9}"/>
              </a:ext>
            </a:extLst>
          </p:cNvPr>
          <p:cNvSpPr/>
          <p:nvPr/>
        </p:nvSpPr>
        <p:spPr>
          <a:xfrm>
            <a:off x="4978033" y="3957543"/>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DXNE</a:t>
            </a:r>
            <a:endParaRPr lang="en-GB" sz="1333" dirty="0">
              <a:solidFill>
                <a:prstClr val="white"/>
              </a:solidFill>
              <a:latin typeface="Calibri"/>
            </a:endParaRPr>
          </a:p>
        </p:txBody>
      </p:sp>
      <p:sp>
        <p:nvSpPr>
          <p:cNvPr id="23" name="Flowchart: Process 22">
            <a:extLst>
              <a:ext uri="{FF2B5EF4-FFF2-40B4-BE49-F238E27FC236}">
                <a16:creationId xmlns:a16="http://schemas.microsoft.com/office/drawing/2014/main" id="{97E7A408-9E4F-4489-90FE-EBCCDD62D755}"/>
              </a:ext>
            </a:extLst>
          </p:cNvPr>
          <p:cNvSpPr/>
          <p:nvPr/>
        </p:nvSpPr>
        <p:spPr>
          <a:xfrm>
            <a:off x="6124763" y="3953715"/>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GNCR</a:t>
            </a:r>
            <a:endParaRPr lang="en-GB" sz="1333" dirty="0">
              <a:solidFill>
                <a:prstClr val="white"/>
              </a:solidFill>
              <a:latin typeface="Calibri"/>
            </a:endParaRPr>
          </a:p>
        </p:txBody>
      </p:sp>
      <p:sp>
        <p:nvSpPr>
          <p:cNvPr id="24" name="Flowchart: Process 23">
            <a:extLst>
              <a:ext uri="{FF2B5EF4-FFF2-40B4-BE49-F238E27FC236}">
                <a16:creationId xmlns:a16="http://schemas.microsoft.com/office/drawing/2014/main" id="{84BB6137-045F-44E8-9E39-BF9C53FE75BC}"/>
              </a:ext>
            </a:extLst>
          </p:cNvPr>
          <p:cNvSpPr/>
          <p:nvPr/>
        </p:nvSpPr>
        <p:spPr>
          <a:xfrm>
            <a:off x="7277815" y="3953715"/>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LEP</a:t>
            </a:r>
            <a:endParaRPr lang="en-GB" sz="1333" dirty="0">
              <a:solidFill>
                <a:prstClr val="white"/>
              </a:solidFill>
              <a:latin typeface="Calibri"/>
            </a:endParaRPr>
          </a:p>
        </p:txBody>
      </p:sp>
      <p:sp>
        <p:nvSpPr>
          <p:cNvPr id="25" name="Flowchart: Process 24">
            <a:extLst>
              <a:ext uri="{FF2B5EF4-FFF2-40B4-BE49-F238E27FC236}">
                <a16:creationId xmlns:a16="http://schemas.microsoft.com/office/drawing/2014/main" id="{86885AF8-E43D-45B0-A903-CA9E607379F4}"/>
              </a:ext>
            </a:extLst>
          </p:cNvPr>
          <p:cNvSpPr/>
          <p:nvPr/>
        </p:nvSpPr>
        <p:spPr>
          <a:xfrm>
            <a:off x="9551693" y="4685599"/>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NECS</a:t>
            </a:r>
            <a:endParaRPr lang="en-GB" sz="1333" dirty="0">
              <a:solidFill>
                <a:prstClr val="white"/>
              </a:solidFill>
              <a:latin typeface="Calibri"/>
            </a:endParaRPr>
          </a:p>
        </p:txBody>
      </p:sp>
      <p:sp>
        <p:nvSpPr>
          <p:cNvPr id="26" name="Flowchart: Process 25">
            <a:extLst>
              <a:ext uri="{FF2B5EF4-FFF2-40B4-BE49-F238E27FC236}">
                <a16:creationId xmlns:a16="http://schemas.microsoft.com/office/drawing/2014/main" id="{1DAC94FA-133A-401A-A562-AB53EF607F02}"/>
              </a:ext>
            </a:extLst>
          </p:cNvPr>
          <p:cNvSpPr/>
          <p:nvPr/>
        </p:nvSpPr>
        <p:spPr>
          <a:xfrm>
            <a:off x="4978033" y="4685599"/>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ARC</a:t>
            </a:r>
            <a:r>
              <a:rPr lang="en-US" sz="2400" dirty="0">
                <a:solidFill>
                  <a:prstClr val="white"/>
                </a:solidFill>
                <a:latin typeface="Calibri"/>
              </a:rPr>
              <a:t> </a:t>
            </a:r>
            <a:endParaRPr lang="en-GB" sz="2400" dirty="0">
              <a:solidFill>
                <a:prstClr val="white"/>
              </a:solidFill>
              <a:latin typeface="Calibri"/>
            </a:endParaRPr>
          </a:p>
        </p:txBody>
      </p:sp>
      <p:sp>
        <p:nvSpPr>
          <p:cNvPr id="27" name="Flowchart: Process 26">
            <a:extLst>
              <a:ext uri="{FF2B5EF4-FFF2-40B4-BE49-F238E27FC236}">
                <a16:creationId xmlns:a16="http://schemas.microsoft.com/office/drawing/2014/main" id="{E929A9D6-F286-4FBB-A0F2-D7D261E24D8D}"/>
              </a:ext>
            </a:extLst>
          </p:cNvPr>
          <p:cNvSpPr/>
          <p:nvPr/>
        </p:nvSpPr>
        <p:spPr>
          <a:xfrm>
            <a:off x="3844831" y="4685599"/>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200" dirty="0">
                <a:solidFill>
                  <a:prstClr val="white"/>
                </a:solidFill>
                <a:latin typeface="Calibri"/>
              </a:rPr>
              <a:t>Universities </a:t>
            </a:r>
            <a:endParaRPr lang="en-GB" sz="1200" dirty="0">
              <a:solidFill>
                <a:prstClr val="white"/>
              </a:solidFill>
              <a:latin typeface="Calibri"/>
            </a:endParaRPr>
          </a:p>
        </p:txBody>
      </p:sp>
      <p:sp>
        <p:nvSpPr>
          <p:cNvPr id="28" name="Flowchart: Process 27">
            <a:extLst>
              <a:ext uri="{FF2B5EF4-FFF2-40B4-BE49-F238E27FC236}">
                <a16:creationId xmlns:a16="http://schemas.microsoft.com/office/drawing/2014/main" id="{54E349F1-7B49-447B-B241-F2AA94CCB4C0}"/>
              </a:ext>
            </a:extLst>
          </p:cNvPr>
          <p:cNvSpPr/>
          <p:nvPr/>
        </p:nvSpPr>
        <p:spPr>
          <a:xfrm>
            <a:off x="1515399" y="4674341"/>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LCRNs</a:t>
            </a:r>
            <a:endParaRPr lang="en-GB" sz="1333" dirty="0">
              <a:solidFill>
                <a:prstClr val="white"/>
              </a:solidFill>
              <a:latin typeface="Calibri"/>
            </a:endParaRPr>
          </a:p>
        </p:txBody>
      </p:sp>
      <p:sp>
        <p:nvSpPr>
          <p:cNvPr id="32" name="Callout: Line 31">
            <a:extLst>
              <a:ext uri="{FF2B5EF4-FFF2-40B4-BE49-F238E27FC236}">
                <a16:creationId xmlns:a16="http://schemas.microsoft.com/office/drawing/2014/main" id="{47D06C65-163E-4E8C-9ABF-49B1898B559C}"/>
              </a:ext>
            </a:extLst>
          </p:cNvPr>
          <p:cNvSpPr/>
          <p:nvPr/>
        </p:nvSpPr>
        <p:spPr>
          <a:xfrm>
            <a:off x="10545908" y="1085499"/>
            <a:ext cx="1427421" cy="834035"/>
          </a:xfrm>
          <a:prstGeom prst="borderCallout1">
            <a:avLst>
              <a:gd name="adj1" fmla="val 55613"/>
              <a:gd name="adj2" fmla="val -3134"/>
              <a:gd name="adj3" fmla="val 98987"/>
              <a:gd name="adj4" fmla="val -42640"/>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400" dirty="0">
                <a:solidFill>
                  <a:prstClr val="black"/>
                </a:solidFill>
                <a:latin typeface="Calibri"/>
              </a:rPr>
              <a:t>Themes </a:t>
            </a:r>
            <a:endParaRPr lang="en-GB" sz="2400" dirty="0">
              <a:solidFill>
                <a:prstClr val="black"/>
              </a:solidFill>
              <a:latin typeface="Calibri"/>
            </a:endParaRPr>
          </a:p>
        </p:txBody>
      </p:sp>
      <p:sp>
        <p:nvSpPr>
          <p:cNvPr id="35" name="Callout: Line 34">
            <a:extLst>
              <a:ext uri="{FF2B5EF4-FFF2-40B4-BE49-F238E27FC236}">
                <a16:creationId xmlns:a16="http://schemas.microsoft.com/office/drawing/2014/main" id="{57F58459-5DF5-454C-9BE6-E5FBF58F0A71}"/>
              </a:ext>
            </a:extLst>
          </p:cNvPr>
          <p:cNvSpPr/>
          <p:nvPr/>
        </p:nvSpPr>
        <p:spPr>
          <a:xfrm>
            <a:off x="10545908" y="2063931"/>
            <a:ext cx="1427421" cy="1536760"/>
          </a:xfrm>
          <a:prstGeom prst="borderCallout1">
            <a:avLst>
              <a:gd name="adj1" fmla="val 49351"/>
              <a:gd name="adj2" fmla="val -5975"/>
              <a:gd name="adj3" fmla="val 42302"/>
              <a:gd name="adj4" fmla="val -38333"/>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400" dirty="0">
                <a:solidFill>
                  <a:prstClr val="black"/>
                </a:solidFill>
                <a:latin typeface="Calibri"/>
              </a:rPr>
              <a:t>Market Setting – placed in system</a:t>
            </a:r>
            <a:endParaRPr lang="en-GB" sz="2400" dirty="0">
              <a:solidFill>
                <a:prstClr val="black"/>
              </a:solidFill>
              <a:latin typeface="Calibri"/>
            </a:endParaRPr>
          </a:p>
        </p:txBody>
      </p:sp>
      <p:sp>
        <p:nvSpPr>
          <p:cNvPr id="37" name="Callout: Line 36">
            <a:extLst>
              <a:ext uri="{FF2B5EF4-FFF2-40B4-BE49-F238E27FC236}">
                <a16:creationId xmlns:a16="http://schemas.microsoft.com/office/drawing/2014/main" id="{20F5BE24-549C-40B1-9243-BBC4DD4FB47C}"/>
              </a:ext>
            </a:extLst>
          </p:cNvPr>
          <p:cNvSpPr/>
          <p:nvPr/>
        </p:nvSpPr>
        <p:spPr>
          <a:xfrm>
            <a:off x="10545908" y="3761723"/>
            <a:ext cx="1427421" cy="816864"/>
          </a:xfrm>
          <a:prstGeom prst="borderCallout1">
            <a:avLst>
              <a:gd name="adj1" fmla="val 36920"/>
              <a:gd name="adj2" fmla="val -3134"/>
              <a:gd name="adj3" fmla="val -37212"/>
              <a:gd name="adj4" fmla="val -39669"/>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400" dirty="0">
                <a:solidFill>
                  <a:prstClr val="black"/>
                </a:solidFill>
                <a:latin typeface="Calibri"/>
              </a:rPr>
              <a:t>Strategic </a:t>
            </a:r>
            <a:endParaRPr lang="en-GB" sz="2400" dirty="0">
              <a:solidFill>
                <a:prstClr val="black"/>
              </a:solidFill>
              <a:latin typeface="Calibri"/>
            </a:endParaRPr>
          </a:p>
        </p:txBody>
      </p:sp>
      <p:sp>
        <p:nvSpPr>
          <p:cNvPr id="38" name="Callout: Line 37">
            <a:extLst>
              <a:ext uri="{FF2B5EF4-FFF2-40B4-BE49-F238E27FC236}">
                <a16:creationId xmlns:a16="http://schemas.microsoft.com/office/drawing/2014/main" id="{A818657F-7002-444E-A1D3-C2E96E6EA769}"/>
              </a:ext>
            </a:extLst>
          </p:cNvPr>
          <p:cNvSpPr/>
          <p:nvPr/>
        </p:nvSpPr>
        <p:spPr>
          <a:xfrm>
            <a:off x="10150145" y="5845795"/>
            <a:ext cx="1855881" cy="815885"/>
          </a:xfrm>
          <a:prstGeom prst="borderCallout1">
            <a:avLst>
              <a:gd name="adj1" fmla="val 17564"/>
              <a:gd name="adj2" fmla="val -5726"/>
              <a:gd name="adj3" fmla="val -34989"/>
              <a:gd name="adj4" fmla="val -186394"/>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400" dirty="0">
                <a:solidFill>
                  <a:prstClr val="black"/>
                </a:solidFill>
                <a:latin typeface="Calibri"/>
              </a:rPr>
              <a:t>Stakeholders </a:t>
            </a:r>
            <a:endParaRPr lang="en-GB" sz="2400" dirty="0">
              <a:solidFill>
                <a:prstClr val="black"/>
              </a:solidFill>
              <a:latin typeface="Calibri"/>
            </a:endParaRPr>
          </a:p>
        </p:txBody>
      </p:sp>
      <p:sp>
        <p:nvSpPr>
          <p:cNvPr id="34" name="Flowchart: Process 33">
            <a:extLst>
              <a:ext uri="{FF2B5EF4-FFF2-40B4-BE49-F238E27FC236}">
                <a16:creationId xmlns:a16="http://schemas.microsoft.com/office/drawing/2014/main" id="{DEC2D264-CB26-4C89-B341-6E516B9617B6}"/>
              </a:ext>
            </a:extLst>
          </p:cNvPr>
          <p:cNvSpPr/>
          <p:nvPr/>
        </p:nvSpPr>
        <p:spPr>
          <a:xfrm>
            <a:off x="2680115" y="4674341"/>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1333" dirty="0">
                <a:solidFill>
                  <a:prstClr val="white"/>
                </a:solidFill>
                <a:latin typeface="Calibri"/>
              </a:rPr>
              <a:t>Med Connect North  </a:t>
            </a:r>
          </a:p>
        </p:txBody>
      </p:sp>
      <p:sp>
        <p:nvSpPr>
          <p:cNvPr id="39" name="Flowchart: Process 38">
            <a:extLst>
              <a:ext uri="{FF2B5EF4-FFF2-40B4-BE49-F238E27FC236}">
                <a16:creationId xmlns:a16="http://schemas.microsoft.com/office/drawing/2014/main" id="{9CCEF0F7-2FC3-43B6-B9EF-D2C102B6164E}"/>
              </a:ext>
            </a:extLst>
          </p:cNvPr>
          <p:cNvSpPr/>
          <p:nvPr/>
        </p:nvSpPr>
        <p:spPr>
          <a:xfrm>
            <a:off x="8408248" y="4685599"/>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1333" dirty="0">
                <a:solidFill>
                  <a:prstClr val="white"/>
                </a:solidFill>
                <a:latin typeface="Calibri"/>
              </a:rPr>
              <a:t>RTC </a:t>
            </a:r>
          </a:p>
        </p:txBody>
      </p:sp>
      <p:sp>
        <p:nvSpPr>
          <p:cNvPr id="41" name="Callout: Line 40">
            <a:extLst>
              <a:ext uri="{FF2B5EF4-FFF2-40B4-BE49-F238E27FC236}">
                <a16:creationId xmlns:a16="http://schemas.microsoft.com/office/drawing/2014/main" id="{7B2074C8-E968-4FD0-A9BB-6195AFD8C94E}"/>
              </a:ext>
            </a:extLst>
          </p:cNvPr>
          <p:cNvSpPr/>
          <p:nvPr/>
        </p:nvSpPr>
        <p:spPr>
          <a:xfrm>
            <a:off x="139917" y="1570766"/>
            <a:ext cx="1160167" cy="2880319"/>
          </a:xfrm>
          <a:prstGeom prst="borderCallout1">
            <a:avLst>
              <a:gd name="adj1" fmla="val 114830"/>
              <a:gd name="adj2" fmla="val -40026"/>
              <a:gd name="adj3" fmla="val 112500"/>
              <a:gd name="adj4" fmla="val -38333"/>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1600" dirty="0">
                <a:solidFill>
                  <a:prstClr val="black"/>
                </a:solidFill>
                <a:latin typeface="Calibri"/>
              </a:rPr>
              <a:t>Evidence</a:t>
            </a:r>
          </a:p>
          <a:p>
            <a:pPr algn="ctr" defTabSz="1219170">
              <a:defRPr/>
            </a:pPr>
            <a:r>
              <a:rPr lang="en-US" sz="1600" dirty="0">
                <a:solidFill>
                  <a:prstClr val="black"/>
                </a:solidFill>
                <a:latin typeface="Calibri"/>
              </a:rPr>
              <a:t> </a:t>
            </a:r>
          </a:p>
          <a:p>
            <a:pPr algn="ctr" defTabSz="1219170">
              <a:defRPr/>
            </a:pPr>
            <a:r>
              <a:rPr lang="en-US" sz="1600" dirty="0">
                <a:solidFill>
                  <a:prstClr val="black"/>
                </a:solidFill>
                <a:latin typeface="Calibri"/>
              </a:rPr>
              <a:t>Regulation</a:t>
            </a:r>
          </a:p>
          <a:p>
            <a:pPr algn="ctr" defTabSz="1219170">
              <a:defRPr/>
            </a:pPr>
            <a:endParaRPr lang="en-US" sz="1600" dirty="0">
              <a:solidFill>
                <a:prstClr val="black"/>
              </a:solidFill>
              <a:latin typeface="Calibri"/>
            </a:endParaRPr>
          </a:p>
          <a:p>
            <a:pPr algn="ctr" defTabSz="1219170">
              <a:defRPr/>
            </a:pPr>
            <a:r>
              <a:rPr lang="en-US" sz="1600" dirty="0">
                <a:solidFill>
                  <a:prstClr val="black"/>
                </a:solidFill>
                <a:latin typeface="Calibri"/>
              </a:rPr>
              <a:t>Evaluation </a:t>
            </a:r>
            <a:endParaRPr lang="en-GB" sz="1600" dirty="0">
              <a:solidFill>
                <a:prstClr val="black"/>
              </a:solidFill>
              <a:latin typeface="Calibri"/>
            </a:endParaRPr>
          </a:p>
        </p:txBody>
      </p:sp>
      <p:sp>
        <p:nvSpPr>
          <p:cNvPr id="33" name="Flowchart: Process 32">
            <a:extLst>
              <a:ext uri="{FF2B5EF4-FFF2-40B4-BE49-F238E27FC236}">
                <a16:creationId xmlns:a16="http://schemas.microsoft.com/office/drawing/2014/main" id="{B08633F7-E1F4-469E-9E67-66CAC8D1C24D}"/>
              </a:ext>
            </a:extLst>
          </p:cNvPr>
          <p:cNvSpPr/>
          <p:nvPr/>
        </p:nvSpPr>
        <p:spPr>
          <a:xfrm>
            <a:off x="2680115" y="5411563"/>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1333" dirty="0">
                <a:solidFill>
                  <a:prstClr val="white"/>
                </a:solidFill>
                <a:latin typeface="Calibri"/>
              </a:rPr>
              <a:t>CPI</a:t>
            </a:r>
          </a:p>
        </p:txBody>
      </p:sp>
      <p:sp>
        <p:nvSpPr>
          <p:cNvPr id="42" name="Flowchart: Process 41">
            <a:extLst>
              <a:ext uri="{FF2B5EF4-FFF2-40B4-BE49-F238E27FC236}">
                <a16:creationId xmlns:a16="http://schemas.microsoft.com/office/drawing/2014/main" id="{D1F55084-2FC5-4DBA-9948-5862C1C4A11A}"/>
              </a:ext>
            </a:extLst>
          </p:cNvPr>
          <p:cNvSpPr/>
          <p:nvPr/>
        </p:nvSpPr>
        <p:spPr>
          <a:xfrm>
            <a:off x="6122817" y="4685599"/>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1333" dirty="0">
                <a:solidFill>
                  <a:prstClr val="white"/>
                </a:solidFill>
                <a:latin typeface="Calibri"/>
              </a:rPr>
              <a:t>Health Care Innovation Centre  </a:t>
            </a:r>
          </a:p>
        </p:txBody>
      </p:sp>
      <p:sp>
        <p:nvSpPr>
          <p:cNvPr id="43" name="Flowchart: Process 42">
            <a:extLst>
              <a:ext uri="{FF2B5EF4-FFF2-40B4-BE49-F238E27FC236}">
                <a16:creationId xmlns:a16="http://schemas.microsoft.com/office/drawing/2014/main" id="{DF4FB1A3-67C2-4A07-899F-30BE685FFCD5}"/>
              </a:ext>
            </a:extLst>
          </p:cNvPr>
          <p:cNvSpPr/>
          <p:nvPr/>
        </p:nvSpPr>
        <p:spPr>
          <a:xfrm>
            <a:off x="1523273" y="5411563"/>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1333" dirty="0">
                <a:solidFill>
                  <a:prstClr val="white"/>
                </a:solidFill>
                <a:latin typeface="Calibri"/>
              </a:rPr>
              <a:t>MIC </a:t>
            </a:r>
          </a:p>
        </p:txBody>
      </p:sp>
      <p:sp>
        <p:nvSpPr>
          <p:cNvPr id="50" name="Flowchart: Process 49">
            <a:extLst>
              <a:ext uri="{FF2B5EF4-FFF2-40B4-BE49-F238E27FC236}">
                <a16:creationId xmlns:a16="http://schemas.microsoft.com/office/drawing/2014/main" id="{884FD67C-C4C5-4AA7-9344-86F816A8E2C1}"/>
              </a:ext>
            </a:extLst>
          </p:cNvPr>
          <p:cNvSpPr/>
          <p:nvPr/>
        </p:nvSpPr>
        <p:spPr>
          <a:xfrm>
            <a:off x="7270453" y="4685599"/>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Med Physics – EAC </a:t>
            </a:r>
            <a:endParaRPr lang="en-GB" sz="1333" dirty="0">
              <a:solidFill>
                <a:prstClr val="white"/>
              </a:solidFill>
              <a:latin typeface="Calibri"/>
            </a:endParaRPr>
          </a:p>
        </p:txBody>
      </p:sp>
      <p:sp>
        <p:nvSpPr>
          <p:cNvPr id="52" name="Flowchart: Process 51">
            <a:extLst>
              <a:ext uri="{FF2B5EF4-FFF2-40B4-BE49-F238E27FC236}">
                <a16:creationId xmlns:a16="http://schemas.microsoft.com/office/drawing/2014/main" id="{40595F0B-40B4-4ADF-9701-AD7ED4C39685}"/>
              </a:ext>
            </a:extLst>
          </p:cNvPr>
          <p:cNvSpPr/>
          <p:nvPr/>
        </p:nvSpPr>
        <p:spPr>
          <a:xfrm>
            <a:off x="3844831" y="5411563"/>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Clinical Trial support </a:t>
            </a:r>
            <a:endParaRPr lang="en-GB" sz="1333" dirty="0">
              <a:solidFill>
                <a:prstClr val="white"/>
              </a:solidFill>
              <a:latin typeface="Calibri"/>
            </a:endParaRPr>
          </a:p>
        </p:txBody>
      </p:sp>
      <p:pic>
        <p:nvPicPr>
          <p:cNvPr id="6" name="Picture 5">
            <a:extLst>
              <a:ext uri="{FF2B5EF4-FFF2-40B4-BE49-F238E27FC236}">
                <a16:creationId xmlns:a16="http://schemas.microsoft.com/office/drawing/2014/main" id="{992C627E-5254-44F0-B01F-49C63A9366BE}"/>
              </a:ext>
            </a:extLst>
          </p:cNvPr>
          <p:cNvPicPr>
            <a:picLocks noChangeAspect="1"/>
          </p:cNvPicPr>
          <p:nvPr/>
        </p:nvPicPr>
        <p:blipFill>
          <a:blip r:embed="rId3"/>
          <a:stretch>
            <a:fillRect/>
          </a:stretch>
        </p:blipFill>
        <p:spPr>
          <a:xfrm>
            <a:off x="8488487" y="6067963"/>
            <a:ext cx="924323" cy="600000"/>
          </a:xfrm>
          <a:prstGeom prst="rect">
            <a:avLst/>
          </a:prstGeom>
          <a:ln>
            <a:noFill/>
          </a:ln>
        </p:spPr>
      </p:pic>
      <p:sp>
        <p:nvSpPr>
          <p:cNvPr id="59" name="Flowchart: Process 58">
            <a:extLst>
              <a:ext uri="{FF2B5EF4-FFF2-40B4-BE49-F238E27FC236}">
                <a16:creationId xmlns:a16="http://schemas.microsoft.com/office/drawing/2014/main" id="{6C64545B-8F52-49EA-BE39-049B2D0929D3}"/>
              </a:ext>
            </a:extLst>
          </p:cNvPr>
          <p:cNvSpPr/>
          <p:nvPr/>
        </p:nvSpPr>
        <p:spPr>
          <a:xfrm>
            <a:off x="4978033" y="5411563"/>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Northern Accelerator Program </a:t>
            </a:r>
            <a:endParaRPr lang="en-GB" sz="1333" dirty="0">
              <a:solidFill>
                <a:prstClr val="white"/>
              </a:solidFill>
              <a:latin typeface="Calibri"/>
            </a:endParaRPr>
          </a:p>
        </p:txBody>
      </p:sp>
      <p:sp>
        <p:nvSpPr>
          <p:cNvPr id="60" name="Flowchart: Process 59">
            <a:extLst>
              <a:ext uri="{FF2B5EF4-FFF2-40B4-BE49-F238E27FC236}">
                <a16:creationId xmlns:a16="http://schemas.microsoft.com/office/drawing/2014/main" id="{B685CC83-B19C-4E18-A9F3-744EAFD7A841}"/>
              </a:ext>
            </a:extLst>
          </p:cNvPr>
          <p:cNvSpPr/>
          <p:nvPr/>
        </p:nvSpPr>
        <p:spPr>
          <a:xfrm>
            <a:off x="7270453" y="6065044"/>
            <a:ext cx="1084800" cy="60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333" dirty="0">
                <a:solidFill>
                  <a:prstClr val="white"/>
                </a:solidFill>
                <a:latin typeface="Calibri"/>
              </a:rPr>
              <a:t>ISN / UKRI </a:t>
            </a:r>
            <a:endParaRPr lang="en-GB" sz="1333" dirty="0">
              <a:solidFill>
                <a:prstClr val="white"/>
              </a:solidFill>
              <a:latin typeface="Calibri"/>
            </a:endParaRPr>
          </a:p>
        </p:txBody>
      </p:sp>
      <p:sp>
        <p:nvSpPr>
          <p:cNvPr id="17" name="Title 16">
            <a:extLst>
              <a:ext uri="{FF2B5EF4-FFF2-40B4-BE49-F238E27FC236}">
                <a16:creationId xmlns:a16="http://schemas.microsoft.com/office/drawing/2014/main" id="{48D9E12E-4D80-42F0-98CF-486E1B09A153}"/>
              </a:ext>
            </a:extLst>
          </p:cNvPr>
          <p:cNvSpPr>
            <a:spLocks noGrp="1"/>
          </p:cNvSpPr>
          <p:nvPr>
            <p:ph type="title"/>
          </p:nvPr>
        </p:nvSpPr>
        <p:spPr/>
        <p:txBody>
          <a:bodyPr/>
          <a:lstStyle/>
          <a:p>
            <a:pPr algn="ctr"/>
            <a:r>
              <a:rPr lang="en-GB" dirty="0"/>
              <a:t> NENC Evaluation Eco System Structure </a:t>
            </a:r>
          </a:p>
        </p:txBody>
      </p:sp>
    </p:spTree>
    <p:extLst>
      <p:ext uri="{BB962C8B-B14F-4D97-AF65-F5344CB8AC3E}">
        <p14:creationId xmlns:p14="http://schemas.microsoft.com/office/powerpoint/2010/main" val="16252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1277-791D-428D-9104-699822956CA1}"/>
              </a:ext>
            </a:extLst>
          </p:cNvPr>
          <p:cNvSpPr>
            <a:spLocks noGrp="1"/>
          </p:cNvSpPr>
          <p:nvPr>
            <p:ph type="title"/>
          </p:nvPr>
        </p:nvSpPr>
        <p:spPr/>
        <p:txBody>
          <a:bodyPr/>
          <a:lstStyle/>
          <a:p>
            <a:r>
              <a:rPr lang="en-GB"/>
              <a:t>Scoping to date </a:t>
            </a:r>
            <a:endParaRPr lang="en-GB" dirty="0"/>
          </a:p>
        </p:txBody>
      </p:sp>
      <p:sp>
        <p:nvSpPr>
          <p:cNvPr id="3" name="Text Placeholder 2">
            <a:extLst>
              <a:ext uri="{FF2B5EF4-FFF2-40B4-BE49-F238E27FC236}">
                <a16:creationId xmlns:a16="http://schemas.microsoft.com/office/drawing/2014/main" id="{298635BD-70CE-4552-A3F4-4B1C2A7441EB}"/>
              </a:ext>
            </a:extLst>
          </p:cNvPr>
          <p:cNvSpPr>
            <a:spLocks noGrp="1"/>
          </p:cNvSpPr>
          <p:nvPr>
            <p:ph type="body" sz="quarter" idx="10"/>
          </p:nvPr>
        </p:nvSpPr>
        <p:spPr>
          <a:xfrm>
            <a:off x="720000" y="1436027"/>
            <a:ext cx="10752000" cy="4500000"/>
          </a:xfrm>
        </p:spPr>
        <p:txBody>
          <a:bodyPr>
            <a:noAutofit/>
          </a:bodyPr>
          <a:lstStyle/>
          <a:p>
            <a:r>
              <a:rPr lang="en-GB" sz="1867" b="1"/>
              <a:t>LCRN / Med Connect 					</a:t>
            </a:r>
            <a:endParaRPr lang="en-GB" sz="1867"/>
          </a:p>
          <a:p>
            <a:r>
              <a:rPr lang="en-GB" sz="1867" b="1"/>
              <a:t>AHSN ‘s </a:t>
            </a:r>
            <a:r>
              <a:rPr lang="en-GB" sz="1200" b="1"/>
              <a:t>	</a:t>
            </a:r>
            <a:endParaRPr lang="en-GB" sz="1200"/>
          </a:p>
          <a:p>
            <a:r>
              <a:rPr lang="en-GB" sz="1867" b="1"/>
              <a:t>LEP</a:t>
            </a:r>
            <a:r>
              <a:rPr lang="en-GB" sz="1867"/>
              <a:t>			</a:t>
            </a:r>
          </a:p>
          <a:p>
            <a:r>
              <a:rPr lang="en-GB" sz="1867" b="1"/>
              <a:t>GNRC			</a:t>
            </a:r>
            <a:endParaRPr lang="en-GB" sz="1867"/>
          </a:p>
          <a:p>
            <a:r>
              <a:rPr lang="en-GB" sz="1867" b="1"/>
              <a:t>NECS 			</a:t>
            </a:r>
            <a:endParaRPr lang="en-GB" sz="1867"/>
          </a:p>
          <a:p>
            <a:r>
              <a:rPr lang="en-GB" sz="1867" b="1"/>
              <a:t>North Tyne CCG 		</a:t>
            </a:r>
          </a:p>
          <a:p>
            <a:r>
              <a:rPr lang="en-GB" sz="1867" b="1"/>
              <a:t>NG CCG 		</a:t>
            </a:r>
          </a:p>
          <a:p>
            <a:r>
              <a:rPr lang="en-GB" sz="1867" b="1"/>
              <a:t>ARC 			</a:t>
            </a:r>
            <a:endParaRPr lang="en-GB" sz="1867"/>
          </a:p>
          <a:p>
            <a:r>
              <a:rPr lang="en-GB" sz="1867" b="1"/>
              <a:t>Sunderland University 	</a:t>
            </a:r>
          </a:p>
          <a:p>
            <a:r>
              <a:rPr lang="en-GB" sz="1867" b="1"/>
              <a:t>Durham</a:t>
            </a:r>
            <a:r>
              <a:rPr lang="en-GB" sz="1867"/>
              <a:t> </a:t>
            </a:r>
            <a:r>
              <a:rPr lang="en-GB" sz="1867" b="1"/>
              <a:t>University</a:t>
            </a:r>
            <a:r>
              <a:rPr lang="en-GB" sz="1867"/>
              <a:t> 		</a:t>
            </a:r>
          </a:p>
          <a:p>
            <a:r>
              <a:rPr lang="en-GB" sz="1867" b="1"/>
              <a:t>Teesside University 		</a:t>
            </a:r>
            <a:r>
              <a:rPr lang="en-GB" sz="1867"/>
              <a:t> </a:t>
            </a:r>
          </a:p>
          <a:p>
            <a:r>
              <a:rPr lang="en-GB" sz="1867" b="1"/>
              <a:t>Newcastle</a:t>
            </a:r>
            <a:r>
              <a:rPr lang="en-GB" sz="1867"/>
              <a:t> </a:t>
            </a:r>
            <a:r>
              <a:rPr lang="en-GB" sz="1867" b="1"/>
              <a:t>University</a:t>
            </a:r>
            <a:r>
              <a:rPr lang="en-GB" sz="1867"/>
              <a:t> 	</a:t>
            </a:r>
          </a:p>
          <a:p>
            <a:r>
              <a:rPr lang="en-GB" sz="1867" b="1"/>
              <a:t>Northumbria University	</a:t>
            </a:r>
          </a:p>
          <a:p>
            <a:r>
              <a:rPr lang="en-GB" sz="1867" b="1"/>
              <a:t>Cumbria University </a:t>
            </a:r>
            <a:endParaRPr lang="en-GB" sz="1867" dirty="0"/>
          </a:p>
        </p:txBody>
      </p:sp>
      <p:pic>
        <p:nvPicPr>
          <p:cNvPr id="5" name="Picture 4">
            <a:extLst>
              <a:ext uri="{FF2B5EF4-FFF2-40B4-BE49-F238E27FC236}">
                <a16:creationId xmlns:a16="http://schemas.microsoft.com/office/drawing/2014/main" id="{877A8534-CE0B-48F9-87E9-CB9C5D69CA28}"/>
              </a:ext>
            </a:extLst>
          </p:cNvPr>
          <p:cNvPicPr>
            <a:picLocks noChangeAspect="1"/>
          </p:cNvPicPr>
          <p:nvPr/>
        </p:nvPicPr>
        <p:blipFill>
          <a:blip r:embed="rId2"/>
          <a:stretch>
            <a:fillRect/>
          </a:stretch>
        </p:blipFill>
        <p:spPr>
          <a:xfrm>
            <a:off x="5807968" y="813779"/>
            <a:ext cx="3744416" cy="5748469"/>
          </a:xfrm>
          <a:prstGeom prst="rect">
            <a:avLst/>
          </a:prstGeom>
        </p:spPr>
      </p:pic>
    </p:spTree>
    <p:extLst>
      <p:ext uri="{BB962C8B-B14F-4D97-AF65-F5344CB8AC3E}">
        <p14:creationId xmlns:p14="http://schemas.microsoft.com/office/powerpoint/2010/main" val="178109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2">
            <a:extLst>
              <a:ext uri="{FF2B5EF4-FFF2-40B4-BE49-F238E27FC236}">
                <a16:creationId xmlns:a16="http://schemas.microsoft.com/office/drawing/2014/main" id="{F5AC12AF-4EC6-45A8-9305-1AD5311A911F}"/>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3600" dirty="0"/>
              <a:t>Sharing Stories from the Pandemic</a:t>
            </a:r>
          </a:p>
        </p:txBody>
      </p:sp>
      <p:pic>
        <p:nvPicPr>
          <p:cNvPr id="4" name="Content Placeholder 3" descr="A group of people standing around a fire&#10;&#10;Description automatically generated">
            <a:extLst>
              <a:ext uri="{FF2B5EF4-FFF2-40B4-BE49-F238E27FC236}">
                <a16:creationId xmlns:a16="http://schemas.microsoft.com/office/drawing/2014/main" id="{BD867254-C774-40BB-8FB6-C54748C9D419}"/>
              </a:ext>
            </a:extLst>
          </p:cNvPr>
          <p:cNvPicPr>
            <a:picLocks noChangeAspect="1"/>
          </p:cNvPicPr>
          <p:nvPr/>
        </p:nvPicPr>
        <p:blipFill rotWithShape="1">
          <a:blip r:embed="rId3"/>
          <a:srcRect l="10558" r="1722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5" name="TextBox 4">
            <a:extLst>
              <a:ext uri="{FF2B5EF4-FFF2-40B4-BE49-F238E27FC236}">
                <a16:creationId xmlns:a16="http://schemas.microsoft.com/office/drawing/2014/main" id="{94DDB074-67A4-4E66-B7C9-E33D44C09BA9}"/>
              </a:ext>
            </a:extLst>
          </p:cNvPr>
          <p:cNvSpPr txBox="1"/>
          <p:nvPr/>
        </p:nvSpPr>
        <p:spPr>
          <a:xfrm>
            <a:off x="804998" y="798445"/>
            <a:ext cx="4803636" cy="1311664"/>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dirty="0">
              <a:solidFill>
                <a:srgbClr val="000000"/>
              </a:solidFill>
              <a:latin typeface="+mj-lt"/>
              <a:ea typeface="+mj-ea"/>
              <a:cs typeface="+mj-cs"/>
            </a:endParaRPr>
          </a:p>
        </p:txBody>
      </p:sp>
    </p:spTree>
    <p:extLst>
      <p:ext uri="{BB962C8B-B14F-4D97-AF65-F5344CB8AC3E}">
        <p14:creationId xmlns:p14="http://schemas.microsoft.com/office/powerpoint/2010/main" val="254945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6AB1-7E4F-4188-8BFF-0BB96DCC8DF6}"/>
              </a:ext>
            </a:extLst>
          </p:cNvPr>
          <p:cNvSpPr>
            <a:spLocks noGrp="1"/>
          </p:cNvSpPr>
          <p:nvPr>
            <p:ph type="title"/>
          </p:nvPr>
        </p:nvSpPr>
        <p:spPr/>
        <p:txBody>
          <a:bodyPr/>
          <a:lstStyle/>
          <a:p>
            <a:r>
              <a:rPr lang="en-GB" dirty="0"/>
              <a:t>Business Engagement </a:t>
            </a:r>
          </a:p>
        </p:txBody>
      </p:sp>
      <p:sp>
        <p:nvSpPr>
          <p:cNvPr id="3" name="Text Placeholder 2">
            <a:extLst>
              <a:ext uri="{FF2B5EF4-FFF2-40B4-BE49-F238E27FC236}">
                <a16:creationId xmlns:a16="http://schemas.microsoft.com/office/drawing/2014/main" id="{83A83488-1DF7-4D1E-A617-28022F3CDD86}"/>
              </a:ext>
            </a:extLst>
          </p:cNvPr>
          <p:cNvSpPr>
            <a:spLocks noGrp="1"/>
          </p:cNvSpPr>
          <p:nvPr>
            <p:ph type="body" sz="quarter" idx="10"/>
          </p:nvPr>
        </p:nvSpPr>
        <p:spPr/>
        <p:txBody>
          <a:bodyPr/>
          <a:lstStyle/>
          <a:p>
            <a:r>
              <a:rPr lang="en-GB" dirty="0"/>
              <a:t>Nick Howard @ Natrox Wound Care (oxygen wound therapy)</a:t>
            </a:r>
          </a:p>
          <a:p>
            <a:r>
              <a:rPr lang="sv-SE" dirty="0"/>
              <a:t>David Garrell @ My Way Digital Health </a:t>
            </a:r>
          </a:p>
          <a:p>
            <a:r>
              <a:rPr lang="sv-SE" dirty="0"/>
              <a:t>Will Dracup – EDI (early diagnostics institution)</a:t>
            </a:r>
          </a:p>
          <a:p>
            <a:r>
              <a:rPr lang="sv-SE" dirty="0"/>
              <a:t>Chris Gordan – Pfizer </a:t>
            </a:r>
            <a:endParaRPr lang="en-GB" dirty="0"/>
          </a:p>
        </p:txBody>
      </p:sp>
    </p:spTree>
    <p:extLst>
      <p:ext uri="{BB962C8B-B14F-4D97-AF65-F5344CB8AC3E}">
        <p14:creationId xmlns:p14="http://schemas.microsoft.com/office/powerpoint/2010/main" val="2453425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4362A3-64A5-4E16-8B75-11BE9FC8B004}"/>
              </a:ext>
            </a:extLst>
          </p:cNvPr>
          <p:cNvSpPr>
            <a:spLocks noGrp="1"/>
          </p:cNvSpPr>
          <p:nvPr>
            <p:ph type="title"/>
          </p:nvPr>
        </p:nvSpPr>
        <p:spPr>
          <a:xfrm>
            <a:off x="600075" y="286970"/>
            <a:ext cx="10515600" cy="1341807"/>
          </a:xfrm>
        </p:spPr>
        <p:txBody>
          <a:bodyPr>
            <a:normAutofit/>
          </a:bodyPr>
          <a:lstStyle/>
          <a:p>
            <a:r>
              <a:rPr lang="en-GB" b="1" dirty="0"/>
              <a:t>Feedback from Innovators about their journey into the NHS    </a:t>
            </a:r>
          </a:p>
        </p:txBody>
      </p:sp>
      <p:pic>
        <p:nvPicPr>
          <p:cNvPr id="1026" name="Picture 2" descr="Word Cloud">
            <a:extLst>
              <a:ext uri="{FF2B5EF4-FFF2-40B4-BE49-F238E27FC236}">
                <a16:creationId xmlns:a16="http://schemas.microsoft.com/office/drawing/2014/main" id="{A869F271-E8AA-4BC3-8044-D3DCEA758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1480683"/>
            <a:ext cx="8486775" cy="5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278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4464AC1C-9A52-493E-9C04-779BF9F4D2E5}"/>
              </a:ext>
            </a:extLst>
          </p:cNvPr>
          <p:cNvSpPr/>
          <p:nvPr/>
        </p:nvSpPr>
        <p:spPr>
          <a:xfrm>
            <a:off x="7266214" y="4708519"/>
            <a:ext cx="1908247" cy="648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ectangle 5">
            <a:extLst>
              <a:ext uri="{FF2B5EF4-FFF2-40B4-BE49-F238E27FC236}">
                <a16:creationId xmlns:a16="http://schemas.microsoft.com/office/drawing/2014/main" id="{4818441A-5B61-4D6F-AAA0-ACB43F5F3496}"/>
              </a:ext>
            </a:extLst>
          </p:cNvPr>
          <p:cNvSpPr/>
          <p:nvPr/>
        </p:nvSpPr>
        <p:spPr>
          <a:xfrm>
            <a:off x="2348306" y="4700882"/>
            <a:ext cx="1908247" cy="648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64" name="Group 63">
            <a:extLst>
              <a:ext uri="{FF2B5EF4-FFF2-40B4-BE49-F238E27FC236}">
                <a16:creationId xmlns:a16="http://schemas.microsoft.com/office/drawing/2014/main" id="{AEC527D7-2D56-444F-935B-E158A7A245A1}"/>
              </a:ext>
            </a:extLst>
          </p:cNvPr>
          <p:cNvGrpSpPr/>
          <p:nvPr/>
        </p:nvGrpSpPr>
        <p:grpSpPr>
          <a:xfrm>
            <a:off x="452226" y="56022"/>
            <a:ext cx="8979077" cy="6801825"/>
            <a:chOff x="177174" y="24733"/>
            <a:chExt cx="8979077" cy="6878272"/>
          </a:xfrm>
        </p:grpSpPr>
        <p:grpSp>
          <p:nvGrpSpPr>
            <p:cNvPr id="65" name="Group 64">
              <a:extLst>
                <a:ext uri="{FF2B5EF4-FFF2-40B4-BE49-F238E27FC236}">
                  <a16:creationId xmlns:a16="http://schemas.microsoft.com/office/drawing/2014/main" id="{035011A6-5E66-40A5-84A0-164BB7E09022}"/>
                </a:ext>
              </a:extLst>
            </p:cNvPr>
            <p:cNvGrpSpPr/>
            <p:nvPr/>
          </p:nvGrpSpPr>
          <p:grpSpPr>
            <a:xfrm>
              <a:off x="1328986" y="2267931"/>
              <a:ext cx="7827265" cy="4635074"/>
              <a:chOff x="-973796" y="1773157"/>
              <a:chExt cx="9934228" cy="4635074"/>
            </a:xfrm>
          </p:grpSpPr>
          <p:cxnSp>
            <p:nvCxnSpPr>
              <p:cNvPr id="83" name="Straight Arrow Connector 82">
                <a:extLst>
                  <a:ext uri="{FF2B5EF4-FFF2-40B4-BE49-F238E27FC236}">
                    <a16:creationId xmlns:a16="http://schemas.microsoft.com/office/drawing/2014/main" id="{D5B5561F-E370-4D5A-AEBE-45EA1CE6A9BF}"/>
                  </a:ext>
                </a:extLst>
              </p:cNvPr>
              <p:cNvCxnSpPr>
                <a:cxnSpLocks/>
              </p:cNvCxnSpPr>
              <p:nvPr/>
            </p:nvCxnSpPr>
            <p:spPr>
              <a:xfrm>
                <a:off x="-387194" y="4210756"/>
                <a:ext cx="3236" cy="2093334"/>
              </a:xfrm>
              <a:prstGeom prst="straightConnector1">
                <a:avLst/>
              </a:prstGeom>
              <a:noFill/>
              <a:ln w="28575" cap="flat" cmpd="sng" algn="ctr">
                <a:solidFill>
                  <a:srgbClr val="007BC2"/>
                </a:solidFill>
                <a:prstDash val="solid"/>
                <a:headEnd type="stealth"/>
                <a:tailEnd type="stealth"/>
              </a:ln>
              <a:effectLst/>
            </p:spPr>
          </p:cxnSp>
          <p:grpSp>
            <p:nvGrpSpPr>
              <p:cNvPr id="84" name="Group 83">
                <a:extLst>
                  <a:ext uri="{FF2B5EF4-FFF2-40B4-BE49-F238E27FC236}">
                    <a16:creationId xmlns:a16="http://schemas.microsoft.com/office/drawing/2014/main" id="{ADB561DF-7B28-465A-90FF-B09C474C8259}"/>
                  </a:ext>
                </a:extLst>
              </p:cNvPr>
              <p:cNvGrpSpPr/>
              <p:nvPr/>
            </p:nvGrpSpPr>
            <p:grpSpPr>
              <a:xfrm>
                <a:off x="29849" y="4235760"/>
                <a:ext cx="8598769" cy="2172471"/>
                <a:chOff x="15652" y="3865550"/>
                <a:chExt cx="9113307" cy="2798295"/>
              </a:xfrm>
            </p:grpSpPr>
            <p:sp>
              <p:nvSpPr>
                <p:cNvPr id="121" name="Flowchart: Merge 120">
                  <a:extLst>
                    <a:ext uri="{FF2B5EF4-FFF2-40B4-BE49-F238E27FC236}">
                      <a16:creationId xmlns:a16="http://schemas.microsoft.com/office/drawing/2014/main" id="{33C5D291-9268-439C-B1AB-1B0658FCE14A}"/>
                    </a:ext>
                  </a:extLst>
                </p:cNvPr>
                <p:cNvSpPr/>
                <p:nvPr/>
              </p:nvSpPr>
              <p:spPr>
                <a:xfrm>
                  <a:off x="15652" y="4476243"/>
                  <a:ext cx="9104874" cy="1231348"/>
                </a:xfrm>
                <a:prstGeom prst="flowChartMerge">
                  <a:avLst/>
                </a:prstGeom>
                <a:solidFill>
                  <a:srgbClr val="007BC2"/>
                </a:solidFill>
                <a:ln w="25400" cap="flat" cmpd="sng" algn="ctr">
                  <a:noFill/>
                  <a:prstDash val="dash"/>
                </a:ln>
                <a:effectLst/>
              </p:spPr>
              <p:txBody>
                <a:bodyPr rtlCol="0" anchor="ctr"/>
                <a:lstStyle/>
                <a:p>
                  <a:pPr algn="ctr" defTabSz="914377">
                    <a:defRPr/>
                  </a:pPr>
                  <a:endParaRPr lang="en-GB" kern="0">
                    <a:solidFill>
                      <a:prstClr val="white"/>
                    </a:solidFill>
                    <a:latin typeface="Calibri"/>
                  </a:endParaRPr>
                </a:p>
              </p:txBody>
            </p:sp>
            <p:sp>
              <p:nvSpPr>
                <p:cNvPr id="122" name="Flowchart: Merge 121">
                  <a:extLst>
                    <a:ext uri="{FF2B5EF4-FFF2-40B4-BE49-F238E27FC236}">
                      <a16:creationId xmlns:a16="http://schemas.microsoft.com/office/drawing/2014/main" id="{6623470A-3AD5-43BB-8280-13E905398A13}"/>
                    </a:ext>
                  </a:extLst>
                </p:cNvPr>
                <p:cNvSpPr/>
                <p:nvPr/>
              </p:nvSpPr>
              <p:spPr>
                <a:xfrm>
                  <a:off x="24085" y="3865550"/>
                  <a:ext cx="9104874" cy="1299879"/>
                </a:xfrm>
                <a:prstGeom prst="flowChartMerge">
                  <a:avLst/>
                </a:prstGeom>
                <a:solidFill>
                  <a:srgbClr val="FFFFFF"/>
                </a:solidFill>
                <a:ln w="25400" cap="flat" cmpd="sng" algn="ctr">
                  <a:solidFill>
                    <a:srgbClr val="007BC2"/>
                  </a:solidFill>
                  <a:prstDash val="dash"/>
                </a:ln>
                <a:effectLst/>
              </p:spPr>
              <p:txBody>
                <a:bodyPr rtlCol="0" anchor="ctr"/>
                <a:lstStyle/>
                <a:p>
                  <a:pPr algn="ctr" defTabSz="914377">
                    <a:defRPr/>
                  </a:pPr>
                  <a:endParaRPr lang="en-GB" kern="0" dirty="0">
                    <a:solidFill>
                      <a:prstClr val="white"/>
                    </a:solidFill>
                    <a:latin typeface="Calibri"/>
                  </a:endParaRPr>
                </a:p>
              </p:txBody>
            </p:sp>
            <p:sp>
              <p:nvSpPr>
                <p:cNvPr id="123" name="TextBox 122">
                  <a:extLst>
                    <a:ext uri="{FF2B5EF4-FFF2-40B4-BE49-F238E27FC236}">
                      <a16:creationId xmlns:a16="http://schemas.microsoft.com/office/drawing/2014/main" id="{CD40A58B-CDEF-41A8-98B9-79752FF47D84}"/>
                    </a:ext>
                  </a:extLst>
                </p:cNvPr>
                <p:cNvSpPr txBox="1"/>
                <p:nvPr/>
              </p:nvSpPr>
              <p:spPr>
                <a:xfrm>
                  <a:off x="3418661" y="6262951"/>
                  <a:ext cx="2448274" cy="400894"/>
                </a:xfrm>
                <a:prstGeom prst="rect">
                  <a:avLst/>
                </a:prstGeom>
                <a:noFill/>
              </p:spPr>
              <p:txBody>
                <a:bodyPr wrap="square" rtlCol="0">
                  <a:spAutoFit/>
                </a:bodyPr>
                <a:lstStyle/>
                <a:p>
                  <a:pPr algn="ctr" defTabSz="914377">
                    <a:defRPr/>
                  </a:pPr>
                  <a:r>
                    <a:rPr lang="en-US" sz="1400" kern="0" dirty="0">
                      <a:solidFill>
                        <a:prstClr val="black"/>
                      </a:solidFill>
                    </a:rPr>
                    <a:t>LEVEL 2 TRIAGE </a:t>
                  </a:r>
                  <a:endParaRPr lang="en-GB" sz="1400" kern="0" dirty="0">
                    <a:solidFill>
                      <a:prstClr val="black"/>
                    </a:solidFill>
                  </a:endParaRPr>
                </a:p>
              </p:txBody>
            </p:sp>
          </p:grpSp>
          <p:cxnSp>
            <p:nvCxnSpPr>
              <p:cNvPr id="85" name="Straight Connector 84">
                <a:extLst>
                  <a:ext uri="{FF2B5EF4-FFF2-40B4-BE49-F238E27FC236}">
                    <a16:creationId xmlns:a16="http://schemas.microsoft.com/office/drawing/2014/main" id="{484418C0-D323-4166-8387-2009D62091E9}"/>
                  </a:ext>
                </a:extLst>
              </p:cNvPr>
              <p:cNvCxnSpPr>
                <a:cxnSpLocks/>
              </p:cNvCxnSpPr>
              <p:nvPr/>
            </p:nvCxnSpPr>
            <p:spPr>
              <a:xfrm>
                <a:off x="29904" y="2144430"/>
                <a:ext cx="8590758" cy="0"/>
              </a:xfrm>
              <a:prstGeom prst="line">
                <a:avLst/>
              </a:prstGeom>
              <a:noFill/>
              <a:ln w="28575" cap="flat" cmpd="sng" algn="ctr">
                <a:solidFill>
                  <a:srgbClr val="4F81BD">
                    <a:shade val="95000"/>
                    <a:satMod val="105000"/>
                  </a:srgbClr>
                </a:solidFill>
                <a:prstDash val="dash"/>
              </a:ln>
              <a:effectLst/>
            </p:spPr>
          </p:cxnSp>
          <p:sp>
            <p:nvSpPr>
              <p:cNvPr id="86" name="Rectangle: Rounded Corners 85">
                <a:extLst>
                  <a:ext uri="{FF2B5EF4-FFF2-40B4-BE49-F238E27FC236}">
                    <a16:creationId xmlns:a16="http://schemas.microsoft.com/office/drawing/2014/main" id="{7CA9860F-0004-4443-BC58-98B3E07D615B}"/>
                  </a:ext>
                </a:extLst>
              </p:cNvPr>
              <p:cNvSpPr/>
              <p:nvPr/>
            </p:nvSpPr>
            <p:spPr>
              <a:xfrm>
                <a:off x="1888386" y="2010282"/>
                <a:ext cx="5097222" cy="319677"/>
              </a:xfrm>
              <a:prstGeom prst="roundRect">
                <a:avLst/>
              </a:prstGeom>
              <a:solidFill>
                <a:srgbClr val="007BC2"/>
              </a:solidFill>
              <a:ln w="25400" cap="flat" cmpd="sng" algn="ctr">
                <a:solidFill>
                  <a:schemeClr val="bg1"/>
                </a:solidFill>
                <a:prstDash val="solid"/>
              </a:ln>
              <a:effectLst/>
            </p:spPr>
            <p:txBody>
              <a:bodyPr lIns="0" tIns="0" rIns="0" bIns="0" rtlCol="0" anchor="ctr"/>
              <a:lstStyle/>
              <a:p>
                <a:pPr algn="ctr" defTabSz="914377">
                  <a:defRPr/>
                </a:pPr>
                <a:r>
                  <a:rPr lang="en-US" kern="0" dirty="0">
                    <a:solidFill>
                      <a:prstClr val="white"/>
                    </a:solidFill>
                    <a:latin typeface="Calibri"/>
                  </a:rPr>
                  <a:t>SINGLE FRONT DOOR (OMNIA)</a:t>
                </a:r>
                <a:endParaRPr lang="en-GB" kern="0" dirty="0">
                  <a:solidFill>
                    <a:prstClr val="white"/>
                  </a:solidFill>
                  <a:latin typeface="Calibri"/>
                </a:endParaRPr>
              </a:p>
            </p:txBody>
          </p:sp>
          <p:grpSp>
            <p:nvGrpSpPr>
              <p:cNvPr id="87" name="Group 86">
                <a:extLst>
                  <a:ext uri="{FF2B5EF4-FFF2-40B4-BE49-F238E27FC236}">
                    <a16:creationId xmlns:a16="http://schemas.microsoft.com/office/drawing/2014/main" id="{9B57109D-4B4E-49D5-AC64-32240A328A1D}"/>
                  </a:ext>
                </a:extLst>
              </p:cNvPr>
              <p:cNvGrpSpPr/>
              <p:nvPr/>
            </p:nvGrpSpPr>
            <p:grpSpPr>
              <a:xfrm>
                <a:off x="1063059" y="2710812"/>
                <a:ext cx="1796118" cy="768267"/>
                <a:chOff x="-368590" y="2420111"/>
                <a:chExt cx="1498177" cy="847901"/>
              </a:xfrm>
            </p:grpSpPr>
            <p:sp>
              <p:nvSpPr>
                <p:cNvPr id="119" name="Freeform: Shape 118">
                  <a:extLst>
                    <a:ext uri="{FF2B5EF4-FFF2-40B4-BE49-F238E27FC236}">
                      <a16:creationId xmlns:a16="http://schemas.microsoft.com/office/drawing/2014/main" id="{57EF3419-B1FC-4415-B28D-A56340E3B5CE}"/>
                    </a:ext>
                  </a:extLst>
                </p:cNvPr>
                <p:cNvSpPr/>
                <p:nvPr/>
              </p:nvSpPr>
              <p:spPr>
                <a:xfrm>
                  <a:off x="-368590" y="2420111"/>
                  <a:ext cx="1493852" cy="364783"/>
                </a:xfrm>
                <a:custGeom>
                  <a:avLst/>
                  <a:gdLst>
                    <a:gd name="connsiteX0" fmla="*/ 0 w 1252686"/>
                    <a:gd name="connsiteY0" fmla="*/ 0 h 365737"/>
                    <a:gd name="connsiteX1" fmla="*/ 1252686 w 1252686"/>
                    <a:gd name="connsiteY1" fmla="*/ 0 h 365737"/>
                    <a:gd name="connsiteX2" fmla="*/ 1252686 w 1252686"/>
                    <a:gd name="connsiteY2" fmla="*/ 365737 h 365737"/>
                    <a:gd name="connsiteX3" fmla="*/ 0 w 1252686"/>
                    <a:gd name="connsiteY3" fmla="*/ 365737 h 365737"/>
                    <a:gd name="connsiteX4" fmla="*/ 0 w 1252686"/>
                    <a:gd name="connsiteY4" fmla="*/ 0 h 3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365737">
                      <a:moveTo>
                        <a:pt x="0" y="0"/>
                      </a:moveTo>
                      <a:lnTo>
                        <a:pt x="1252686" y="0"/>
                      </a:lnTo>
                      <a:lnTo>
                        <a:pt x="1252686" y="365737"/>
                      </a:lnTo>
                      <a:lnTo>
                        <a:pt x="0" y="365737"/>
                      </a:lnTo>
                      <a:lnTo>
                        <a:pt x="0" y="0"/>
                      </a:lnTo>
                      <a:close/>
                    </a:path>
                  </a:pathLst>
                </a:custGeom>
                <a:solidFill>
                  <a:srgbClr val="A84D97"/>
                </a:solidFill>
                <a:ln w="25400" cap="flat" cmpd="sng" algn="ctr">
                  <a:noFill/>
                  <a:prstDash val="solid"/>
                </a:ln>
                <a:effectLst/>
              </p:spPr>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defRPr/>
                  </a:pPr>
                  <a:r>
                    <a:rPr lang="en-US" sz="1051" b="1" kern="0" dirty="0">
                      <a:solidFill>
                        <a:prstClr val="white"/>
                      </a:solidFill>
                      <a:latin typeface="Calibri"/>
                    </a:rPr>
                    <a:t>UNMET NEED ASSESSMENT</a:t>
                  </a:r>
                  <a:endParaRPr lang="en-GB" sz="1051" b="1" kern="0" dirty="0">
                    <a:solidFill>
                      <a:prstClr val="white"/>
                    </a:solidFill>
                    <a:latin typeface="Calibri"/>
                  </a:endParaRPr>
                </a:p>
              </p:txBody>
            </p:sp>
            <p:sp>
              <p:nvSpPr>
                <p:cNvPr id="120" name="Freeform: Shape 119">
                  <a:extLst>
                    <a:ext uri="{FF2B5EF4-FFF2-40B4-BE49-F238E27FC236}">
                      <a16:creationId xmlns:a16="http://schemas.microsoft.com/office/drawing/2014/main" id="{BAF31B8D-175F-42EA-985E-6288A0253CAC}"/>
                    </a:ext>
                  </a:extLst>
                </p:cNvPr>
                <p:cNvSpPr/>
                <p:nvPr/>
              </p:nvSpPr>
              <p:spPr>
                <a:xfrm>
                  <a:off x="-361407" y="2786151"/>
                  <a:ext cx="1490994" cy="481861"/>
                </a:xfrm>
                <a:custGeom>
                  <a:avLst/>
                  <a:gdLst>
                    <a:gd name="connsiteX0" fmla="*/ 0 w 1252686"/>
                    <a:gd name="connsiteY0" fmla="*/ 0 h 483120"/>
                    <a:gd name="connsiteX1" fmla="*/ 1252686 w 1252686"/>
                    <a:gd name="connsiteY1" fmla="*/ 0 h 483120"/>
                    <a:gd name="connsiteX2" fmla="*/ 1252686 w 1252686"/>
                    <a:gd name="connsiteY2" fmla="*/ 483120 h 483120"/>
                    <a:gd name="connsiteX3" fmla="*/ 0 w 1252686"/>
                    <a:gd name="connsiteY3" fmla="*/ 483120 h 483120"/>
                    <a:gd name="connsiteX4" fmla="*/ 0 w 1252686"/>
                    <a:gd name="connsiteY4" fmla="*/ 0 h 4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483120">
                      <a:moveTo>
                        <a:pt x="0" y="0"/>
                      </a:moveTo>
                      <a:lnTo>
                        <a:pt x="1252686" y="0"/>
                      </a:lnTo>
                      <a:lnTo>
                        <a:pt x="1252686" y="483120"/>
                      </a:lnTo>
                      <a:lnTo>
                        <a:pt x="0" y="483120"/>
                      </a:lnTo>
                      <a:lnTo>
                        <a:pt x="0" y="0"/>
                      </a:lnTo>
                      <a:close/>
                    </a:path>
                  </a:pathLst>
                </a:custGeom>
                <a:noFill/>
                <a:ln w="9525" cap="flat" cmpd="sng" algn="ctr">
                  <a:solidFill>
                    <a:srgbClr val="A84D97">
                      <a:alpha val="90000"/>
                    </a:srgbClr>
                  </a:solidFill>
                  <a:prstDash val="solid"/>
                </a:ln>
                <a:effectLst/>
              </p:spPr>
              <p:txBody>
                <a:bodyPr spcFirstLastPara="0" vert="horz" wrap="square" lIns="42672" tIns="42672" rIns="56896" bIns="64008" numCol="1" spcCol="1270" anchor="t" anchorCtr="0">
                  <a:noAutofit/>
                </a:bodyPr>
                <a:lstStyle/>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 Consumer/Clinical need </a:t>
                  </a:r>
                  <a:endParaRPr lang="en-GB" sz="900" kern="0" dirty="0">
                    <a:solidFill>
                      <a:prstClr val="black">
                        <a:hueOff val="0"/>
                        <a:satOff val="0"/>
                        <a:lumOff val="0"/>
                        <a:alphaOff val="0"/>
                      </a:prstClr>
                    </a:solidFill>
                    <a:latin typeface="Calibri"/>
                  </a:endParaRPr>
                </a:p>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Market analysis</a:t>
                  </a:r>
                  <a:endParaRPr lang="en-GB" sz="900" kern="0" dirty="0">
                    <a:solidFill>
                      <a:prstClr val="black">
                        <a:hueOff val="0"/>
                        <a:satOff val="0"/>
                        <a:lumOff val="0"/>
                        <a:alphaOff val="0"/>
                      </a:prstClr>
                    </a:solidFill>
                    <a:latin typeface="Calibri"/>
                  </a:endParaRPr>
                </a:p>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Competitor Analysis</a:t>
                  </a:r>
                  <a:endParaRPr lang="en-GB" sz="900" kern="0" dirty="0">
                    <a:solidFill>
                      <a:prstClr val="black">
                        <a:hueOff val="0"/>
                        <a:satOff val="0"/>
                        <a:lumOff val="0"/>
                        <a:alphaOff val="0"/>
                      </a:prstClr>
                    </a:solidFill>
                    <a:latin typeface="Calibri"/>
                  </a:endParaRPr>
                </a:p>
              </p:txBody>
            </p:sp>
          </p:grpSp>
          <p:grpSp>
            <p:nvGrpSpPr>
              <p:cNvPr id="88" name="Group 87">
                <a:extLst>
                  <a:ext uri="{FF2B5EF4-FFF2-40B4-BE49-F238E27FC236}">
                    <a16:creationId xmlns:a16="http://schemas.microsoft.com/office/drawing/2014/main" id="{A16F1703-752A-486D-87F6-C70C38517FA1}"/>
                  </a:ext>
                </a:extLst>
              </p:cNvPr>
              <p:cNvGrpSpPr/>
              <p:nvPr/>
            </p:nvGrpSpPr>
            <p:grpSpPr>
              <a:xfrm>
                <a:off x="2899570" y="2709946"/>
                <a:ext cx="1450598" cy="769134"/>
                <a:chOff x="1347592" y="2419157"/>
                <a:chExt cx="1209973" cy="848858"/>
              </a:xfrm>
            </p:grpSpPr>
            <p:sp>
              <p:nvSpPr>
                <p:cNvPr id="117" name="Freeform: Shape 116">
                  <a:extLst>
                    <a:ext uri="{FF2B5EF4-FFF2-40B4-BE49-F238E27FC236}">
                      <a16:creationId xmlns:a16="http://schemas.microsoft.com/office/drawing/2014/main" id="{8AF7D128-F032-4F2D-A1F2-CC37E6047F3B}"/>
                    </a:ext>
                  </a:extLst>
                </p:cNvPr>
                <p:cNvSpPr/>
                <p:nvPr/>
              </p:nvSpPr>
              <p:spPr>
                <a:xfrm>
                  <a:off x="1347592" y="2419157"/>
                  <a:ext cx="1209973" cy="365737"/>
                </a:xfrm>
                <a:custGeom>
                  <a:avLst/>
                  <a:gdLst>
                    <a:gd name="connsiteX0" fmla="*/ 0 w 1252686"/>
                    <a:gd name="connsiteY0" fmla="*/ 0 h 365737"/>
                    <a:gd name="connsiteX1" fmla="*/ 1252686 w 1252686"/>
                    <a:gd name="connsiteY1" fmla="*/ 0 h 365737"/>
                    <a:gd name="connsiteX2" fmla="*/ 1252686 w 1252686"/>
                    <a:gd name="connsiteY2" fmla="*/ 365737 h 365737"/>
                    <a:gd name="connsiteX3" fmla="*/ 0 w 1252686"/>
                    <a:gd name="connsiteY3" fmla="*/ 365737 h 365737"/>
                    <a:gd name="connsiteX4" fmla="*/ 0 w 1252686"/>
                    <a:gd name="connsiteY4" fmla="*/ 0 h 3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365737">
                      <a:moveTo>
                        <a:pt x="0" y="0"/>
                      </a:moveTo>
                      <a:lnTo>
                        <a:pt x="1252686" y="0"/>
                      </a:lnTo>
                      <a:lnTo>
                        <a:pt x="1252686" y="365737"/>
                      </a:lnTo>
                      <a:lnTo>
                        <a:pt x="0" y="365737"/>
                      </a:lnTo>
                      <a:lnTo>
                        <a:pt x="0" y="0"/>
                      </a:lnTo>
                      <a:close/>
                    </a:path>
                  </a:pathLst>
                </a:custGeom>
                <a:solidFill>
                  <a:srgbClr val="74921A"/>
                </a:solidFill>
                <a:ln w="25400" cap="flat" cmpd="sng" algn="ctr">
                  <a:noFill/>
                  <a:prstDash val="solid"/>
                </a:ln>
                <a:effectLst/>
              </p:spPr>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defRPr/>
                  </a:pPr>
                  <a:r>
                    <a:rPr lang="en-US" sz="1100" b="1" kern="0" dirty="0">
                      <a:solidFill>
                        <a:prstClr val="white"/>
                      </a:solidFill>
                      <a:latin typeface="Calibri"/>
                    </a:rPr>
                    <a:t>EVIDENCE BASE</a:t>
                  </a:r>
                  <a:endParaRPr lang="en-GB" sz="1100" b="1" kern="0" dirty="0">
                    <a:solidFill>
                      <a:prstClr val="white"/>
                    </a:solidFill>
                    <a:latin typeface="Calibri"/>
                  </a:endParaRPr>
                </a:p>
              </p:txBody>
            </p:sp>
            <p:sp>
              <p:nvSpPr>
                <p:cNvPr id="118" name="Freeform: Shape 117">
                  <a:extLst>
                    <a:ext uri="{FF2B5EF4-FFF2-40B4-BE49-F238E27FC236}">
                      <a16:creationId xmlns:a16="http://schemas.microsoft.com/office/drawing/2014/main" id="{97F70C04-B97A-4C28-AEB8-DF959F2748B6}"/>
                    </a:ext>
                  </a:extLst>
                </p:cNvPr>
                <p:cNvSpPr/>
                <p:nvPr/>
              </p:nvSpPr>
              <p:spPr>
                <a:xfrm>
                  <a:off x="1357184" y="2784895"/>
                  <a:ext cx="1200380" cy="483120"/>
                </a:xfrm>
                <a:custGeom>
                  <a:avLst/>
                  <a:gdLst>
                    <a:gd name="connsiteX0" fmla="*/ 0 w 1252686"/>
                    <a:gd name="connsiteY0" fmla="*/ 0 h 483120"/>
                    <a:gd name="connsiteX1" fmla="*/ 1252686 w 1252686"/>
                    <a:gd name="connsiteY1" fmla="*/ 0 h 483120"/>
                    <a:gd name="connsiteX2" fmla="*/ 1252686 w 1252686"/>
                    <a:gd name="connsiteY2" fmla="*/ 483120 h 483120"/>
                    <a:gd name="connsiteX3" fmla="*/ 0 w 1252686"/>
                    <a:gd name="connsiteY3" fmla="*/ 483120 h 483120"/>
                    <a:gd name="connsiteX4" fmla="*/ 0 w 1252686"/>
                    <a:gd name="connsiteY4" fmla="*/ 0 h 4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483120">
                      <a:moveTo>
                        <a:pt x="0" y="0"/>
                      </a:moveTo>
                      <a:lnTo>
                        <a:pt x="1252686" y="0"/>
                      </a:lnTo>
                      <a:lnTo>
                        <a:pt x="1252686" y="483120"/>
                      </a:lnTo>
                      <a:lnTo>
                        <a:pt x="0" y="483120"/>
                      </a:lnTo>
                      <a:lnTo>
                        <a:pt x="0" y="0"/>
                      </a:lnTo>
                      <a:close/>
                    </a:path>
                  </a:pathLst>
                </a:custGeom>
                <a:noFill/>
                <a:ln w="9525" cap="flat" cmpd="sng" algn="ctr">
                  <a:solidFill>
                    <a:srgbClr val="74921A">
                      <a:alpha val="90000"/>
                    </a:srgbClr>
                  </a:solidFill>
                  <a:prstDash val="solid"/>
                </a:ln>
                <a:effectLst/>
              </p:spPr>
              <p:txBody>
                <a:bodyPr spcFirstLastPara="0" vert="horz" wrap="square" lIns="42672" tIns="42672" rIns="56896" bIns="64008" numCol="1" spcCol="1270" anchor="t" anchorCtr="0">
                  <a:noAutofit/>
                </a:bodyPr>
                <a:lstStyle/>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Critical Data Appraisal </a:t>
                  </a:r>
                  <a:endParaRPr lang="en-GB" sz="900" kern="0" dirty="0">
                    <a:solidFill>
                      <a:prstClr val="black">
                        <a:hueOff val="0"/>
                        <a:satOff val="0"/>
                        <a:lumOff val="0"/>
                        <a:alphaOff val="0"/>
                      </a:prstClr>
                    </a:solidFill>
                    <a:latin typeface="Calibri"/>
                  </a:endParaRPr>
                </a:p>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Gap Assessment </a:t>
                  </a:r>
                  <a:endParaRPr lang="en-GB" sz="900" kern="0" dirty="0">
                    <a:solidFill>
                      <a:prstClr val="black">
                        <a:hueOff val="0"/>
                        <a:satOff val="0"/>
                        <a:lumOff val="0"/>
                        <a:alphaOff val="0"/>
                      </a:prstClr>
                    </a:solidFill>
                    <a:latin typeface="Calibri"/>
                  </a:endParaRPr>
                </a:p>
              </p:txBody>
            </p:sp>
          </p:grpSp>
          <p:grpSp>
            <p:nvGrpSpPr>
              <p:cNvPr id="89" name="Group 88">
                <a:extLst>
                  <a:ext uri="{FF2B5EF4-FFF2-40B4-BE49-F238E27FC236}">
                    <a16:creationId xmlns:a16="http://schemas.microsoft.com/office/drawing/2014/main" id="{B64C7B29-2966-44F4-A767-9D5789C1B4D1}"/>
                  </a:ext>
                </a:extLst>
              </p:cNvPr>
              <p:cNvGrpSpPr/>
              <p:nvPr/>
            </p:nvGrpSpPr>
            <p:grpSpPr>
              <a:xfrm>
                <a:off x="4426574" y="2709946"/>
                <a:ext cx="1435895" cy="769134"/>
                <a:chOff x="2782176" y="2419157"/>
                <a:chExt cx="1197710" cy="848858"/>
              </a:xfrm>
            </p:grpSpPr>
            <p:sp>
              <p:nvSpPr>
                <p:cNvPr id="115" name="Freeform: Shape 114">
                  <a:extLst>
                    <a:ext uri="{FF2B5EF4-FFF2-40B4-BE49-F238E27FC236}">
                      <a16:creationId xmlns:a16="http://schemas.microsoft.com/office/drawing/2014/main" id="{31DCA1DE-B4ED-4D87-B1C5-49B3863DCED5}"/>
                    </a:ext>
                  </a:extLst>
                </p:cNvPr>
                <p:cNvSpPr/>
                <p:nvPr/>
              </p:nvSpPr>
              <p:spPr>
                <a:xfrm>
                  <a:off x="2782176" y="2419157"/>
                  <a:ext cx="1197701" cy="365737"/>
                </a:xfrm>
                <a:custGeom>
                  <a:avLst/>
                  <a:gdLst>
                    <a:gd name="connsiteX0" fmla="*/ 0 w 1252686"/>
                    <a:gd name="connsiteY0" fmla="*/ 0 h 365737"/>
                    <a:gd name="connsiteX1" fmla="*/ 1252686 w 1252686"/>
                    <a:gd name="connsiteY1" fmla="*/ 0 h 365737"/>
                    <a:gd name="connsiteX2" fmla="*/ 1252686 w 1252686"/>
                    <a:gd name="connsiteY2" fmla="*/ 365737 h 365737"/>
                    <a:gd name="connsiteX3" fmla="*/ 0 w 1252686"/>
                    <a:gd name="connsiteY3" fmla="*/ 365737 h 365737"/>
                    <a:gd name="connsiteX4" fmla="*/ 0 w 1252686"/>
                    <a:gd name="connsiteY4" fmla="*/ 0 h 3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365737">
                      <a:moveTo>
                        <a:pt x="0" y="0"/>
                      </a:moveTo>
                      <a:lnTo>
                        <a:pt x="1252686" y="0"/>
                      </a:lnTo>
                      <a:lnTo>
                        <a:pt x="1252686" y="365737"/>
                      </a:lnTo>
                      <a:lnTo>
                        <a:pt x="0" y="365737"/>
                      </a:lnTo>
                      <a:lnTo>
                        <a:pt x="0" y="0"/>
                      </a:lnTo>
                      <a:close/>
                    </a:path>
                  </a:pathLst>
                </a:custGeom>
                <a:solidFill>
                  <a:srgbClr val="007BC2"/>
                </a:solidFill>
                <a:ln w="25400" cap="flat" cmpd="sng" algn="ctr">
                  <a:noFill/>
                  <a:prstDash val="solid"/>
                </a:ln>
                <a:effectLst/>
              </p:spPr>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defRPr/>
                  </a:pPr>
                  <a:r>
                    <a:rPr lang="en-US" sz="1100" b="1" kern="0" dirty="0">
                      <a:solidFill>
                        <a:prstClr val="white"/>
                      </a:solidFill>
                      <a:latin typeface="Calibri"/>
                    </a:rPr>
                    <a:t>LEGAL</a:t>
                  </a:r>
                  <a:endParaRPr lang="en-GB" sz="1100" b="1" kern="0" dirty="0">
                    <a:solidFill>
                      <a:prstClr val="white"/>
                    </a:solidFill>
                    <a:latin typeface="Calibri"/>
                  </a:endParaRPr>
                </a:p>
              </p:txBody>
            </p:sp>
            <p:sp>
              <p:nvSpPr>
                <p:cNvPr id="116" name="Freeform: Shape 115">
                  <a:extLst>
                    <a:ext uri="{FF2B5EF4-FFF2-40B4-BE49-F238E27FC236}">
                      <a16:creationId xmlns:a16="http://schemas.microsoft.com/office/drawing/2014/main" id="{449C91E4-C3AC-481B-975C-70E48C4B4DE2}"/>
                    </a:ext>
                  </a:extLst>
                </p:cNvPr>
                <p:cNvSpPr/>
                <p:nvPr/>
              </p:nvSpPr>
              <p:spPr>
                <a:xfrm>
                  <a:off x="2782177" y="2784895"/>
                  <a:ext cx="1197709" cy="483120"/>
                </a:xfrm>
                <a:custGeom>
                  <a:avLst/>
                  <a:gdLst>
                    <a:gd name="connsiteX0" fmla="*/ 0 w 1252686"/>
                    <a:gd name="connsiteY0" fmla="*/ 0 h 483120"/>
                    <a:gd name="connsiteX1" fmla="*/ 1252686 w 1252686"/>
                    <a:gd name="connsiteY1" fmla="*/ 0 h 483120"/>
                    <a:gd name="connsiteX2" fmla="*/ 1252686 w 1252686"/>
                    <a:gd name="connsiteY2" fmla="*/ 483120 h 483120"/>
                    <a:gd name="connsiteX3" fmla="*/ 0 w 1252686"/>
                    <a:gd name="connsiteY3" fmla="*/ 483120 h 483120"/>
                    <a:gd name="connsiteX4" fmla="*/ 0 w 1252686"/>
                    <a:gd name="connsiteY4" fmla="*/ 0 h 4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483120">
                      <a:moveTo>
                        <a:pt x="0" y="0"/>
                      </a:moveTo>
                      <a:lnTo>
                        <a:pt x="1252686" y="0"/>
                      </a:lnTo>
                      <a:lnTo>
                        <a:pt x="1252686" y="483120"/>
                      </a:lnTo>
                      <a:lnTo>
                        <a:pt x="0" y="483120"/>
                      </a:lnTo>
                      <a:lnTo>
                        <a:pt x="0" y="0"/>
                      </a:lnTo>
                      <a:close/>
                    </a:path>
                  </a:pathLst>
                </a:custGeom>
                <a:noFill/>
                <a:ln w="9525" cap="flat" cmpd="sng" algn="ctr">
                  <a:solidFill>
                    <a:srgbClr val="007BC2">
                      <a:alpha val="90000"/>
                    </a:srgbClr>
                  </a:solidFill>
                  <a:prstDash val="solid"/>
                </a:ln>
                <a:effectLst/>
              </p:spPr>
              <p:txBody>
                <a:bodyPr spcFirstLastPara="0" vert="horz" wrap="square" lIns="42672" tIns="42672" rIns="56896" bIns="64008" numCol="1" spcCol="1270" anchor="t" anchorCtr="0">
                  <a:noAutofit/>
                </a:bodyPr>
                <a:lstStyle/>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Patent check/filing</a:t>
                  </a:r>
                  <a:endParaRPr lang="en-GB" sz="900" kern="0" dirty="0">
                    <a:solidFill>
                      <a:prstClr val="black">
                        <a:hueOff val="0"/>
                        <a:satOff val="0"/>
                        <a:lumOff val="0"/>
                        <a:alphaOff val="0"/>
                      </a:prstClr>
                    </a:solidFill>
                    <a:latin typeface="Calibri"/>
                  </a:endParaRPr>
                </a:p>
              </p:txBody>
            </p:sp>
          </p:grpSp>
          <p:grpSp>
            <p:nvGrpSpPr>
              <p:cNvPr id="90" name="Group 89">
                <a:extLst>
                  <a:ext uri="{FF2B5EF4-FFF2-40B4-BE49-F238E27FC236}">
                    <a16:creationId xmlns:a16="http://schemas.microsoft.com/office/drawing/2014/main" id="{C47D369F-E120-4E31-A065-51726E54C137}"/>
                  </a:ext>
                </a:extLst>
              </p:cNvPr>
              <p:cNvGrpSpPr/>
              <p:nvPr/>
            </p:nvGrpSpPr>
            <p:grpSpPr>
              <a:xfrm>
                <a:off x="5980628" y="2710738"/>
                <a:ext cx="1449810" cy="768341"/>
                <a:chOff x="5493375" y="1394506"/>
                <a:chExt cx="1209316" cy="928959"/>
              </a:xfrm>
            </p:grpSpPr>
            <p:sp>
              <p:nvSpPr>
                <p:cNvPr id="113" name="Freeform: Shape 112">
                  <a:extLst>
                    <a:ext uri="{FF2B5EF4-FFF2-40B4-BE49-F238E27FC236}">
                      <a16:creationId xmlns:a16="http://schemas.microsoft.com/office/drawing/2014/main" id="{5BE5139E-9EF2-4C5F-A9C0-4A7511F001BD}"/>
                    </a:ext>
                  </a:extLst>
                </p:cNvPr>
                <p:cNvSpPr/>
                <p:nvPr/>
              </p:nvSpPr>
              <p:spPr>
                <a:xfrm>
                  <a:off x="5493375" y="1394506"/>
                  <a:ext cx="1208833" cy="400662"/>
                </a:xfrm>
                <a:custGeom>
                  <a:avLst/>
                  <a:gdLst>
                    <a:gd name="connsiteX0" fmla="*/ 0 w 1252686"/>
                    <a:gd name="connsiteY0" fmla="*/ 0 h 365737"/>
                    <a:gd name="connsiteX1" fmla="*/ 1252686 w 1252686"/>
                    <a:gd name="connsiteY1" fmla="*/ 0 h 365737"/>
                    <a:gd name="connsiteX2" fmla="*/ 1252686 w 1252686"/>
                    <a:gd name="connsiteY2" fmla="*/ 365737 h 365737"/>
                    <a:gd name="connsiteX3" fmla="*/ 0 w 1252686"/>
                    <a:gd name="connsiteY3" fmla="*/ 365737 h 365737"/>
                    <a:gd name="connsiteX4" fmla="*/ 0 w 1252686"/>
                    <a:gd name="connsiteY4" fmla="*/ 0 h 3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365737">
                      <a:moveTo>
                        <a:pt x="0" y="0"/>
                      </a:moveTo>
                      <a:lnTo>
                        <a:pt x="1252686" y="0"/>
                      </a:lnTo>
                      <a:lnTo>
                        <a:pt x="1252686" y="365737"/>
                      </a:lnTo>
                      <a:lnTo>
                        <a:pt x="0" y="365737"/>
                      </a:lnTo>
                      <a:lnTo>
                        <a:pt x="0" y="0"/>
                      </a:lnTo>
                      <a:close/>
                    </a:path>
                  </a:pathLst>
                </a:custGeom>
                <a:solidFill>
                  <a:schemeClr val="tx1">
                    <a:lumMod val="75000"/>
                    <a:lumOff val="25000"/>
                  </a:schemeClr>
                </a:solidFill>
                <a:ln w="25400" cap="flat" cmpd="sng" algn="ctr">
                  <a:noFill/>
                  <a:prstDash val="solid"/>
                </a:ln>
                <a:effectLst/>
              </p:spPr>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defRPr/>
                  </a:pPr>
                  <a:r>
                    <a:rPr lang="en-US" sz="1100" b="1" kern="0" dirty="0">
                      <a:solidFill>
                        <a:prstClr val="white"/>
                      </a:solidFill>
                      <a:latin typeface="Calibri"/>
                    </a:rPr>
                    <a:t>REGULATORY </a:t>
                  </a:r>
                  <a:endParaRPr lang="en-GB" sz="1100" b="1" kern="0" dirty="0">
                    <a:solidFill>
                      <a:prstClr val="white"/>
                    </a:solidFill>
                    <a:latin typeface="Calibri"/>
                  </a:endParaRPr>
                </a:p>
              </p:txBody>
            </p:sp>
            <p:sp>
              <p:nvSpPr>
                <p:cNvPr id="114" name="Freeform: Shape 113">
                  <a:extLst>
                    <a:ext uri="{FF2B5EF4-FFF2-40B4-BE49-F238E27FC236}">
                      <a16:creationId xmlns:a16="http://schemas.microsoft.com/office/drawing/2014/main" id="{8D32F467-EE6C-4F53-9B24-40C110632D4C}"/>
                    </a:ext>
                  </a:extLst>
                </p:cNvPr>
                <p:cNvSpPr/>
                <p:nvPr/>
              </p:nvSpPr>
              <p:spPr>
                <a:xfrm>
                  <a:off x="5499457" y="1800585"/>
                  <a:ext cx="1203234" cy="522880"/>
                </a:xfrm>
                <a:custGeom>
                  <a:avLst/>
                  <a:gdLst>
                    <a:gd name="connsiteX0" fmla="*/ 0 w 1252686"/>
                    <a:gd name="connsiteY0" fmla="*/ 0 h 483120"/>
                    <a:gd name="connsiteX1" fmla="*/ 1252686 w 1252686"/>
                    <a:gd name="connsiteY1" fmla="*/ 0 h 483120"/>
                    <a:gd name="connsiteX2" fmla="*/ 1252686 w 1252686"/>
                    <a:gd name="connsiteY2" fmla="*/ 483120 h 483120"/>
                    <a:gd name="connsiteX3" fmla="*/ 0 w 1252686"/>
                    <a:gd name="connsiteY3" fmla="*/ 483120 h 483120"/>
                    <a:gd name="connsiteX4" fmla="*/ 0 w 1252686"/>
                    <a:gd name="connsiteY4" fmla="*/ 0 h 4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483120">
                      <a:moveTo>
                        <a:pt x="0" y="0"/>
                      </a:moveTo>
                      <a:lnTo>
                        <a:pt x="1252686" y="0"/>
                      </a:lnTo>
                      <a:lnTo>
                        <a:pt x="1252686" y="483120"/>
                      </a:lnTo>
                      <a:lnTo>
                        <a:pt x="0" y="483120"/>
                      </a:lnTo>
                      <a:lnTo>
                        <a:pt x="0" y="0"/>
                      </a:lnTo>
                      <a:close/>
                    </a:path>
                  </a:pathLst>
                </a:custGeom>
                <a:noFill/>
                <a:ln w="9525" cap="flat" cmpd="sng" algn="ctr">
                  <a:solidFill>
                    <a:schemeClr val="tx1">
                      <a:lumMod val="75000"/>
                      <a:lumOff val="25000"/>
                      <a:alpha val="90000"/>
                    </a:schemeClr>
                  </a:solidFill>
                  <a:prstDash val="solid"/>
                </a:ln>
                <a:effectLst/>
              </p:spPr>
              <p:txBody>
                <a:bodyPr spcFirstLastPara="0" vert="horz" wrap="square" lIns="42672" tIns="42672" rIns="56896" bIns="64008" numCol="1" spcCol="1270" anchor="t" anchorCtr="0">
                  <a:noAutofit/>
                </a:bodyPr>
                <a:lstStyle/>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Licensing status</a:t>
                  </a:r>
                  <a:endParaRPr lang="en-GB" sz="900" kern="0" dirty="0">
                    <a:solidFill>
                      <a:prstClr val="black">
                        <a:hueOff val="0"/>
                        <a:satOff val="0"/>
                        <a:lumOff val="0"/>
                        <a:alphaOff val="0"/>
                      </a:prstClr>
                    </a:solidFill>
                    <a:latin typeface="Calibri"/>
                  </a:endParaRPr>
                </a:p>
              </p:txBody>
            </p:sp>
          </p:grpSp>
          <p:grpSp>
            <p:nvGrpSpPr>
              <p:cNvPr id="91" name="Group 90">
                <a:extLst>
                  <a:ext uri="{FF2B5EF4-FFF2-40B4-BE49-F238E27FC236}">
                    <a16:creationId xmlns:a16="http://schemas.microsoft.com/office/drawing/2014/main" id="{75093DC9-B015-4AD8-B947-88F214E4B97A}"/>
                  </a:ext>
                </a:extLst>
              </p:cNvPr>
              <p:cNvGrpSpPr/>
              <p:nvPr/>
            </p:nvGrpSpPr>
            <p:grpSpPr>
              <a:xfrm>
                <a:off x="1826628" y="3495349"/>
                <a:ext cx="1501808" cy="706936"/>
                <a:chOff x="5989099" y="2350362"/>
                <a:chExt cx="1252687" cy="854717"/>
              </a:xfrm>
            </p:grpSpPr>
            <p:sp>
              <p:nvSpPr>
                <p:cNvPr id="111" name="Freeform: Shape 110">
                  <a:extLst>
                    <a:ext uri="{FF2B5EF4-FFF2-40B4-BE49-F238E27FC236}">
                      <a16:creationId xmlns:a16="http://schemas.microsoft.com/office/drawing/2014/main" id="{BA6D6F01-7764-48B6-B8A9-505C2C16BD98}"/>
                    </a:ext>
                  </a:extLst>
                </p:cNvPr>
                <p:cNvSpPr/>
                <p:nvPr/>
              </p:nvSpPr>
              <p:spPr>
                <a:xfrm>
                  <a:off x="5989099" y="2350362"/>
                  <a:ext cx="1252687" cy="365737"/>
                </a:xfrm>
                <a:custGeom>
                  <a:avLst/>
                  <a:gdLst>
                    <a:gd name="connsiteX0" fmla="*/ 0 w 1252686"/>
                    <a:gd name="connsiteY0" fmla="*/ 0 h 365737"/>
                    <a:gd name="connsiteX1" fmla="*/ 1252686 w 1252686"/>
                    <a:gd name="connsiteY1" fmla="*/ 0 h 365737"/>
                    <a:gd name="connsiteX2" fmla="*/ 1252686 w 1252686"/>
                    <a:gd name="connsiteY2" fmla="*/ 365737 h 365737"/>
                    <a:gd name="connsiteX3" fmla="*/ 0 w 1252686"/>
                    <a:gd name="connsiteY3" fmla="*/ 365737 h 365737"/>
                    <a:gd name="connsiteX4" fmla="*/ 0 w 1252686"/>
                    <a:gd name="connsiteY4" fmla="*/ 0 h 3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365737">
                      <a:moveTo>
                        <a:pt x="0" y="0"/>
                      </a:moveTo>
                      <a:lnTo>
                        <a:pt x="1252686" y="0"/>
                      </a:lnTo>
                      <a:lnTo>
                        <a:pt x="1252686" y="365737"/>
                      </a:lnTo>
                      <a:lnTo>
                        <a:pt x="0" y="365737"/>
                      </a:lnTo>
                      <a:lnTo>
                        <a:pt x="0" y="0"/>
                      </a:lnTo>
                      <a:close/>
                    </a:path>
                  </a:pathLst>
                </a:custGeom>
                <a:solidFill>
                  <a:srgbClr val="007BC2"/>
                </a:solidFill>
                <a:ln w="25400" cap="flat" cmpd="sng" algn="ctr">
                  <a:noFill/>
                  <a:prstDash val="solid"/>
                </a:ln>
                <a:effectLst/>
              </p:spPr>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defRPr/>
                  </a:pPr>
                  <a:r>
                    <a:rPr lang="en-US" sz="1100" b="1" kern="0" dirty="0">
                      <a:solidFill>
                        <a:prstClr val="white"/>
                      </a:solidFill>
                      <a:latin typeface="Calibri"/>
                    </a:rPr>
                    <a:t>MARKET ACCESS</a:t>
                  </a:r>
                  <a:endParaRPr lang="en-GB" sz="1100" b="1" kern="0" dirty="0">
                    <a:solidFill>
                      <a:prstClr val="white"/>
                    </a:solidFill>
                    <a:latin typeface="Calibri"/>
                  </a:endParaRPr>
                </a:p>
              </p:txBody>
            </p:sp>
            <p:sp>
              <p:nvSpPr>
                <p:cNvPr id="112" name="Freeform: Shape 111">
                  <a:extLst>
                    <a:ext uri="{FF2B5EF4-FFF2-40B4-BE49-F238E27FC236}">
                      <a16:creationId xmlns:a16="http://schemas.microsoft.com/office/drawing/2014/main" id="{B99A0B4F-D88D-4D85-B287-F1199A04E119}"/>
                    </a:ext>
                  </a:extLst>
                </p:cNvPr>
                <p:cNvSpPr/>
                <p:nvPr/>
              </p:nvSpPr>
              <p:spPr>
                <a:xfrm>
                  <a:off x="5992283" y="2721959"/>
                  <a:ext cx="1239328" cy="483120"/>
                </a:xfrm>
                <a:custGeom>
                  <a:avLst/>
                  <a:gdLst>
                    <a:gd name="connsiteX0" fmla="*/ 0 w 1252686"/>
                    <a:gd name="connsiteY0" fmla="*/ 0 h 483120"/>
                    <a:gd name="connsiteX1" fmla="*/ 1252686 w 1252686"/>
                    <a:gd name="connsiteY1" fmla="*/ 0 h 483120"/>
                    <a:gd name="connsiteX2" fmla="*/ 1252686 w 1252686"/>
                    <a:gd name="connsiteY2" fmla="*/ 483120 h 483120"/>
                    <a:gd name="connsiteX3" fmla="*/ 0 w 1252686"/>
                    <a:gd name="connsiteY3" fmla="*/ 483120 h 483120"/>
                    <a:gd name="connsiteX4" fmla="*/ 0 w 1252686"/>
                    <a:gd name="connsiteY4" fmla="*/ 0 h 4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483120">
                      <a:moveTo>
                        <a:pt x="0" y="0"/>
                      </a:moveTo>
                      <a:lnTo>
                        <a:pt x="1252686" y="0"/>
                      </a:lnTo>
                      <a:lnTo>
                        <a:pt x="1252686" y="483120"/>
                      </a:lnTo>
                      <a:lnTo>
                        <a:pt x="0" y="483120"/>
                      </a:lnTo>
                      <a:lnTo>
                        <a:pt x="0" y="0"/>
                      </a:lnTo>
                      <a:close/>
                    </a:path>
                  </a:pathLst>
                </a:custGeom>
                <a:noFill/>
                <a:ln w="9525" cap="flat" cmpd="sng" algn="ctr">
                  <a:solidFill>
                    <a:srgbClr val="007BC2">
                      <a:alpha val="90000"/>
                    </a:srgbClr>
                  </a:solidFill>
                  <a:prstDash val="solid"/>
                </a:ln>
                <a:effectLst/>
              </p:spPr>
              <p:txBody>
                <a:bodyPr spcFirstLastPara="0" vert="horz" wrap="square" lIns="42672" tIns="42672" rIns="56896" bIns="64008" numCol="1" spcCol="1270" anchor="t" anchorCtr="0">
                  <a:noAutofit/>
                </a:bodyPr>
                <a:lstStyle/>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Health Economic argument</a:t>
                  </a:r>
                  <a:endParaRPr lang="en-GB" sz="900" kern="0" dirty="0">
                    <a:solidFill>
                      <a:prstClr val="black">
                        <a:hueOff val="0"/>
                        <a:satOff val="0"/>
                        <a:lumOff val="0"/>
                        <a:alphaOff val="0"/>
                      </a:prstClr>
                    </a:solidFill>
                    <a:latin typeface="Calibri"/>
                  </a:endParaRPr>
                </a:p>
              </p:txBody>
            </p:sp>
          </p:grpSp>
          <p:grpSp>
            <p:nvGrpSpPr>
              <p:cNvPr id="92" name="Group 91">
                <a:extLst>
                  <a:ext uri="{FF2B5EF4-FFF2-40B4-BE49-F238E27FC236}">
                    <a16:creationId xmlns:a16="http://schemas.microsoft.com/office/drawing/2014/main" id="{0D9E4D0E-6141-4ECE-9668-995A3D80CFED}"/>
                  </a:ext>
                </a:extLst>
              </p:cNvPr>
              <p:cNvGrpSpPr/>
              <p:nvPr/>
            </p:nvGrpSpPr>
            <p:grpSpPr>
              <a:xfrm>
                <a:off x="3362494" y="3495352"/>
                <a:ext cx="1501806" cy="702095"/>
                <a:chOff x="7417161" y="2350362"/>
                <a:chExt cx="1252686" cy="848863"/>
              </a:xfrm>
            </p:grpSpPr>
            <p:sp>
              <p:nvSpPr>
                <p:cNvPr id="109" name="Freeform: Shape 108">
                  <a:extLst>
                    <a:ext uri="{FF2B5EF4-FFF2-40B4-BE49-F238E27FC236}">
                      <a16:creationId xmlns:a16="http://schemas.microsoft.com/office/drawing/2014/main" id="{989BCAEF-8FE8-4315-9128-131B414F2F92}"/>
                    </a:ext>
                  </a:extLst>
                </p:cNvPr>
                <p:cNvSpPr/>
                <p:nvPr/>
              </p:nvSpPr>
              <p:spPr>
                <a:xfrm>
                  <a:off x="7417161" y="2350362"/>
                  <a:ext cx="1252686" cy="365737"/>
                </a:xfrm>
                <a:custGeom>
                  <a:avLst/>
                  <a:gdLst>
                    <a:gd name="connsiteX0" fmla="*/ 0 w 1252686"/>
                    <a:gd name="connsiteY0" fmla="*/ 0 h 365737"/>
                    <a:gd name="connsiteX1" fmla="*/ 1252686 w 1252686"/>
                    <a:gd name="connsiteY1" fmla="*/ 0 h 365737"/>
                    <a:gd name="connsiteX2" fmla="*/ 1252686 w 1252686"/>
                    <a:gd name="connsiteY2" fmla="*/ 365737 h 365737"/>
                    <a:gd name="connsiteX3" fmla="*/ 0 w 1252686"/>
                    <a:gd name="connsiteY3" fmla="*/ 365737 h 365737"/>
                    <a:gd name="connsiteX4" fmla="*/ 0 w 1252686"/>
                    <a:gd name="connsiteY4" fmla="*/ 0 h 3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365737">
                      <a:moveTo>
                        <a:pt x="0" y="0"/>
                      </a:moveTo>
                      <a:lnTo>
                        <a:pt x="1252686" y="0"/>
                      </a:lnTo>
                      <a:lnTo>
                        <a:pt x="1252686" y="365737"/>
                      </a:lnTo>
                      <a:lnTo>
                        <a:pt x="0" y="365737"/>
                      </a:lnTo>
                      <a:lnTo>
                        <a:pt x="0" y="0"/>
                      </a:lnTo>
                      <a:close/>
                    </a:path>
                  </a:pathLst>
                </a:custGeom>
                <a:solidFill>
                  <a:srgbClr val="A2C617"/>
                </a:solidFill>
                <a:ln w="25400" cap="flat" cmpd="sng" algn="ctr">
                  <a:noFill/>
                  <a:prstDash val="solid"/>
                </a:ln>
                <a:effectLst/>
              </p:spPr>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defRPr/>
                  </a:pPr>
                  <a:r>
                    <a:rPr lang="en-US" sz="1100" b="1" kern="0" dirty="0">
                      <a:solidFill>
                        <a:prstClr val="white"/>
                      </a:solidFill>
                      <a:latin typeface="Calibri"/>
                    </a:rPr>
                    <a:t>FINANCE</a:t>
                  </a:r>
                  <a:endParaRPr lang="en-GB" sz="1100" b="1" kern="0" dirty="0">
                    <a:solidFill>
                      <a:prstClr val="white"/>
                    </a:solidFill>
                    <a:latin typeface="Calibri"/>
                  </a:endParaRPr>
                </a:p>
              </p:txBody>
            </p:sp>
            <p:sp>
              <p:nvSpPr>
                <p:cNvPr id="110" name="Freeform: Shape 109">
                  <a:extLst>
                    <a:ext uri="{FF2B5EF4-FFF2-40B4-BE49-F238E27FC236}">
                      <a16:creationId xmlns:a16="http://schemas.microsoft.com/office/drawing/2014/main" id="{2BDCEDEF-64A2-4570-B916-6CBC2699D746}"/>
                    </a:ext>
                  </a:extLst>
                </p:cNvPr>
                <p:cNvSpPr/>
                <p:nvPr/>
              </p:nvSpPr>
              <p:spPr>
                <a:xfrm>
                  <a:off x="7420065" y="2716106"/>
                  <a:ext cx="1249781" cy="483119"/>
                </a:xfrm>
                <a:custGeom>
                  <a:avLst/>
                  <a:gdLst>
                    <a:gd name="connsiteX0" fmla="*/ 0 w 1252686"/>
                    <a:gd name="connsiteY0" fmla="*/ 0 h 483120"/>
                    <a:gd name="connsiteX1" fmla="*/ 1252686 w 1252686"/>
                    <a:gd name="connsiteY1" fmla="*/ 0 h 483120"/>
                    <a:gd name="connsiteX2" fmla="*/ 1252686 w 1252686"/>
                    <a:gd name="connsiteY2" fmla="*/ 483120 h 483120"/>
                    <a:gd name="connsiteX3" fmla="*/ 0 w 1252686"/>
                    <a:gd name="connsiteY3" fmla="*/ 483120 h 483120"/>
                    <a:gd name="connsiteX4" fmla="*/ 0 w 1252686"/>
                    <a:gd name="connsiteY4" fmla="*/ 0 h 4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483120">
                      <a:moveTo>
                        <a:pt x="0" y="0"/>
                      </a:moveTo>
                      <a:lnTo>
                        <a:pt x="1252686" y="0"/>
                      </a:lnTo>
                      <a:lnTo>
                        <a:pt x="1252686" y="483120"/>
                      </a:lnTo>
                      <a:lnTo>
                        <a:pt x="0" y="483120"/>
                      </a:lnTo>
                      <a:lnTo>
                        <a:pt x="0" y="0"/>
                      </a:lnTo>
                      <a:close/>
                    </a:path>
                  </a:pathLst>
                </a:custGeom>
                <a:noFill/>
                <a:ln w="9525" cap="flat" cmpd="sng" algn="ctr">
                  <a:solidFill>
                    <a:srgbClr val="A2C617">
                      <a:alpha val="90000"/>
                    </a:srgbClr>
                  </a:solidFill>
                  <a:prstDash val="solid"/>
                </a:ln>
                <a:effectLst/>
              </p:spPr>
              <p:txBody>
                <a:bodyPr spcFirstLastPara="0" vert="horz" wrap="square" lIns="42672" tIns="42672" rIns="56896" bIns="64008" numCol="1" spcCol="1270" anchor="t" anchorCtr="0">
                  <a:noAutofit/>
                </a:bodyPr>
                <a:lstStyle/>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Funding support available</a:t>
                  </a:r>
                  <a:endParaRPr lang="en-GB" sz="900" kern="0" dirty="0">
                    <a:solidFill>
                      <a:prstClr val="black">
                        <a:hueOff val="0"/>
                        <a:satOff val="0"/>
                        <a:lumOff val="0"/>
                        <a:alphaOff val="0"/>
                      </a:prstClr>
                    </a:solidFill>
                    <a:latin typeface="Calibri"/>
                  </a:endParaRPr>
                </a:p>
              </p:txBody>
            </p:sp>
          </p:grpSp>
          <p:cxnSp>
            <p:nvCxnSpPr>
              <p:cNvPr id="93" name="Straight Connector 92">
                <a:extLst>
                  <a:ext uri="{FF2B5EF4-FFF2-40B4-BE49-F238E27FC236}">
                    <a16:creationId xmlns:a16="http://schemas.microsoft.com/office/drawing/2014/main" id="{B5523AB8-1973-46A4-A9F2-633F6B42EB99}"/>
                  </a:ext>
                </a:extLst>
              </p:cNvPr>
              <p:cNvCxnSpPr>
                <a:cxnSpLocks/>
              </p:cNvCxnSpPr>
              <p:nvPr/>
            </p:nvCxnSpPr>
            <p:spPr>
              <a:xfrm>
                <a:off x="29904" y="2683363"/>
                <a:ext cx="8604717" cy="0"/>
              </a:xfrm>
              <a:prstGeom prst="line">
                <a:avLst/>
              </a:prstGeom>
              <a:noFill/>
              <a:ln w="28575" cap="flat" cmpd="sng" algn="ctr">
                <a:solidFill>
                  <a:srgbClr val="4F81BD">
                    <a:shade val="95000"/>
                    <a:satMod val="105000"/>
                  </a:srgbClr>
                </a:solidFill>
                <a:prstDash val="dash"/>
              </a:ln>
              <a:effectLst/>
            </p:spPr>
          </p:cxnSp>
          <p:sp>
            <p:nvSpPr>
              <p:cNvPr id="94" name="TextBox 93">
                <a:extLst>
                  <a:ext uri="{FF2B5EF4-FFF2-40B4-BE49-F238E27FC236}">
                    <a16:creationId xmlns:a16="http://schemas.microsoft.com/office/drawing/2014/main" id="{9FE3C247-7720-4D29-97E3-21DFBD757C4B}"/>
                  </a:ext>
                </a:extLst>
              </p:cNvPr>
              <p:cNvSpPr txBox="1"/>
              <p:nvPr/>
            </p:nvSpPr>
            <p:spPr>
              <a:xfrm>
                <a:off x="194593" y="2346530"/>
                <a:ext cx="8765839" cy="280112"/>
              </a:xfrm>
              <a:prstGeom prst="rect">
                <a:avLst/>
              </a:prstGeom>
              <a:noFill/>
            </p:spPr>
            <p:txBody>
              <a:bodyPr wrap="square" rtlCol="0">
                <a:spAutoFit/>
              </a:bodyPr>
              <a:lstStyle/>
              <a:p>
                <a:pPr algn="ctr" defTabSz="914377">
                  <a:defRPr/>
                </a:pPr>
                <a:r>
                  <a:rPr lang="en-US" sz="1200" kern="0" dirty="0">
                    <a:solidFill>
                      <a:prstClr val="black"/>
                    </a:solidFill>
                  </a:rPr>
                  <a:t>Detailed information to be provided by innovator on triage form</a:t>
                </a:r>
                <a:endParaRPr lang="en-GB" sz="1200" kern="0" dirty="0">
                  <a:solidFill>
                    <a:prstClr val="black"/>
                  </a:solidFill>
                </a:endParaRPr>
              </a:p>
            </p:txBody>
          </p:sp>
          <p:sp>
            <p:nvSpPr>
              <p:cNvPr id="95" name="TextBox 94">
                <a:extLst>
                  <a:ext uri="{FF2B5EF4-FFF2-40B4-BE49-F238E27FC236}">
                    <a16:creationId xmlns:a16="http://schemas.microsoft.com/office/drawing/2014/main" id="{73865E5C-397F-4E09-908A-20C18C2711B7}"/>
                  </a:ext>
                </a:extLst>
              </p:cNvPr>
              <p:cNvSpPr txBox="1"/>
              <p:nvPr/>
            </p:nvSpPr>
            <p:spPr>
              <a:xfrm>
                <a:off x="3179597" y="4440401"/>
                <a:ext cx="2310042" cy="342359"/>
              </a:xfrm>
              <a:prstGeom prst="rect">
                <a:avLst/>
              </a:prstGeom>
              <a:noFill/>
            </p:spPr>
            <p:txBody>
              <a:bodyPr wrap="square" rtlCol="0">
                <a:spAutoFit/>
              </a:bodyPr>
              <a:lstStyle/>
              <a:p>
                <a:pPr algn="ctr" defTabSz="914377">
                  <a:defRPr/>
                </a:pPr>
                <a:r>
                  <a:rPr lang="en-US" sz="1600" kern="0" dirty="0">
                    <a:solidFill>
                      <a:prstClr val="black"/>
                    </a:solidFill>
                  </a:rPr>
                  <a:t>LEVEL 1 TRIAGE </a:t>
                </a:r>
                <a:endParaRPr lang="en-GB" sz="1600" kern="0" dirty="0">
                  <a:solidFill>
                    <a:prstClr val="black"/>
                  </a:solidFill>
                </a:endParaRPr>
              </a:p>
            </p:txBody>
          </p:sp>
          <p:sp>
            <p:nvSpPr>
              <p:cNvPr id="96" name="TextBox 95">
                <a:extLst>
                  <a:ext uri="{FF2B5EF4-FFF2-40B4-BE49-F238E27FC236}">
                    <a16:creationId xmlns:a16="http://schemas.microsoft.com/office/drawing/2014/main" id="{C34F83CC-8F48-464C-8AFC-84C187592620}"/>
                  </a:ext>
                </a:extLst>
              </p:cNvPr>
              <p:cNvSpPr txBox="1"/>
              <p:nvPr/>
            </p:nvSpPr>
            <p:spPr>
              <a:xfrm rot="954582">
                <a:off x="1251526" y="4634668"/>
                <a:ext cx="3397121" cy="264550"/>
              </a:xfrm>
              <a:prstGeom prst="rect">
                <a:avLst/>
              </a:prstGeom>
              <a:noFill/>
            </p:spPr>
            <p:txBody>
              <a:bodyPr wrap="square" rtlCol="0">
                <a:spAutoFit/>
              </a:bodyPr>
              <a:lstStyle/>
              <a:p>
                <a:pPr defTabSz="914377">
                  <a:defRPr/>
                </a:pPr>
                <a:r>
                  <a:rPr lang="en-US" sz="1100" kern="0" dirty="0">
                    <a:solidFill>
                      <a:prstClr val="black"/>
                    </a:solidFill>
                  </a:rPr>
                  <a:t>DOES IT SATISFY AN UNMET NEED?</a:t>
                </a:r>
                <a:endParaRPr lang="en-GB" sz="1100" kern="0" dirty="0">
                  <a:solidFill>
                    <a:prstClr val="black"/>
                  </a:solidFill>
                </a:endParaRPr>
              </a:p>
            </p:txBody>
          </p:sp>
          <p:sp>
            <p:nvSpPr>
              <p:cNvPr id="97" name="TextBox 96">
                <a:extLst>
                  <a:ext uri="{FF2B5EF4-FFF2-40B4-BE49-F238E27FC236}">
                    <a16:creationId xmlns:a16="http://schemas.microsoft.com/office/drawing/2014/main" id="{78BCE2C5-12B0-4C68-9EFD-5E216CBD789E}"/>
                  </a:ext>
                </a:extLst>
              </p:cNvPr>
              <p:cNvSpPr txBox="1"/>
              <p:nvPr/>
            </p:nvSpPr>
            <p:spPr>
              <a:xfrm rot="20757140">
                <a:off x="4072484" y="4498005"/>
                <a:ext cx="4108164" cy="264550"/>
              </a:xfrm>
              <a:prstGeom prst="rect">
                <a:avLst/>
              </a:prstGeom>
              <a:noFill/>
            </p:spPr>
            <p:txBody>
              <a:bodyPr wrap="square" rtlCol="0">
                <a:spAutoFit/>
              </a:bodyPr>
              <a:lstStyle/>
              <a:p>
                <a:pPr algn="ctr" defTabSz="914377">
                  <a:defRPr/>
                </a:pPr>
                <a:r>
                  <a:rPr lang="en-US" sz="1100" kern="0" dirty="0">
                    <a:solidFill>
                      <a:prstClr val="black"/>
                    </a:solidFill>
                  </a:rPr>
                  <a:t>DOES IT ADDRESS REGIONAL PRIORITY?</a:t>
                </a:r>
                <a:endParaRPr lang="en-GB" sz="1100" kern="0" dirty="0">
                  <a:solidFill>
                    <a:prstClr val="black"/>
                  </a:solidFill>
                </a:endParaRPr>
              </a:p>
            </p:txBody>
          </p:sp>
          <p:sp>
            <p:nvSpPr>
              <p:cNvPr id="98" name="Callout: Down Arrow 97">
                <a:extLst>
                  <a:ext uri="{FF2B5EF4-FFF2-40B4-BE49-F238E27FC236}">
                    <a16:creationId xmlns:a16="http://schemas.microsoft.com/office/drawing/2014/main" id="{C54D4B58-F976-4D32-BFAE-E12130C9C98A}"/>
                  </a:ext>
                </a:extLst>
              </p:cNvPr>
              <p:cNvSpPr/>
              <p:nvPr/>
            </p:nvSpPr>
            <p:spPr>
              <a:xfrm>
                <a:off x="2822444" y="5702881"/>
                <a:ext cx="3111838" cy="451156"/>
              </a:xfrm>
              <a:prstGeom prst="downArrowCallout">
                <a:avLst>
                  <a:gd name="adj1" fmla="val 25000"/>
                  <a:gd name="adj2" fmla="val 25000"/>
                  <a:gd name="adj3" fmla="val 25000"/>
                  <a:gd name="adj4" fmla="val 75000"/>
                </a:avLst>
              </a:prstGeom>
              <a:noFill/>
              <a:ln w="25400" cap="flat" cmpd="sng" algn="ctr">
                <a:solidFill>
                  <a:srgbClr val="007BC2"/>
                </a:solidFill>
                <a:prstDash val="solid"/>
              </a:ln>
              <a:effectLst/>
            </p:spPr>
            <p:txBody>
              <a:bodyPr lIns="0" tIns="0" rIns="0" bIns="0" rtlCol="0" anchor="ctr"/>
              <a:lstStyle/>
              <a:p>
                <a:pPr algn="ctr" defTabSz="914377">
                  <a:defRPr/>
                </a:pPr>
                <a:r>
                  <a:rPr lang="en-US" sz="1100" kern="0" dirty="0">
                    <a:solidFill>
                      <a:prstClr val="black"/>
                    </a:solidFill>
                    <a:latin typeface="Calibri"/>
                  </a:rPr>
                  <a:t>YES/NO GO DECISION TO SUPPORT</a:t>
                </a:r>
                <a:endParaRPr lang="en-GB" sz="1100" kern="0" dirty="0">
                  <a:solidFill>
                    <a:prstClr val="black"/>
                  </a:solidFill>
                  <a:latin typeface="Calibri"/>
                </a:endParaRPr>
              </a:p>
            </p:txBody>
          </p:sp>
          <p:sp>
            <p:nvSpPr>
              <p:cNvPr id="99" name="Arrow: Down 98">
                <a:extLst>
                  <a:ext uri="{FF2B5EF4-FFF2-40B4-BE49-F238E27FC236}">
                    <a16:creationId xmlns:a16="http://schemas.microsoft.com/office/drawing/2014/main" id="{03BD80AB-90FE-4A18-A0DD-FCB39E52BAC4}"/>
                  </a:ext>
                </a:extLst>
              </p:cNvPr>
              <p:cNvSpPr/>
              <p:nvPr/>
            </p:nvSpPr>
            <p:spPr>
              <a:xfrm>
                <a:off x="3984695" y="4284080"/>
                <a:ext cx="703149" cy="215370"/>
              </a:xfrm>
              <a:prstGeom prst="downArrow">
                <a:avLst/>
              </a:prstGeom>
              <a:solidFill>
                <a:srgbClr val="007BC2"/>
              </a:solidFill>
              <a:ln w="25400" cap="flat" cmpd="sng" algn="ctr">
                <a:noFill/>
                <a:prstDash val="solid"/>
              </a:ln>
              <a:effectLst/>
            </p:spPr>
            <p:txBody>
              <a:bodyPr rtlCol="0" anchor="ctr"/>
              <a:lstStyle/>
              <a:p>
                <a:pPr algn="ctr" defTabSz="914377">
                  <a:defRPr/>
                </a:pPr>
                <a:endParaRPr lang="en-GB" kern="0">
                  <a:solidFill>
                    <a:prstClr val="white"/>
                  </a:solidFill>
                  <a:latin typeface="Calibri"/>
                </a:endParaRPr>
              </a:p>
            </p:txBody>
          </p:sp>
          <p:sp>
            <p:nvSpPr>
              <p:cNvPr id="100" name="TextBox 99">
                <a:extLst>
                  <a:ext uri="{FF2B5EF4-FFF2-40B4-BE49-F238E27FC236}">
                    <a16:creationId xmlns:a16="http://schemas.microsoft.com/office/drawing/2014/main" id="{E16DBA84-F96C-42BF-B845-07988A7DE883}"/>
                  </a:ext>
                </a:extLst>
              </p:cNvPr>
              <p:cNvSpPr txBox="1"/>
              <p:nvPr/>
            </p:nvSpPr>
            <p:spPr>
              <a:xfrm rot="933971">
                <a:off x="1490762" y="5078381"/>
                <a:ext cx="3187704" cy="280112"/>
              </a:xfrm>
              <a:prstGeom prst="rect">
                <a:avLst/>
              </a:prstGeom>
              <a:noFill/>
            </p:spPr>
            <p:txBody>
              <a:bodyPr wrap="square" rtlCol="0">
                <a:spAutoFit/>
              </a:bodyPr>
              <a:lstStyle/>
              <a:p>
                <a:pPr defTabSz="914377">
                  <a:defRPr/>
                </a:pPr>
                <a:r>
                  <a:rPr lang="en-US" sz="1200" b="1" kern="0" dirty="0">
                    <a:solidFill>
                      <a:prstClr val="white"/>
                    </a:solidFill>
                  </a:rPr>
                  <a:t>Health &amp; Social Care panel </a:t>
                </a:r>
                <a:endParaRPr lang="en-GB" sz="1200" b="1" kern="0" dirty="0">
                  <a:solidFill>
                    <a:prstClr val="white"/>
                  </a:solidFill>
                </a:endParaRPr>
              </a:p>
            </p:txBody>
          </p:sp>
          <p:sp>
            <p:nvSpPr>
              <p:cNvPr id="101" name="TextBox 100">
                <a:extLst>
                  <a:ext uri="{FF2B5EF4-FFF2-40B4-BE49-F238E27FC236}">
                    <a16:creationId xmlns:a16="http://schemas.microsoft.com/office/drawing/2014/main" id="{E348DB63-CDEF-48EF-862B-9F1F3F7ABA96}"/>
                  </a:ext>
                </a:extLst>
              </p:cNvPr>
              <p:cNvSpPr txBox="1"/>
              <p:nvPr/>
            </p:nvSpPr>
            <p:spPr>
              <a:xfrm rot="20559593">
                <a:off x="5360396" y="4864838"/>
                <a:ext cx="2676290" cy="280112"/>
              </a:xfrm>
              <a:prstGeom prst="rect">
                <a:avLst/>
              </a:prstGeom>
              <a:noFill/>
            </p:spPr>
            <p:txBody>
              <a:bodyPr wrap="square" rtlCol="0">
                <a:spAutoFit/>
              </a:bodyPr>
              <a:lstStyle/>
              <a:p>
                <a:pPr defTabSz="914377">
                  <a:defRPr/>
                </a:pPr>
                <a:r>
                  <a:rPr lang="en-US" sz="1200" b="1" kern="0" dirty="0">
                    <a:solidFill>
                      <a:prstClr val="white"/>
                    </a:solidFill>
                  </a:rPr>
                  <a:t>Consumer panel (PPI)</a:t>
                </a:r>
                <a:endParaRPr lang="en-GB" sz="1200" b="1" kern="0" dirty="0">
                  <a:solidFill>
                    <a:prstClr val="white"/>
                  </a:solidFill>
                </a:endParaRPr>
              </a:p>
            </p:txBody>
          </p:sp>
          <p:sp>
            <p:nvSpPr>
              <p:cNvPr id="102" name="Right Brace 101">
                <a:extLst>
                  <a:ext uri="{FF2B5EF4-FFF2-40B4-BE49-F238E27FC236}">
                    <a16:creationId xmlns:a16="http://schemas.microsoft.com/office/drawing/2014/main" id="{C97C9C26-A8C2-4C27-AEE2-A61B2D8C3E48}"/>
                  </a:ext>
                </a:extLst>
              </p:cNvPr>
              <p:cNvSpPr/>
              <p:nvPr/>
            </p:nvSpPr>
            <p:spPr>
              <a:xfrm>
                <a:off x="7646038" y="2775268"/>
                <a:ext cx="339712" cy="1262923"/>
              </a:xfrm>
              <a:prstGeom prst="rightBrace">
                <a:avLst/>
              </a:prstGeom>
              <a:noFill/>
              <a:ln w="19050" cap="flat" cmpd="sng" algn="ctr">
                <a:solidFill>
                  <a:srgbClr val="4F81BD">
                    <a:shade val="95000"/>
                    <a:satMod val="105000"/>
                  </a:srgbClr>
                </a:solidFill>
                <a:prstDash val="solid"/>
              </a:ln>
              <a:effectLst/>
            </p:spPr>
            <p:txBody>
              <a:bodyPr rtlCol="0" anchor="ctr"/>
              <a:lstStyle/>
              <a:p>
                <a:pPr algn="ctr" defTabSz="914377">
                  <a:defRPr/>
                </a:pPr>
                <a:endParaRPr lang="en-GB" kern="0">
                  <a:solidFill>
                    <a:prstClr val="black"/>
                  </a:solidFill>
                  <a:latin typeface="Calibri"/>
                </a:endParaRPr>
              </a:p>
            </p:txBody>
          </p:sp>
          <p:sp>
            <p:nvSpPr>
              <p:cNvPr id="103" name="TextBox 102">
                <a:extLst>
                  <a:ext uri="{FF2B5EF4-FFF2-40B4-BE49-F238E27FC236}">
                    <a16:creationId xmlns:a16="http://schemas.microsoft.com/office/drawing/2014/main" id="{0A58A507-BFA3-4F7C-9147-CA812ECC38C3}"/>
                  </a:ext>
                </a:extLst>
              </p:cNvPr>
              <p:cNvSpPr txBox="1"/>
              <p:nvPr/>
            </p:nvSpPr>
            <p:spPr>
              <a:xfrm>
                <a:off x="7971609" y="3207315"/>
                <a:ext cx="862516" cy="466854"/>
              </a:xfrm>
              <a:prstGeom prst="rect">
                <a:avLst/>
              </a:prstGeom>
              <a:noFill/>
            </p:spPr>
            <p:txBody>
              <a:bodyPr wrap="square" rtlCol="0">
                <a:spAutoFit/>
              </a:bodyPr>
              <a:lstStyle/>
              <a:p>
                <a:pPr defTabSz="914377">
                  <a:defRPr/>
                </a:pPr>
                <a:r>
                  <a:rPr lang="en-US" sz="1200" b="1" kern="0" dirty="0">
                    <a:solidFill>
                      <a:prstClr val="black"/>
                    </a:solidFill>
                  </a:rPr>
                  <a:t>Triage Form </a:t>
                </a:r>
                <a:endParaRPr lang="en-GB" sz="1200" b="1" kern="0" dirty="0">
                  <a:solidFill>
                    <a:prstClr val="black"/>
                  </a:solidFill>
                </a:endParaRPr>
              </a:p>
            </p:txBody>
          </p:sp>
          <p:sp>
            <p:nvSpPr>
              <p:cNvPr id="104" name="TextBox 103">
                <a:extLst>
                  <a:ext uri="{FF2B5EF4-FFF2-40B4-BE49-F238E27FC236}">
                    <a16:creationId xmlns:a16="http://schemas.microsoft.com/office/drawing/2014/main" id="{73BEEA81-AE00-4F74-BE6E-1C3850AB02F8}"/>
                  </a:ext>
                </a:extLst>
              </p:cNvPr>
              <p:cNvSpPr txBox="1"/>
              <p:nvPr/>
            </p:nvSpPr>
            <p:spPr>
              <a:xfrm>
                <a:off x="-973796" y="5258107"/>
                <a:ext cx="887921" cy="280112"/>
              </a:xfrm>
              <a:prstGeom prst="rect">
                <a:avLst/>
              </a:prstGeom>
              <a:noFill/>
            </p:spPr>
            <p:txBody>
              <a:bodyPr wrap="square" rtlCol="0">
                <a:spAutoFit/>
              </a:bodyPr>
              <a:lstStyle/>
              <a:p>
                <a:pPr defTabSz="914377">
                  <a:defRPr/>
                </a:pPr>
                <a:r>
                  <a:rPr lang="en-US" sz="1200" b="1" kern="0" dirty="0">
                    <a:solidFill>
                      <a:prstClr val="black"/>
                    </a:solidFill>
                  </a:rPr>
                  <a:t>2/52</a:t>
                </a:r>
                <a:endParaRPr lang="en-GB" sz="1200" b="1" kern="0" dirty="0">
                  <a:solidFill>
                    <a:prstClr val="black"/>
                  </a:solidFill>
                </a:endParaRPr>
              </a:p>
            </p:txBody>
          </p:sp>
          <p:sp>
            <p:nvSpPr>
              <p:cNvPr id="105" name="Arrow: Down 104">
                <a:extLst>
                  <a:ext uri="{FF2B5EF4-FFF2-40B4-BE49-F238E27FC236}">
                    <a16:creationId xmlns:a16="http://schemas.microsoft.com/office/drawing/2014/main" id="{C89C8710-2A5A-4BAA-AAAF-26F3B88ACDAC}"/>
                  </a:ext>
                </a:extLst>
              </p:cNvPr>
              <p:cNvSpPr/>
              <p:nvPr/>
            </p:nvSpPr>
            <p:spPr>
              <a:xfrm>
                <a:off x="7888266" y="1773157"/>
                <a:ext cx="746355" cy="303906"/>
              </a:xfrm>
              <a:prstGeom prst="downArrow">
                <a:avLst/>
              </a:prstGeom>
              <a:solidFill>
                <a:srgbClr val="007BC2"/>
              </a:solidFill>
              <a:ln w="25400" cap="flat" cmpd="sng" algn="ctr">
                <a:noFill/>
                <a:prstDash val="solid"/>
              </a:ln>
              <a:effectLst/>
            </p:spPr>
            <p:txBody>
              <a:bodyPr rtlCol="0" anchor="ctr"/>
              <a:lstStyle/>
              <a:p>
                <a:pPr algn="ctr" defTabSz="914377">
                  <a:defRPr/>
                </a:pPr>
                <a:endParaRPr lang="en-GB" kern="0">
                  <a:solidFill>
                    <a:prstClr val="white"/>
                  </a:solidFill>
                  <a:latin typeface="Calibri"/>
                </a:endParaRPr>
              </a:p>
            </p:txBody>
          </p:sp>
          <p:cxnSp>
            <p:nvCxnSpPr>
              <p:cNvPr id="107" name="Straight Connector 106">
                <a:extLst>
                  <a:ext uri="{FF2B5EF4-FFF2-40B4-BE49-F238E27FC236}">
                    <a16:creationId xmlns:a16="http://schemas.microsoft.com/office/drawing/2014/main" id="{47D110E9-871D-469B-8DB7-202A128113D8}"/>
                  </a:ext>
                </a:extLst>
              </p:cNvPr>
              <p:cNvCxnSpPr>
                <a:cxnSpLocks/>
              </p:cNvCxnSpPr>
              <p:nvPr/>
            </p:nvCxnSpPr>
            <p:spPr>
              <a:xfrm>
                <a:off x="48573" y="2157197"/>
                <a:ext cx="0" cy="2552673"/>
              </a:xfrm>
              <a:prstGeom prst="line">
                <a:avLst/>
              </a:prstGeom>
              <a:noFill/>
              <a:ln w="28575" cap="flat" cmpd="sng" algn="ctr">
                <a:solidFill>
                  <a:srgbClr val="4F81BD">
                    <a:shade val="95000"/>
                    <a:satMod val="105000"/>
                  </a:srgbClr>
                </a:solidFill>
                <a:prstDash val="solid"/>
              </a:ln>
              <a:effectLst/>
            </p:spPr>
          </p:cxnSp>
          <p:cxnSp>
            <p:nvCxnSpPr>
              <p:cNvPr id="108" name="Straight Connector 107">
                <a:extLst>
                  <a:ext uri="{FF2B5EF4-FFF2-40B4-BE49-F238E27FC236}">
                    <a16:creationId xmlns:a16="http://schemas.microsoft.com/office/drawing/2014/main" id="{67EFB191-539B-4168-B746-72CA4FD04B67}"/>
                  </a:ext>
                </a:extLst>
              </p:cNvPr>
              <p:cNvCxnSpPr>
                <a:cxnSpLocks/>
              </p:cNvCxnSpPr>
              <p:nvPr/>
            </p:nvCxnSpPr>
            <p:spPr>
              <a:xfrm flipH="1">
                <a:off x="8608573" y="2115487"/>
                <a:ext cx="3480" cy="2594383"/>
              </a:xfrm>
              <a:prstGeom prst="line">
                <a:avLst/>
              </a:prstGeom>
              <a:noFill/>
              <a:ln w="28575" cap="flat" cmpd="sng" algn="ctr">
                <a:solidFill>
                  <a:srgbClr val="4F81BD">
                    <a:shade val="95000"/>
                    <a:satMod val="105000"/>
                  </a:srgbClr>
                </a:solidFill>
                <a:prstDash val="solid"/>
              </a:ln>
              <a:effectLst/>
            </p:spPr>
          </p:cxnSp>
        </p:grpSp>
        <p:grpSp>
          <p:nvGrpSpPr>
            <p:cNvPr id="66" name="Group 65">
              <a:extLst>
                <a:ext uri="{FF2B5EF4-FFF2-40B4-BE49-F238E27FC236}">
                  <a16:creationId xmlns:a16="http://schemas.microsoft.com/office/drawing/2014/main" id="{C0428272-4932-4EEC-8B43-F9E3E8363F0B}"/>
                </a:ext>
              </a:extLst>
            </p:cNvPr>
            <p:cNvGrpSpPr/>
            <p:nvPr/>
          </p:nvGrpSpPr>
          <p:grpSpPr>
            <a:xfrm>
              <a:off x="177174" y="24733"/>
              <a:ext cx="8934417" cy="2388771"/>
              <a:chOff x="319981" y="89434"/>
              <a:chExt cx="8934417" cy="2803633"/>
            </a:xfrm>
          </p:grpSpPr>
          <p:sp>
            <p:nvSpPr>
              <p:cNvPr id="69" name="Rectangle: Rounded Corners 68">
                <a:extLst>
                  <a:ext uri="{FF2B5EF4-FFF2-40B4-BE49-F238E27FC236}">
                    <a16:creationId xmlns:a16="http://schemas.microsoft.com/office/drawing/2014/main" id="{BEA50E2E-CF72-4FE5-886D-B41C611A4CFD}"/>
                  </a:ext>
                </a:extLst>
              </p:cNvPr>
              <p:cNvSpPr/>
              <p:nvPr/>
            </p:nvSpPr>
            <p:spPr>
              <a:xfrm>
                <a:off x="2428110" y="2310137"/>
                <a:ext cx="6826288" cy="490196"/>
              </a:xfrm>
              <a:prstGeom prst="roundRect">
                <a:avLst/>
              </a:prstGeom>
              <a:solidFill>
                <a:srgbClr val="007BC2"/>
              </a:solidFill>
              <a:ln w="25400" cap="flat" cmpd="sng" algn="ctr">
                <a:noFill/>
                <a:prstDash val="solid"/>
              </a:ln>
              <a:effectLst/>
            </p:spPr>
            <p:txBody>
              <a:bodyPr rtlCol="0" anchor="ctr"/>
              <a:lstStyle/>
              <a:p>
                <a:pPr algn="ctr" defTabSz="914377">
                  <a:defRPr/>
                </a:pPr>
                <a:r>
                  <a:rPr lang="en-US" sz="1600" kern="0" dirty="0">
                    <a:solidFill>
                      <a:prstClr val="white"/>
                    </a:solidFill>
                    <a:latin typeface="Calibri"/>
                  </a:rPr>
                  <a:t>Advertise calls inviting innovators to submit solutions</a:t>
                </a:r>
                <a:endParaRPr lang="en-GB" sz="1600" i="1" kern="0" dirty="0">
                  <a:solidFill>
                    <a:prstClr val="black"/>
                  </a:solidFill>
                  <a:latin typeface="Calibri"/>
                </a:endParaRPr>
              </a:p>
            </p:txBody>
          </p:sp>
          <p:sp>
            <p:nvSpPr>
              <p:cNvPr id="70" name="Rectangle: Rounded Corners 69">
                <a:extLst>
                  <a:ext uri="{FF2B5EF4-FFF2-40B4-BE49-F238E27FC236}">
                    <a16:creationId xmlns:a16="http://schemas.microsoft.com/office/drawing/2014/main" id="{477B0F24-73B6-44D5-AC1E-76EF5753F160}"/>
                  </a:ext>
                </a:extLst>
              </p:cNvPr>
              <p:cNvSpPr/>
              <p:nvPr/>
            </p:nvSpPr>
            <p:spPr>
              <a:xfrm>
                <a:off x="2216061" y="1634027"/>
                <a:ext cx="6826288" cy="490196"/>
              </a:xfrm>
              <a:prstGeom prst="roundRect">
                <a:avLst/>
              </a:prstGeom>
              <a:solidFill>
                <a:srgbClr val="007BC2"/>
              </a:solidFill>
              <a:ln w="25400" cap="flat" cmpd="sng" algn="ctr">
                <a:noFill/>
                <a:prstDash val="solid"/>
              </a:ln>
              <a:effectLst/>
            </p:spPr>
            <p:txBody>
              <a:bodyPr tIns="72000" bIns="108000" rtlCol="0" anchor="ctr"/>
              <a:lstStyle/>
              <a:p>
                <a:pPr algn="ctr" defTabSz="914377">
                  <a:defRPr/>
                </a:pPr>
                <a:r>
                  <a:rPr lang="en-US" sz="1600" kern="0" dirty="0">
                    <a:solidFill>
                      <a:prstClr val="white"/>
                    </a:solidFill>
                    <a:latin typeface="Calibri"/>
                  </a:rPr>
                  <a:t>      Review and prioritization of unmet needs by Advisory Committee  </a:t>
                </a:r>
              </a:p>
            </p:txBody>
          </p:sp>
          <p:grpSp>
            <p:nvGrpSpPr>
              <p:cNvPr id="71" name="Group 70">
                <a:extLst>
                  <a:ext uri="{FF2B5EF4-FFF2-40B4-BE49-F238E27FC236}">
                    <a16:creationId xmlns:a16="http://schemas.microsoft.com/office/drawing/2014/main" id="{7F372601-A96F-4F7A-9885-984A21648A8B}"/>
                  </a:ext>
                </a:extLst>
              </p:cNvPr>
              <p:cNvGrpSpPr/>
              <p:nvPr/>
            </p:nvGrpSpPr>
            <p:grpSpPr>
              <a:xfrm>
                <a:off x="319981" y="89434"/>
                <a:ext cx="2944578" cy="2001279"/>
                <a:chOff x="319981" y="89434"/>
                <a:chExt cx="2944578" cy="2001279"/>
              </a:xfrm>
            </p:grpSpPr>
            <p:sp>
              <p:nvSpPr>
                <p:cNvPr id="76" name="Freeform: Shape 75">
                  <a:extLst>
                    <a:ext uri="{FF2B5EF4-FFF2-40B4-BE49-F238E27FC236}">
                      <a16:creationId xmlns:a16="http://schemas.microsoft.com/office/drawing/2014/main" id="{DD059DC1-8944-4B7F-906B-090DAEFFBA15}"/>
                    </a:ext>
                  </a:extLst>
                </p:cNvPr>
                <p:cNvSpPr/>
                <p:nvPr/>
              </p:nvSpPr>
              <p:spPr>
                <a:xfrm>
                  <a:off x="1215078" y="1145982"/>
                  <a:ext cx="1213032" cy="944731"/>
                </a:xfrm>
                <a:custGeom>
                  <a:avLst/>
                  <a:gdLst>
                    <a:gd name="connsiteX0" fmla="*/ 0 w 1213032"/>
                    <a:gd name="connsiteY0" fmla="*/ 472366 h 944731"/>
                    <a:gd name="connsiteX1" fmla="*/ 606516 w 1213032"/>
                    <a:gd name="connsiteY1" fmla="*/ 0 h 944731"/>
                    <a:gd name="connsiteX2" fmla="*/ 1213032 w 1213032"/>
                    <a:gd name="connsiteY2" fmla="*/ 472366 h 944731"/>
                    <a:gd name="connsiteX3" fmla="*/ 606516 w 1213032"/>
                    <a:gd name="connsiteY3" fmla="*/ 944732 h 944731"/>
                    <a:gd name="connsiteX4" fmla="*/ 0 w 1213032"/>
                    <a:gd name="connsiteY4" fmla="*/ 472366 h 94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032" h="944731">
                      <a:moveTo>
                        <a:pt x="0" y="472366"/>
                      </a:moveTo>
                      <a:cubicBezTo>
                        <a:pt x="0" y="211485"/>
                        <a:pt x="271546" y="0"/>
                        <a:pt x="606516" y="0"/>
                      </a:cubicBezTo>
                      <a:cubicBezTo>
                        <a:pt x="941486" y="0"/>
                        <a:pt x="1213032" y="211485"/>
                        <a:pt x="1213032" y="472366"/>
                      </a:cubicBezTo>
                      <a:cubicBezTo>
                        <a:pt x="1213032" y="733247"/>
                        <a:pt x="941486" y="944732"/>
                        <a:pt x="606516" y="944732"/>
                      </a:cubicBezTo>
                      <a:cubicBezTo>
                        <a:pt x="271546" y="944732"/>
                        <a:pt x="0" y="733247"/>
                        <a:pt x="0" y="472366"/>
                      </a:cubicBezTo>
                      <a:close/>
                    </a:path>
                  </a:pathLst>
                </a:custGeom>
                <a:solidFill>
                  <a:srgbClr val="007BC2"/>
                </a:solidFill>
                <a:ln w="25400" cap="flat" cmpd="sng" algn="ctr">
                  <a:solidFill>
                    <a:sysClr val="window" lastClr="FFFFFF">
                      <a:hueOff val="0"/>
                      <a:satOff val="0"/>
                      <a:lumOff val="0"/>
                      <a:alphaOff val="0"/>
                    </a:sysClr>
                  </a:solidFill>
                  <a:prstDash val="solid"/>
                </a:ln>
                <a:effectLst/>
              </p:spPr>
              <p:txBody>
                <a:bodyPr spcFirstLastPara="0" vert="horz" wrap="square" lIns="183995" tIns="144703" rIns="183995" bIns="144703" numCol="1" spcCol="1270" anchor="ctr" anchorCtr="0">
                  <a:noAutofit/>
                </a:bodyPr>
                <a:lstStyle/>
                <a:p>
                  <a:pPr algn="ctr" defTabSz="444489">
                    <a:lnSpc>
                      <a:spcPct val="90000"/>
                    </a:lnSpc>
                    <a:spcBef>
                      <a:spcPct val="0"/>
                    </a:spcBef>
                    <a:spcAft>
                      <a:spcPct val="35000"/>
                    </a:spcAft>
                    <a:defRPr/>
                  </a:pPr>
                  <a:r>
                    <a:rPr lang="en-US" sz="1100" kern="0" dirty="0">
                      <a:solidFill>
                        <a:prstClr val="white"/>
                      </a:solidFill>
                      <a:latin typeface="Calibri"/>
                    </a:rPr>
                    <a:t>Unmet need identification process</a:t>
                  </a:r>
                  <a:endParaRPr lang="en-GB" sz="1100" kern="0" dirty="0">
                    <a:solidFill>
                      <a:prstClr val="white"/>
                    </a:solidFill>
                    <a:latin typeface="Calibri"/>
                  </a:endParaRPr>
                </a:p>
              </p:txBody>
            </p:sp>
            <p:sp>
              <p:nvSpPr>
                <p:cNvPr id="77" name="Arrow: Left 76">
                  <a:extLst>
                    <a:ext uri="{FF2B5EF4-FFF2-40B4-BE49-F238E27FC236}">
                      <a16:creationId xmlns:a16="http://schemas.microsoft.com/office/drawing/2014/main" id="{9B1D966E-CF35-423E-B197-FADAB58A6E06}"/>
                    </a:ext>
                  </a:extLst>
                </p:cNvPr>
                <p:cNvSpPr/>
                <p:nvPr/>
              </p:nvSpPr>
              <p:spPr>
                <a:xfrm rot="13045656">
                  <a:off x="624415" y="895925"/>
                  <a:ext cx="810550" cy="232722"/>
                </a:xfrm>
                <a:prstGeom prst="leftArrow">
                  <a:avLst>
                    <a:gd name="adj1" fmla="val 60000"/>
                    <a:gd name="adj2" fmla="val 50000"/>
                  </a:avLst>
                </a:prstGeom>
                <a:solidFill>
                  <a:srgbClr val="A2C617"/>
                </a:solidFill>
                <a:ln>
                  <a:noFill/>
                </a:ln>
                <a:effectLst/>
              </p:spPr>
            </p:sp>
            <p:sp>
              <p:nvSpPr>
                <p:cNvPr id="78" name="Freeform: Shape 77">
                  <a:extLst>
                    <a:ext uri="{FF2B5EF4-FFF2-40B4-BE49-F238E27FC236}">
                      <a16:creationId xmlns:a16="http://schemas.microsoft.com/office/drawing/2014/main" id="{50909E5C-FBDB-480D-A572-5898AA331F17}"/>
                    </a:ext>
                  </a:extLst>
                </p:cNvPr>
                <p:cNvSpPr/>
                <p:nvPr/>
              </p:nvSpPr>
              <p:spPr>
                <a:xfrm>
                  <a:off x="319981" y="455680"/>
                  <a:ext cx="775742" cy="620593"/>
                </a:xfrm>
                <a:custGeom>
                  <a:avLst/>
                  <a:gdLst>
                    <a:gd name="connsiteX0" fmla="*/ 0 w 775742"/>
                    <a:gd name="connsiteY0" fmla="*/ 62059 h 620593"/>
                    <a:gd name="connsiteX1" fmla="*/ 62059 w 775742"/>
                    <a:gd name="connsiteY1" fmla="*/ 0 h 620593"/>
                    <a:gd name="connsiteX2" fmla="*/ 713683 w 775742"/>
                    <a:gd name="connsiteY2" fmla="*/ 0 h 620593"/>
                    <a:gd name="connsiteX3" fmla="*/ 775742 w 775742"/>
                    <a:gd name="connsiteY3" fmla="*/ 62059 h 620593"/>
                    <a:gd name="connsiteX4" fmla="*/ 775742 w 775742"/>
                    <a:gd name="connsiteY4" fmla="*/ 558534 h 620593"/>
                    <a:gd name="connsiteX5" fmla="*/ 713683 w 775742"/>
                    <a:gd name="connsiteY5" fmla="*/ 620593 h 620593"/>
                    <a:gd name="connsiteX6" fmla="*/ 62059 w 775742"/>
                    <a:gd name="connsiteY6" fmla="*/ 620593 h 620593"/>
                    <a:gd name="connsiteX7" fmla="*/ 0 w 775742"/>
                    <a:gd name="connsiteY7" fmla="*/ 558534 h 620593"/>
                    <a:gd name="connsiteX8" fmla="*/ 0 w 775742"/>
                    <a:gd name="connsiteY8" fmla="*/ 62059 h 6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742" h="620593">
                      <a:moveTo>
                        <a:pt x="0" y="62059"/>
                      </a:moveTo>
                      <a:cubicBezTo>
                        <a:pt x="0" y="27785"/>
                        <a:pt x="27785" y="0"/>
                        <a:pt x="62059" y="0"/>
                      </a:cubicBezTo>
                      <a:lnTo>
                        <a:pt x="713683" y="0"/>
                      </a:lnTo>
                      <a:cubicBezTo>
                        <a:pt x="747957" y="0"/>
                        <a:pt x="775742" y="27785"/>
                        <a:pt x="775742" y="62059"/>
                      </a:cubicBezTo>
                      <a:lnTo>
                        <a:pt x="775742" y="558534"/>
                      </a:lnTo>
                      <a:cubicBezTo>
                        <a:pt x="775742" y="592808"/>
                        <a:pt x="747957" y="620593"/>
                        <a:pt x="713683" y="620593"/>
                      </a:cubicBezTo>
                      <a:lnTo>
                        <a:pt x="62059" y="620593"/>
                      </a:lnTo>
                      <a:cubicBezTo>
                        <a:pt x="27785" y="620593"/>
                        <a:pt x="0" y="592808"/>
                        <a:pt x="0" y="558534"/>
                      </a:cubicBezTo>
                      <a:lnTo>
                        <a:pt x="0" y="62059"/>
                      </a:lnTo>
                      <a:close/>
                    </a:path>
                  </a:pathLst>
                </a:custGeom>
                <a:solidFill>
                  <a:srgbClr val="A2C617"/>
                </a:solidFill>
                <a:ln w="25400" cap="flat" cmpd="sng" algn="ctr">
                  <a:solidFill>
                    <a:sysClr val="window" lastClr="FFFFFF">
                      <a:hueOff val="0"/>
                      <a:satOff val="0"/>
                      <a:lumOff val="0"/>
                      <a:alphaOff val="0"/>
                    </a:sysClr>
                  </a:solidFill>
                  <a:prstDash val="solid"/>
                </a:ln>
                <a:effectLst/>
              </p:spPr>
              <p:txBody>
                <a:bodyPr spcFirstLastPara="0" vert="horz" wrap="square" lIns="39132" tIns="39132" rIns="39132" bIns="39132" numCol="1" spcCol="1270" anchor="ctr" anchorCtr="0">
                  <a:noAutofit/>
                </a:bodyPr>
                <a:lstStyle/>
                <a:p>
                  <a:pPr algn="ctr" defTabSz="466714">
                    <a:lnSpc>
                      <a:spcPct val="90000"/>
                    </a:lnSpc>
                    <a:spcBef>
                      <a:spcPct val="0"/>
                    </a:spcBef>
                    <a:spcAft>
                      <a:spcPct val="35000"/>
                    </a:spcAft>
                    <a:defRPr/>
                  </a:pPr>
                  <a:r>
                    <a:rPr lang="en-US" sz="1051" kern="0" dirty="0">
                      <a:solidFill>
                        <a:prstClr val="white"/>
                      </a:solidFill>
                      <a:latin typeface="Calibri"/>
                    </a:rPr>
                    <a:t>To be identified</a:t>
                  </a:r>
                  <a:endParaRPr lang="en-GB" sz="1051" kern="0" dirty="0">
                    <a:solidFill>
                      <a:prstClr val="white"/>
                    </a:solidFill>
                    <a:latin typeface="Calibri"/>
                  </a:endParaRPr>
                </a:p>
              </p:txBody>
            </p:sp>
            <p:sp>
              <p:nvSpPr>
                <p:cNvPr id="79" name="Arrow: Left 78">
                  <a:extLst>
                    <a:ext uri="{FF2B5EF4-FFF2-40B4-BE49-F238E27FC236}">
                      <a16:creationId xmlns:a16="http://schemas.microsoft.com/office/drawing/2014/main" id="{69A8D08B-1DFA-4A14-A8C8-FE87EB57F886}"/>
                    </a:ext>
                  </a:extLst>
                </p:cNvPr>
                <p:cNvSpPr/>
                <p:nvPr/>
              </p:nvSpPr>
              <p:spPr>
                <a:xfrm rot="16200000">
                  <a:off x="1468990" y="635973"/>
                  <a:ext cx="705208" cy="232722"/>
                </a:xfrm>
                <a:prstGeom prst="leftArrow">
                  <a:avLst>
                    <a:gd name="adj1" fmla="val 60000"/>
                    <a:gd name="adj2" fmla="val 50000"/>
                  </a:avLst>
                </a:prstGeom>
                <a:solidFill>
                  <a:srgbClr val="A2C617"/>
                </a:solidFill>
                <a:ln>
                  <a:noFill/>
                </a:ln>
                <a:effectLst/>
              </p:spPr>
            </p:sp>
            <p:sp>
              <p:nvSpPr>
                <p:cNvPr id="80" name="Freeform: Shape 79">
                  <a:extLst>
                    <a:ext uri="{FF2B5EF4-FFF2-40B4-BE49-F238E27FC236}">
                      <a16:creationId xmlns:a16="http://schemas.microsoft.com/office/drawing/2014/main" id="{756BD37B-86C0-409C-B280-FA70A1105B72}"/>
                    </a:ext>
                  </a:extLst>
                </p:cNvPr>
                <p:cNvSpPr/>
                <p:nvPr/>
              </p:nvSpPr>
              <p:spPr>
                <a:xfrm>
                  <a:off x="1433723" y="89434"/>
                  <a:ext cx="775742" cy="620593"/>
                </a:xfrm>
                <a:custGeom>
                  <a:avLst/>
                  <a:gdLst>
                    <a:gd name="connsiteX0" fmla="*/ 0 w 775742"/>
                    <a:gd name="connsiteY0" fmla="*/ 62059 h 620593"/>
                    <a:gd name="connsiteX1" fmla="*/ 62059 w 775742"/>
                    <a:gd name="connsiteY1" fmla="*/ 0 h 620593"/>
                    <a:gd name="connsiteX2" fmla="*/ 713683 w 775742"/>
                    <a:gd name="connsiteY2" fmla="*/ 0 h 620593"/>
                    <a:gd name="connsiteX3" fmla="*/ 775742 w 775742"/>
                    <a:gd name="connsiteY3" fmla="*/ 62059 h 620593"/>
                    <a:gd name="connsiteX4" fmla="*/ 775742 w 775742"/>
                    <a:gd name="connsiteY4" fmla="*/ 558534 h 620593"/>
                    <a:gd name="connsiteX5" fmla="*/ 713683 w 775742"/>
                    <a:gd name="connsiteY5" fmla="*/ 620593 h 620593"/>
                    <a:gd name="connsiteX6" fmla="*/ 62059 w 775742"/>
                    <a:gd name="connsiteY6" fmla="*/ 620593 h 620593"/>
                    <a:gd name="connsiteX7" fmla="*/ 0 w 775742"/>
                    <a:gd name="connsiteY7" fmla="*/ 558534 h 620593"/>
                    <a:gd name="connsiteX8" fmla="*/ 0 w 775742"/>
                    <a:gd name="connsiteY8" fmla="*/ 62059 h 6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742" h="620593">
                      <a:moveTo>
                        <a:pt x="0" y="62059"/>
                      </a:moveTo>
                      <a:cubicBezTo>
                        <a:pt x="0" y="27785"/>
                        <a:pt x="27785" y="0"/>
                        <a:pt x="62059" y="0"/>
                      </a:cubicBezTo>
                      <a:lnTo>
                        <a:pt x="713683" y="0"/>
                      </a:lnTo>
                      <a:cubicBezTo>
                        <a:pt x="747957" y="0"/>
                        <a:pt x="775742" y="27785"/>
                        <a:pt x="775742" y="62059"/>
                      </a:cubicBezTo>
                      <a:lnTo>
                        <a:pt x="775742" y="558534"/>
                      </a:lnTo>
                      <a:cubicBezTo>
                        <a:pt x="775742" y="592808"/>
                        <a:pt x="747957" y="620593"/>
                        <a:pt x="713683" y="620593"/>
                      </a:cubicBezTo>
                      <a:lnTo>
                        <a:pt x="62059" y="620593"/>
                      </a:lnTo>
                      <a:cubicBezTo>
                        <a:pt x="27785" y="620593"/>
                        <a:pt x="0" y="592808"/>
                        <a:pt x="0" y="558534"/>
                      </a:cubicBezTo>
                      <a:lnTo>
                        <a:pt x="0" y="62059"/>
                      </a:lnTo>
                      <a:close/>
                    </a:path>
                  </a:pathLst>
                </a:custGeom>
                <a:solidFill>
                  <a:srgbClr val="A2C617"/>
                </a:solidFill>
                <a:ln w="25400" cap="flat" cmpd="sng" algn="ctr">
                  <a:solidFill>
                    <a:sysClr val="window" lastClr="FFFFFF">
                      <a:hueOff val="0"/>
                      <a:satOff val="0"/>
                      <a:lumOff val="0"/>
                      <a:alphaOff val="0"/>
                    </a:sysClr>
                  </a:solidFill>
                  <a:prstDash val="solid"/>
                </a:ln>
                <a:effectLst/>
              </p:spPr>
              <p:txBody>
                <a:bodyPr spcFirstLastPara="0" vert="horz" wrap="square" lIns="37227" tIns="37227" rIns="37227" bIns="37227" numCol="1" spcCol="1270" anchor="ctr" anchorCtr="0">
                  <a:noAutofit/>
                </a:bodyPr>
                <a:lstStyle/>
                <a:p>
                  <a:pPr algn="ctr" defTabSz="444489">
                    <a:lnSpc>
                      <a:spcPct val="90000"/>
                    </a:lnSpc>
                    <a:spcBef>
                      <a:spcPct val="0"/>
                    </a:spcBef>
                    <a:spcAft>
                      <a:spcPct val="35000"/>
                    </a:spcAft>
                    <a:defRPr/>
                  </a:pPr>
                  <a:r>
                    <a:rPr lang="en-US" sz="1000" kern="0" dirty="0">
                      <a:solidFill>
                        <a:prstClr val="white"/>
                      </a:solidFill>
                      <a:latin typeface="Calibri"/>
                    </a:rPr>
                    <a:t>Already identified (VOICE)</a:t>
                  </a:r>
                  <a:endParaRPr lang="en-GB" sz="1000" kern="0" dirty="0">
                    <a:solidFill>
                      <a:prstClr val="white"/>
                    </a:solidFill>
                    <a:latin typeface="Calibri"/>
                  </a:endParaRPr>
                </a:p>
              </p:txBody>
            </p:sp>
            <p:sp>
              <p:nvSpPr>
                <p:cNvPr id="81" name="Arrow: Left 80">
                  <a:extLst>
                    <a:ext uri="{FF2B5EF4-FFF2-40B4-BE49-F238E27FC236}">
                      <a16:creationId xmlns:a16="http://schemas.microsoft.com/office/drawing/2014/main" id="{531364EE-80FD-4A1D-A6BF-246D0C095996}"/>
                    </a:ext>
                  </a:extLst>
                </p:cNvPr>
                <p:cNvSpPr/>
                <p:nvPr/>
              </p:nvSpPr>
              <p:spPr>
                <a:xfrm rot="19283244">
                  <a:off x="2196280" y="897696"/>
                  <a:ext cx="763909" cy="232722"/>
                </a:xfrm>
                <a:prstGeom prst="leftArrow">
                  <a:avLst>
                    <a:gd name="adj1" fmla="val 60000"/>
                    <a:gd name="adj2" fmla="val 50000"/>
                  </a:avLst>
                </a:prstGeom>
                <a:solidFill>
                  <a:srgbClr val="A2C617"/>
                </a:solidFill>
                <a:ln>
                  <a:noFill/>
                </a:ln>
                <a:effectLst/>
              </p:spPr>
            </p:sp>
            <p:sp>
              <p:nvSpPr>
                <p:cNvPr id="82" name="Freeform: Shape 81">
                  <a:extLst>
                    <a:ext uri="{FF2B5EF4-FFF2-40B4-BE49-F238E27FC236}">
                      <a16:creationId xmlns:a16="http://schemas.microsoft.com/office/drawing/2014/main" id="{ADB8E3E1-4774-4522-9876-D6957656DDBB}"/>
                    </a:ext>
                  </a:extLst>
                </p:cNvPr>
                <p:cNvSpPr/>
                <p:nvPr/>
              </p:nvSpPr>
              <p:spPr>
                <a:xfrm>
                  <a:off x="2488817" y="465401"/>
                  <a:ext cx="775742" cy="620593"/>
                </a:xfrm>
                <a:custGeom>
                  <a:avLst/>
                  <a:gdLst>
                    <a:gd name="connsiteX0" fmla="*/ 0 w 775742"/>
                    <a:gd name="connsiteY0" fmla="*/ 62059 h 620593"/>
                    <a:gd name="connsiteX1" fmla="*/ 62059 w 775742"/>
                    <a:gd name="connsiteY1" fmla="*/ 0 h 620593"/>
                    <a:gd name="connsiteX2" fmla="*/ 713683 w 775742"/>
                    <a:gd name="connsiteY2" fmla="*/ 0 h 620593"/>
                    <a:gd name="connsiteX3" fmla="*/ 775742 w 775742"/>
                    <a:gd name="connsiteY3" fmla="*/ 62059 h 620593"/>
                    <a:gd name="connsiteX4" fmla="*/ 775742 w 775742"/>
                    <a:gd name="connsiteY4" fmla="*/ 558534 h 620593"/>
                    <a:gd name="connsiteX5" fmla="*/ 713683 w 775742"/>
                    <a:gd name="connsiteY5" fmla="*/ 620593 h 620593"/>
                    <a:gd name="connsiteX6" fmla="*/ 62059 w 775742"/>
                    <a:gd name="connsiteY6" fmla="*/ 620593 h 620593"/>
                    <a:gd name="connsiteX7" fmla="*/ 0 w 775742"/>
                    <a:gd name="connsiteY7" fmla="*/ 558534 h 620593"/>
                    <a:gd name="connsiteX8" fmla="*/ 0 w 775742"/>
                    <a:gd name="connsiteY8" fmla="*/ 62059 h 6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742" h="620593">
                      <a:moveTo>
                        <a:pt x="0" y="62059"/>
                      </a:moveTo>
                      <a:cubicBezTo>
                        <a:pt x="0" y="27785"/>
                        <a:pt x="27785" y="0"/>
                        <a:pt x="62059" y="0"/>
                      </a:cubicBezTo>
                      <a:lnTo>
                        <a:pt x="713683" y="0"/>
                      </a:lnTo>
                      <a:cubicBezTo>
                        <a:pt x="747957" y="0"/>
                        <a:pt x="775742" y="27785"/>
                        <a:pt x="775742" y="62059"/>
                      </a:cubicBezTo>
                      <a:lnTo>
                        <a:pt x="775742" y="558534"/>
                      </a:lnTo>
                      <a:cubicBezTo>
                        <a:pt x="775742" y="592808"/>
                        <a:pt x="747957" y="620593"/>
                        <a:pt x="713683" y="620593"/>
                      </a:cubicBezTo>
                      <a:lnTo>
                        <a:pt x="62059" y="620593"/>
                      </a:lnTo>
                      <a:cubicBezTo>
                        <a:pt x="27785" y="620593"/>
                        <a:pt x="0" y="592808"/>
                        <a:pt x="0" y="558534"/>
                      </a:cubicBezTo>
                      <a:lnTo>
                        <a:pt x="0" y="62059"/>
                      </a:lnTo>
                      <a:close/>
                    </a:path>
                  </a:pathLst>
                </a:custGeom>
                <a:solidFill>
                  <a:srgbClr val="A2C617"/>
                </a:solidFill>
                <a:ln w="25400" cap="flat" cmpd="sng" algn="ctr">
                  <a:solidFill>
                    <a:sysClr val="window" lastClr="FFFFFF">
                      <a:hueOff val="0"/>
                      <a:satOff val="0"/>
                      <a:lumOff val="0"/>
                      <a:alphaOff val="0"/>
                    </a:sysClr>
                  </a:solidFill>
                  <a:prstDash val="solid"/>
                </a:ln>
                <a:effectLst/>
              </p:spPr>
              <p:txBody>
                <a:bodyPr spcFirstLastPara="0" vert="horz" wrap="square" lIns="35323" tIns="35323" rIns="35323" bIns="35323" numCol="1" spcCol="1270" anchor="ctr" anchorCtr="0">
                  <a:noAutofit/>
                </a:bodyPr>
                <a:lstStyle/>
                <a:p>
                  <a:pPr algn="ctr" defTabSz="400041">
                    <a:lnSpc>
                      <a:spcPct val="90000"/>
                    </a:lnSpc>
                    <a:spcBef>
                      <a:spcPct val="0"/>
                    </a:spcBef>
                    <a:spcAft>
                      <a:spcPct val="35000"/>
                    </a:spcAft>
                    <a:defRPr/>
                  </a:pPr>
                  <a:r>
                    <a:rPr lang="en-US" sz="900" kern="0" dirty="0">
                      <a:solidFill>
                        <a:prstClr val="white"/>
                      </a:solidFill>
                      <a:latin typeface="Calibri"/>
                    </a:rPr>
                    <a:t>Existing solutions that could be adapted </a:t>
                  </a:r>
                  <a:endParaRPr lang="en-GB" sz="900" kern="0" dirty="0">
                    <a:solidFill>
                      <a:prstClr val="white"/>
                    </a:solidFill>
                    <a:latin typeface="Calibri"/>
                  </a:endParaRPr>
                </a:p>
              </p:txBody>
            </p:sp>
          </p:grpSp>
          <p:sp>
            <p:nvSpPr>
              <p:cNvPr id="72" name="Freeform: Shape 71">
                <a:extLst>
                  <a:ext uri="{FF2B5EF4-FFF2-40B4-BE49-F238E27FC236}">
                    <a16:creationId xmlns:a16="http://schemas.microsoft.com/office/drawing/2014/main" id="{9FC24841-3D53-4C85-8110-4B08258BB3B1}"/>
                  </a:ext>
                </a:extLst>
              </p:cNvPr>
              <p:cNvSpPr/>
              <p:nvPr/>
            </p:nvSpPr>
            <p:spPr>
              <a:xfrm>
                <a:off x="1339916" y="1948336"/>
                <a:ext cx="1213032" cy="944731"/>
              </a:xfrm>
              <a:custGeom>
                <a:avLst/>
                <a:gdLst>
                  <a:gd name="connsiteX0" fmla="*/ 0 w 1213032"/>
                  <a:gd name="connsiteY0" fmla="*/ 472366 h 944731"/>
                  <a:gd name="connsiteX1" fmla="*/ 606516 w 1213032"/>
                  <a:gd name="connsiteY1" fmla="*/ 0 h 944731"/>
                  <a:gd name="connsiteX2" fmla="*/ 1213032 w 1213032"/>
                  <a:gd name="connsiteY2" fmla="*/ 472366 h 944731"/>
                  <a:gd name="connsiteX3" fmla="*/ 606516 w 1213032"/>
                  <a:gd name="connsiteY3" fmla="*/ 944732 h 944731"/>
                  <a:gd name="connsiteX4" fmla="*/ 0 w 1213032"/>
                  <a:gd name="connsiteY4" fmla="*/ 472366 h 94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032" h="944731">
                    <a:moveTo>
                      <a:pt x="0" y="472366"/>
                    </a:moveTo>
                    <a:cubicBezTo>
                      <a:pt x="0" y="211485"/>
                      <a:pt x="271546" y="0"/>
                      <a:pt x="606516" y="0"/>
                    </a:cubicBezTo>
                    <a:cubicBezTo>
                      <a:pt x="941486" y="0"/>
                      <a:pt x="1213032" y="211485"/>
                      <a:pt x="1213032" y="472366"/>
                    </a:cubicBezTo>
                    <a:cubicBezTo>
                      <a:pt x="1213032" y="733247"/>
                      <a:pt x="941486" y="944732"/>
                      <a:pt x="606516" y="944732"/>
                    </a:cubicBezTo>
                    <a:cubicBezTo>
                      <a:pt x="271546" y="944732"/>
                      <a:pt x="0" y="733247"/>
                      <a:pt x="0" y="472366"/>
                    </a:cubicBezTo>
                    <a:close/>
                  </a:path>
                </a:pathLst>
              </a:custGeom>
              <a:solidFill>
                <a:srgbClr val="007BC2"/>
              </a:solidFill>
              <a:ln w="25400" cap="flat" cmpd="sng" algn="ctr">
                <a:solidFill>
                  <a:sysClr val="window" lastClr="FFFFFF">
                    <a:hueOff val="0"/>
                    <a:satOff val="0"/>
                    <a:lumOff val="0"/>
                    <a:alphaOff val="0"/>
                  </a:sysClr>
                </a:solidFill>
                <a:prstDash val="solid"/>
              </a:ln>
              <a:effectLst/>
            </p:spPr>
            <p:txBody>
              <a:bodyPr spcFirstLastPara="0" vert="horz" wrap="square" lIns="183995" tIns="144703" rIns="183995" bIns="144703" numCol="1" spcCol="1270" anchor="ctr" anchorCtr="0">
                <a:noAutofit/>
              </a:bodyPr>
              <a:lstStyle/>
              <a:p>
                <a:pPr algn="ctr" defTabSz="444489">
                  <a:lnSpc>
                    <a:spcPct val="90000"/>
                  </a:lnSpc>
                  <a:spcBef>
                    <a:spcPct val="0"/>
                  </a:spcBef>
                  <a:spcAft>
                    <a:spcPct val="35000"/>
                  </a:spcAft>
                  <a:defRPr/>
                </a:pPr>
                <a:r>
                  <a:rPr lang="en-US" sz="1100" kern="0" dirty="0">
                    <a:solidFill>
                      <a:prstClr val="white"/>
                    </a:solidFill>
                    <a:latin typeface="Calibri"/>
                  </a:rPr>
                  <a:t>Unmet need calls </a:t>
                </a:r>
                <a:endParaRPr lang="en-GB" sz="1100" kern="0" dirty="0">
                  <a:solidFill>
                    <a:prstClr val="white"/>
                  </a:solidFill>
                  <a:latin typeface="Calibri"/>
                </a:endParaRPr>
              </a:p>
            </p:txBody>
          </p:sp>
          <p:sp>
            <p:nvSpPr>
              <p:cNvPr id="74" name="Arrow: Down 73">
                <a:extLst>
                  <a:ext uri="{FF2B5EF4-FFF2-40B4-BE49-F238E27FC236}">
                    <a16:creationId xmlns:a16="http://schemas.microsoft.com/office/drawing/2014/main" id="{C3A4DB1F-1D50-42CE-B720-4B1BC6762D7A}"/>
                  </a:ext>
                </a:extLst>
              </p:cNvPr>
              <p:cNvSpPr/>
              <p:nvPr/>
            </p:nvSpPr>
            <p:spPr>
              <a:xfrm>
                <a:off x="8317331" y="2137338"/>
                <a:ext cx="136957" cy="146396"/>
              </a:xfrm>
              <a:prstGeom prst="downArrow">
                <a:avLst>
                  <a:gd name="adj1" fmla="val 55000"/>
                  <a:gd name="adj2" fmla="val 45000"/>
                </a:avLst>
              </a:prstGeom>
              <a:solidFill>
                <a:srgbClr val="007BC2"/>
              </a:solidFill>
              <a:ln w="9525" cap="flat" cmpd="sng" algn="ctr">
                <a:solidFill>
                  <a:srgbClr val="007BC2"/>
                </a:solidFill>
                <a:prstDash val="solid"/>
              </a:ln>
              <a:effectLst/>
            </p:spPr>
          </p:sp>
        </p:grpSp>
        <p:sp>
          <p:nvSpPr>
            <p:cNvPr id="67" name="Freeform: Shape 66">
              <a:extLst>
                <a:ext uri="{FF2B5EF4-FFF2-40B4-BE49-F238E27FC236}">
                  <a16:creationId xmlns:a16="http://schemas.microsoft.com/office/drawing/2014/main" id="{ABCCCE11-186D-46EA-92B8-08E93552C5F8}"/>
                </a:ext>
              </a:extLst>
            </p:cNvPr>
            <p:cNvSpPr/>
            <p:nvPr/>
          </p:nvSpPr>
          <p:spPr>
            <a:xfrm>
              <a:off x="5954978" y="3989113"/>
              <a:ext cx="1183285" cy="302501"/>
            </a:xfrm>
            <a:custGeom>
              <a:avLst/>
              <a:gdLst>
                <a:gd name="connsiteX0" fmla="*/ 0 w 1252686"/>
                <a:gd name="connsiteY0" fmla="*/ 0 h 365737"/>
                <a:gd name="connsiteX1" fmla="*/ 1252686 w 1252686"/>
                <a:gd name="connsiteY1" fmla="*/ 0 h 365737"/>
                <a:gd name="connsiteX2" fmla="*/ 1252686 w 1252686"/>
                <a:gd name="connsiteY2" fmla="*/ 365737 h 365737"/>
                <a:gd name="connsiteX3" fmla="*/ 0 w 1252686"/>
                <a:gd name="connsiteY3" fmla="*/ 365737 h 365737"/>
                <a:gd name="connsiteX4" fmla="*/ 0 w 1252686"/>
                <a:gd name="connsiteY4" fmla="*/ 0 h 3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365737">
                  <a:moveTo>
                    <a:pt x="0" y="0"/>
                  </a:moveTo>
                  <a:lnTo>
                    <a:pt x="1252686" y="0"/>
                  </a:lnTo>
                  <a:lnTo>
                    <a:pt x="1252686" y="365737"/>
                  </a:lnTo>
                  <a:lnTo>
                    <a:pt x="0" y="365737"/>
                  </a:lnTo>
                  <a:lnTo>
                    <a:pt x="0" y="0"/>
                  </a:lnTo>
                  <a:close/>
                </a:path>
              </a:pathLst>
            </a:custGeom>
            <a:solidFill>
              <a:srgbClr val="A84D97"/>
            </a:solidFill>
            <a:ln w="25400" cap="flat" cmpd="sng" algn="ctr">
              <a:noFill/>
              <a:prstDash val="solid"/>
            </a:ln>
            <a:effectLst/>
          </p:spPr>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defRPr/>
              </a:pPr>
              <a:r>
                <a:rPr lang="en-US" sz="1100" b="1" kern="0" dirty="0">
                  <a:solidFill>
                    <a:prstClr val="white"/>
                  </a:solidFill>
                  <a:latin typeface="Calibri"/>
                </a:rPr>
                <a:t>TECHNICAL</a:t>
              </a:r>
              <a:endParaRPr lang="en-GB" sz="1100" b="1" kern="0" dirty="0">
                <a:solidFill>
                  <a:prstClr val="white"/>
                </a:solidFill>
                <a:latin typeface="Calibri"/>
              </a:endParaRPr>
            </a:p>
          </p:txBody>
        </p:sp>
        <p:sp>
          <p:nvSpPr>
            <p:cNvPr id="68" name="Freeform: Shape 67">
              <a:extLst>
                <a:ext uri="{FF2B5EF4-FFF2-40B4-BE49-F238E27FC236}">
                  <a16:creationId xmlns:a16="http://schemas.microsoft.com/office/drawing/2014/main" id="{FFC50E6A-F807-4C67-A47D-3B649524C2D7}"/>
                </a:ext>
              </a:extLst>
            </p:cNvPr>
            <p:cNvSpPr/>
            <p:nvPr/>
          </p:nvSpPr>
          <p:spPr>
            <a:xfrm>
              <a:off x="5953728" y="4297470"/>
              <a:ext cx="1180543" cy="389769"/>
            </a:xfrm>
            <a:custGeom>
              <a:avLst/>
              <a:gdLst>
                <a:gd name="connsiteX0" fmla="*/ 0 w 1252686"/>
                <a:gd name="connsiteY0" fmla="*/ 0 h 483120"/>
                <a:gd name="connsiteX1" fmla="*/ 1252686 w 1252686"/>
                <a:gd name="connsiteY1" fmla="*/ 0 h 483120"/>
                <a:gd name="connsiteX2" fmla="*/ 1252686 w 1252686"/>
                <a:gd name="connsiteY2" fmla="*/ 483120 h 483120"/>
                <a:gd name="connsiteX3" fmla="*/ 0 w 1252686"/>
                <a:gd name="connsiteY3" fmla="*/ 483120 h 483120"/>
                <a:gd name="connsiteX4" fmla="*/ 0 w 1252686"/>
                <a:gd name="connsiteY4" fmla="*/ 0 h 48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86" h="483120">
                  <a:moveTo>
                    <a:pt x="0" y="0"/>
                  </a:moveTo>
                  <a:lnTo>
                    <a:pt x="1252686" y="0"/>
                  </a:lnTo>
                  <a:lnTo>
                    <a:pt x="1252686" y="483120"/>
                  </a:lnTo>
                  <a:lnTo>
                    <a:pt x="0" y="483120"/>
                  </a:lnTo>
                  <a:lnTo>
                    <a:pt x="0" y="0"/>
                  </a:lnTo>
                  <a:close/>
                </a:path>
              </a:pathLst>
            </a:custGeom>
            <a:noFill/>
            <a:ln w="9525" cap="flat" cmpd="sng" algn="ctr">
              <a:solidFill>
                <a:srgbClr val="A84D97">
                  <a:alpha val="90000"/>
                </a:srgbClr>
              </a:solidFill>
              <a:prstDash val="solid"/>
            </a:ln>
            <a:effectLst/>
          </p:spPr>
          <p:txBody>
            <a:bodyPr spcFirstLastPara="0" vert="horz" wrap="square" lIns="42672" tIns="42672" rIns="56896" bIns="64008" numCol="1" spcCol="1270" anchor="t" anchorCtr="0">
              <a:noAutofit/>
            </a:bodyPr>
            <a:lstStyle/>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 Technical feasibility</a:t>
              </a:r>
            </a:p>
            <a:p>
              <a:pPr marL="57149" lvl="1" indent="-57149" defTabSz="355591">
                <a:lnSpc>
                  <a:spcPct val="90000"/>
                </a:lnSpc>
                <a:spcBef>
                  <a:spcPct val="0"/>
                </a:spcBef>
                <a:spcAft>
                  <a:spcPct val="15000"/>
                </a:spcAft>
                <a:buFontTx/>
                <a:buChar char="•"/>
                <a:defRPr/>
              </a:pPr>
              <a:r>
                <a:rPr lang="en-US" sz="900" kern="0" dirty="0">
                  <a:solidFill>
                    <a:prstClr val="black">
                      <a:hueOff val="0"/>
                      <a:satOff val="0"/>
                      <a:lumOff val="0"/>
                      <a:alphaOff val="0"/>
                    </a:prstClr>
                  </a:solidFill>
                  <a:latin typeface="Calibri"/>
                </a:rPr>
                <a:t>Scalability predictions </a:t>
              </a:r>
              <a:endParaRPr lang="en-GB" sz="900" kern="0" dirty="0">
                <a:solidFill>
                  <a:prstClr val="black">
                    <a:hueOff val="0"/>
                    <a:satOff val="0"/>
                    <a:lumOff val="0"/>
                    <a:alphaOff val="0"/>
                  </a:prstClr>
                </a:solidFill>
                <a:latin typeface="Calibri"/>
              </a:endParaRPr>
            </a:p>
            <a:p>
              <a:pPr marL="57149" lvl="1" indent="-57149" defTabSz="355591">
                <a:lnSpc>
                  <a:spcPct val="90000"/>
                </a:lnSpc>
                <a:spcBef>
                  <a:spcPct val="0"/>
                </a:spcBef>
                <a:spcAft>
                  <a:spcPct val="15000"/>
                </a:spcAft>
                <a:buFontTx/>
                <a:buChar char="•"/>
                <a:defRPr/>
              </a:pPr>
              <a:endParaRPr lang="en-GB" sz="900" kern="0" dirty="0">
                <a:solidFill>
                  <a:prstClr val="black">
                    <a:hueOff val="0"/>
                    <a:satOff val="0"/>
                    <a:lumOff val="0"/>
                    <a:alphaOff val="0"/>
                  </a:prstClr>
                </a:solidFill>
                <a:latin typeface="Calibri"/>
              </a:endParaRPr>
            </a:p>
          </p:txBody>
        </p:sp>
      </p:grpSp>
      <p:sp>
        <p:nvSpPr>
          <p:cNvPr id="141" name="Rectangle: Rounded Corners 140">
            <a:extLst>
              <a:ext uri="{FF2B5EF4-FFF2-40B4-BE49-F238E27FC236}">
                <a16:creationId xmlns:a16="http://schemas.microsoft.com/office/drawing/2014/main" id="{DE941F7F-D65D-49FB-89C7-776B0C169125}"/>
              </a:ext>
            </a:extLst>
          </p:cNvPr>
          <p:cNvSpPr/>
          <p:nvPr/>
        </p:nvSpPr>
        <p:spPr>
          <a:xfrm>
            <a:off x="10746118" y="1569455"/>
            <a:ext cx="1327772" cy="123340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t>AHSN Comms Department do all unmet need calls - could be expanded to include social care </a:t>
            </a:r>
            <a:endParaRPr lang="en-GB" sz="1000" dirty="0"/>
          </a:p>
        </p:txBody>
      </p:sp>
      <p:sp>
        <p:nvSpPr>
          <p:cNvPr id="142" name="Rectangle: Rounded Corners 141">
            <a:extLst>
              <a:ext uri="{FF2B5EF4-FFF2-40B4-BE49-F238E27FC236}">
                <a16:creationId xmlns:a16="http://schemas.microsoft.com/office/drawing/2014/main" id="{567C15E4-0DE9-4D4B-89ED-897E8175EB02}"/>
              </a:ext>
            </a:extLst>
          </p:cNvPr>
          <p:cNvSpPr/>
          <p:nvPr/>
        </p:nvSpPr>
        <p:spPr>
          <a:xfrm>
            <a:off x="10747981" y="2936411"/>
            <a:ext cx="1324043" cy="2011699"/>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t>The OMNIA online platform is currently being developed by AHSN to co-ordinate the innovation lifecycle. All delivery partners have access. Could be expanded to social care</a:t>
            </a:r>
            <a:endParaRPr lang="en-GB" sz="1000" dirty="0"/>
          </a:p>
        </p:txBody>
      </p:sp>
      <p:sp>
        <p:nvSpPr>
          <p:cNvPr id="143" name="Right Brace 142">
            <a:extLst>
              <a:ext uri="{FF2B5EF4-FFF2-40B4-BE49-F238E27FC236}">
                <a16:creationId xmlns:a16="http://schemas.microsoft.com/office/drawing/2014/main" id="{DD7B0EA7-354A-4718-AE4C-FC2EA0774551}"/>
              </a:ext>
            </a:extLst>
          </p:cNvPr>
          <p:cNvSpPr/>
          <p:nvPr/>
        </p:nvSpPr>
        <p:spPr>
          <a:xfrm>
            <a:off x="9234797" y="761513"/>
            <a:ext cx="575167" cy="5674451"/>
          </a:xfrm>
          <a:prstGeom prst="rightBrace">
            <a:avLst/>
          </a:prstGeom>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Rectangle: Rounded Corners 143">
            <a:extLst>
              <a:ext uri="{FF2B5EF4-FFF2-40B4-BE49-F238E27FC236}">
                <a16:creationId xmlns:a16="http://schemas.microsoft.com/office/drawing/2014/main" id="{4C75368C-0397-4498-AFBA-B36281348B62}"/>
              </a:ext>
            </a:extLst>
          </p:cNvPr>
          <p:cNvSpPr/>
          <p:nvPr/>
        </p:nvSpPr>
        <p:spPr>
          <a:xfrm rot="5400000">
            <a:off x="9121605" y="3416100"/>
            <a:ext cx="2268291" cy="534569"/>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Co-ordination Centre</a:t>
            </a:r>
            <a:endParaRPr lang="en-GB" sz="1400" dirty="0"/>
          </a:p>
        </p:txBody>
      </p:sp>
      <p:sp>
        <p:nvSpPr>
          <p:cNvPr id="145" name="Rectangle: Rounded Corners 144">
            <a:extLst>
              <a:ext uri="{FF2B5EF4-FFF2-40B4-BE49-F238E27FC236}">
                <a16:creationId xmlns:a16="http://schemas.microsoft.com/office/drawing/2014/main" id="{3EA89C6A-48B4-4DDF-89C8-0FEDCDB61E7F}"/>
              </a:ext>
            </a:extLst>
          </p:cNvPr>
          <p:cNvSpPr/>
          <p:nvPr/>
        </p:nvSpPr>
        <p:spPr>
          <a:xfrm>
            <a:off x="10706834" y="56021"/>
            <a:ext cx="1365191" cy="130140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t>End to end process managed by a Co-ordination Centre  led by Programme Manager &amp; team of liaison staff across health and social care </a:t>
            </a:r>
            <a:endParaRPr lang="en-GB" sz="1000" dirty="0"/>
          </a:p>
        </p:txBody>
      </p:sp>
      <p:sp>
        <p:nvSpPr>
          <p:cNvPr id="147" name="Arrow: Curved Right 146">
            <a:extLst>
              <a:ext uri="{FF2B5EF4-FFF2-40B4-BE49-F238E27FC236}">
                <a16:creationId xmlns:a16="http://schemas.microsoft.com/office/drawing/2014/main" id="{36DBD509-E959-4A9D-B9F4-F5212E2C2789}"/>
              </a:ext>
            </a:extLst>
          </p:cNvPr>
          <p:cNvSpPr/>
          <p:nvPr/>
        </p:nvSpPr>
        <p:spPr>
          <a:xfrm>
            <a:off x="1057098" y="1387451"/>
            <a:ext cx="376071" cy="821599"/>
          </a:xfrm>
          <a:prstGeom prst="curvedRightArrow">
            <a:avLst/>
          </a:prstGeom>
          <a:noFill/>
          <a:ln w="12700">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4" name="Arrow: Down 123">
            <a:extLst>
              <a:ext uri="{FF2B5EF4-FFF2-40B4-BE49-F238E27FC236}">
                <a16:creationId xmlns:a16="http://schemas.microsoft.com/office/drawing/2014/main" id="{D776337F-6BAB-42E9-817B-46F8FDA16D41}"/>
              </a:ext>
            </a:extLst>
          </p:cNvPr>
          <p:cNvSpPr/>
          <p:nvPr/>
        </p:nvSpPr>
        <p:spPr>
          <a:xfrm>
            <a:off x="2565209" y="2264376"/>
            <a:ext cx="588060" cy="300528"/>
          </a:xfrm>
          <a:prstGeom prst="downArrow">
            <a:avLst/>
          </a:prstGeom>
          <a:solidFill>
            <a:srgbClr val="007BC2"/>
          </a:solidFill>
          <a:ln w="25400" cap="flat" cmpd="sng" algn="ctr">
            <a:noFill/>
            <a:prstDash val="solid"/>
          </a:ln>
          <a:effectLst/>
        </p:spPr>
        <p:txBody>
          <a:bodyPr rtlCol="0" anchor="ctr"/>
          <a:lstStyle/>
          <a:p>
            <a:pPr algn="ctr" defTabSz="914377">
              <a:defRPr/>
            </a:pPr>
            <a:endParaRPr lang="en-GB" kern="0">
              <a:solidFill>
                <a:prstClr val="white"/>
              </a:solidFill>
              <a:latin typeface="Calibri"/>
            </a:endParaRPr>
          </a:p>
        </p:txBody>
      </p:sp>
    </p:spTree>
    <p:extLst>
      <p:ext uri="{BB962C8B-B14F-4D97-AF65-F5344CB8AC3E}">
        <p14:creationId xmlns:p14="http://schemas.microsoft.com/office/powerpoint/2010/main" val="1263147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1C16-A774-4F7F-B3A5-A184EA141503}"/>
              </a:ext>
            </a:extLst>
          </p:cNvPr>
          <p:cNvSpPr>
            <a:spLocks noGrp="1"/>
          </p:cNvSpPr>
          <p:nvPr>
            <p:ph type="title"/>
          </p:nvPr>
        </p:nvSpPr>
        <p:spPr>
          <a:xfrm>
            <a:off x="47336" y="-27383"/>
            <a:ext cx="4466931" cy="2543460"/>
          </a:xfrm>
        </p:spPr>
        <p:txBody>
          <a:bodyPr>
            <a:normAutofit/>
          </a:bodyPr>
          <a:lstStyle/>
          <a:p>
            <a:r>
              <a:rPr lang="en-US" sz="1867" dirty="0">
                <a:solidFill>
                  <a:prstClr val="black"/>
                </a:solidFill>
              </a:rPr>
              <a:t>Panel role –virtual team of expert to advice and guide each promising innovation,  allowing each part of the eco system to support and ensure best possible opportunity for the innovation to be commissioned within the NHS/Social Care </a:t>
            </a:r>
            <a:endParaRPr lang="en-GB" b="0" dirty="0"/>
          </a:p>
        </p:txBody>
      </p:sp>
      <p:cxnSp>
        <p:nvCxnSpPr>
          <p:cNvPr id="7" name="Straight Arrow Connector 6">
            <a:extLst>
              <a:ext uri="{FF2B5EF4-FFF2-40B4-BE49-F238E27FC236}">
                <a16:creationId xmlns:a16="http://schemas.microsoft.com/office/drawing/2014/main" id="{D45B5781-9E75-43C6-B649-067A3EF04DC4}"/>
              </a:ext>
            </a:extLst>
          </p:cNvPr>
          <p:cNvCxnSpPr>
            <a:cxnSpLocks/>
          </p:cNvCxnSpPr>
          <p:nvPr/>
        </p:nvCxnSpPr>
        <p:spPr>
          <a:xfrm>
            <a:off x="1007435" y="3177840"/>
            <a:ext cx="10513168" cy="0"/>
          </a:xfrm>
          <a:prstGeom prst="straightConnector1">
            <a:avLst/>
          </a:prstGeom>
          <a:ln w="19050">
            <a:solidFill>
              <a:srgbClr val="007BC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Flowchart: Merge 11">
            <a:extLst>
              <a:ext uri="{FF2B5EF4-FFF2-40B4-BE49-F238E27FC236}">
                <a16:creationId xmlns:a16="http://schemas.microsoft.com/office/drawing/2014/main" id="{F3660A9B-AD92-4CA8-88E4-6069F6A80558}"/>
              </a:ext>
            </a:extLst>
          </p:cNvPr>
          <p:cNvSpPr/>
          <p:nvPr/>
        </p:nvSpPr>
        <p:spPr>
          <a:xfrm>
            <a:off x="4896707" y="1043387"/>
            <a:ext cx="1992008" cy="646952"/>
          </a:xfrm>
          <a:prstGeom prst="flowChartMerge">
            <a:avLst/>
          </a:prstGeom>
          <a:solidFill>
            <a:srgbClr val="A2C61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67" dirty="0"/>
          </a:p>
          <a:p>
            <a:pPr algn="ctr"/>
            <a:r>
              <a:rPr lang="en-US" sz="1467" dirty="0"/>
              <a:t>First  Triage </a:t>
            </a:r>
            <a:endParaRPr lang="en-GB" sz="1467" dirty="0"/>
          </a:p>
        </p:txBody>
      </p:sp>
      <p:sp>
        <p:nvSpPr>
          <p:cNvPr id="14" name="Rectangle 13">
            <a:extLst>
              <a:ext uri="{FF2B5EF4-FFF2-40B4-BE49-F238E27FC236}">
                <a16:creationId xmlns:a16="http://schemas.microsoft.com/office/drawing/2014/main" id="{32E0F24F-4E9B-49A2-A966-440AEDEAD287}"/>
              </a:ext>
            </a:extLst>
          </p:cNvPr>
          <p:cNvSpPr/>
          <p:nvPr/>
        </p:nvSpPr>
        <p:spPr>
          <a:xfrm>
            <a:off x="850050" y="2337654"/>
            <a:ext cx="2208245" cy="610967"/>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BC2"/>
                </a:solidFill>
              </a:rPr>
              <a:t>Idea</a:t>
            </a:r>
            <a:endParaRPr lang="en-GB" sz="2400" dirty="0">
              <a:solidFill>
                <a:srgbClr val="007BC2"/>
              </a:solidFill>
            </a:endParaRPr>
          </a:p>
        </p:txBody>
      </p:sp>
      <p:sp>
        <p:nvSpPr>
          <p:cNvPr id="15" name="Rectangle 14">
            <a:extLst>
              <a:ext uri="{FF2B5EF4-FFF2-40B4-BE49-F238E27FC236}">
                <a16:creationId xmlns:a16="http://schemas.microsoft.com/office/drawing/2014/main" id="{9B8997AA-704F-4CAA-A938-1CD5D1179D94}"/>
              </a:ext>
            </a:extLst>
          </p:cNvPr>
          <p:cNvSpPr/>
          <p:nvPr/>
        </p:nvSpPr>
        <p:spPr>
          <a:xfrm>
            <a:off x="3308516" y="2347003"/>
            <a:ext cx="2016224" cy="610983"/>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BC2"/>
                </a:solidFill>
              </a:rPr>
              <a:t>Pre CE Mark </a:t>
            </a:r>
            <a:endParaRPr lang="en-GB" sz="2400" dirty="0">
              <a:solidFill>
                <a:srgbClr val="007BC2"/>
              </a:solidFill>
            </a:endParaRPr>
          </a:p>
        </p:txBody>
      </p:sp>
      <p:sp>
        <p:nvSpPr>
          <p:cNvPr id="16" name="Rectangle 15">
            <a:extLst>
              <a:ext uri="{FF2B5EF4-FFF2-40B4-BE49-F238E27FC236}">
                <a16:creationId xmlns:a16="http://schemas.microsoft.com/office/drawing/2014/main" id="{26CA265D-A53B-488F-BC64-C0DB1FDDF777}"/>
              </a:ext>
            </a:extLst>
          </p:cNvPr>
          <p:cNvSpPr/>
          <p:nvPr/>
        </p:nvSpPr>
        <p:spPr>
          <a:xfrm>
            <a:off x="6239503" y="2308391"/>
            <a:ext cx="2208245" cy="677085"/>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BC2"/>
                </a:solidFill>
              </a:rPr>
              <a:t>Post CE Mark </a:t>
            </a:r>
            <a:endParaRPr lang="en-GB" sz="2400" dirty="0">
              <a:solidFill>
                <a:srgbClr val="007BC2"/>
              </a:solidFill>
            </a:endParaRPr>
          </a:p>
        </p:txBody>
      </p:sp>
      <p:sp>
        <p:nvSpPr>
          <p:cNvPr id="17" name="Rectangle 16">
            <a:extLst>
              <a:ext uri="{FF2B5EF4-FFF2-40B4-BE49-F238E27FC236}">
                <a16:creationId xmlns:a16="http://schemas.microsoft.com/office/drawing/2014/main" id="{C5ED266A-F7EC-420B-81E6-F63D3C5F2A4E}"/>
              </a:ext>
            </a:extLst>
          </p:cNvPr>
          <p:cNvSpPr/>
          <p:nvPr/>
        </p:nvSpPr>
        <p:spPr>
          <a:xfrm>
            <a:off x="8548460" y="2313950"/>
            <a:ext cx="1772059" cy="677087"/>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BC2"/>
                </a:solidFill>
              </a:rPr>
              <a:t>RWE </a:t>
            </a:r>
            <a:endParaRPr lang="en-GB" sz="2400" dirty="0">
              <a:solidFill>
                <a:srgbClr val="007BC2"/>
              </a:solidFill>
            </a:endParaRPr>
          </a:p>
        </p:txBody>
      </p:sp>
      <p:sp>
        <p:nvSpPr>
          <p:cNvPr id="18" name="Rectangle 17">
            <a:extLst>
              <a:ext uri="{FF2B5EF4-FFF2-40B4-BE49-F238E27FC236}">
                <a16:creationId xmlns:a16="http://schemas.microsoft.com/office/drawing/2014/main" id="{6465310C-704A-4451-9E96-4EE456B2A147}"/>
              </a:ext>
            </a:extLst>
          </p:cNvPr>
          <p:cNvSpPr/>
          <p:nvPr/>
        </p:nvSpPr>
        <p:spPr>
          <a:xfrm>
            <a:off x="10443326" y="2308391"/>
            <a:ext cx="1416636" cy="686051"/>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solidFill>
                  <a:srgbClr val="007BC2"/>
                </a:solidFill>
              </a:rPr>
              <a:t>Adoption and Scale  / Scale UP </a:t>
            </a:r>
            <a:endParaRPr lang="en-GB" sz="1333" dirty="0">
              <a:solidFill>
                <a:srgbClr val="007BC2"/>
              </a:solidFill>
            </a:endParaRPr>
          </a:p>
        </p:txBody>
      </p:sp>
      <p:sp>
        <p:nvSpPr>
          <p:cNvPr id="20" name="Flowchart: Process 19">
            <a:extLst>
              <a:ext uri="{FF2B5EF4-FFF2-40B4-BE49-F238E27FC236}">
                <a16:creationId xmlns:a16="http://schemas.microsoft.com/office/drawing/2014/main" id="{43E6EB31-BC17-45F1-BF16-3F572757F03A}"/>
              </a:ext>
            </a:extLst>
          </p:cNvPr>
          <p:cNvSpPr/>
          <p:nvPr/>
        </p:nvSpPr>
        <p:spPr>
          <a:xfrm>
            <a:off x="5163781" y="35366"/>
            <a:ext cx="1480396" cy="466065"/>
          </a:xfrm>
          <a:prstGeom prst="flowChartProcess">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Innovator </a:t>
            </a:r>
            <a:endParaRPr lang="en-GB" sz="1600" dirty="0"/>
          </a:p>
        </p:txBody>
      </p:sp>
      <p:cxnSp>
        <p:nvCxnSpPr>
          <p:cNvPr id="22" name="Straight Arrow Connector 21">
            <a:extLst>
              <a:ext uri="{FF2B5EF4-FFF2-40B4-BE49-F238E27FC236}">
                <a16:creationId xmlns:a16="http://schemas.microsoft.com/office/drawing/2014/main" id="{F6FF42B6-F7D3-4B05-8C71-BD7AAF630E1B}"/>
              </a:ext>
            </a:extLst>
          </p:cNvPr>
          <p:cNvCxnSpPr>
            <a:cxnSpLocks/>
          </p:cNvCxnSpPr>
          <p:nvPr/>
        </p:nvCxnSpPr>
        <p:spPr>
          <a:xfrm>
            <a:off x="5880603" y="644691"/>
            <a:ext cx="0" cy="309591"/>
          </a:xfrm>
          <a:prstGeom prst="straightConnector1">
            <a:avLst/>
          </a:prstGeom>
          <a:ln>
            <a:solidFill>
              <a:srgbClr val="007BC2"/>
            </a:solidFill>
            <a:tailEnd type="triangle"/>
          </a:ln>
          <a:effectLst/>
        </p:spPr>
        <p:style>
          <a:lnRef idx="3">
            <a:schemeClr val="dk1"/>
          </a:lnRef>
          <a:fillRef idx="0">
            <a:schemeClr val="dk1"/>
          </a:fillRef>
          <a:effectRef idx="2">
            <a:schemeClr val="dk1"/>
          </a:effectRef>
          <a:fontRef idx="minor">
            <a:schemeClr val="tx1"/>
          </a:fontRef>
        </p:style>
      </p:cxnSp>
      <p:sp>
        <p:nvSpPr>
          <p:cNvPr id="23" name="Callout: Line 22">
            <a:extLst>
              <a:ext uri="{FF2B5EF4-FFF2-40B4-BE49-F238E27FC236}">
                <a16:creationId xmlns:a16="http://schemas.microsoft.com/office/drawing/2014/main" id="{72939FC0-B7A0-45F7-B6BB-47CA8C78E4A3}"/>
              </a:ext>
            </a:extLst>
          </p:cNvPr>
          <p:cNvSpPr/>
          <p:nvPr/>
        </p:nvSpPr>
        <p:spPr>
          <a:xfrm>
            <a:off x="7946331" y="304465"/>
            <a:ext cx="1488159" cy="899937"/>
          </a:xfrm>
          <a:prstGeom prst="borderCallout1">
            <a:avLst>
              <a:gd name="adj1" fmla="val 53288"/>
              <a:gd name="adj2" fmla="val -16169"/>
              <a:gd name="adj3" fmla="val 52583"/>
              <a:gd name="adj4" fmla="val -94712"/>
            </a:avLst>
          </a:prstGeom>
          <a:noFill/>
          <a:ln w="28575">
            <a:solidFill>
              <a:srgbClr val="A84D97"/>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OMNIA  </a:t>
            </a:r>
            <a:endParaRPr lang="en-GB" sz="2400" dirty="0"/>
          </a:p>
        </p:txBody>
      </p:sp>
      <p:sp>
        <p:nvSpPr>
          <p:cNvPr id="24" name="Rectangle 23">
            <a:extLst>
              <a:ext uri="{FF2B5EF4-FFF2-40B4-BE49-F238E27FC236}">
                <a16:creationId xmlns:a16="http://schemas.microsoft.com/office/drawing/2014/main" id="{11026140-5783-410A-8C25-5E428CAF1F7F}"/>
              </a:ext>
            </a:extLst>
          </p:cNvPr>
          <p:cNvSpPr/>
          <p:nvPr/>
        </p:nvSpPr>
        <p:spPr>
          <a:xfrm>
            <a:off x="4872491" y="3389215"/>
            <a:ext cx="2016224" cy="677085"/>
          </a:xfrm>
          <a:prstGeom prst="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MDT virtual panel of experts </a:t>
            </a:r>
            <a:endParaRPr lang="en-GB" sz="1600" dirty="0"/>
          </a:p>
        </p:txBody>
      </p:sp>
      <p:sp>
        <p:nvSpPr>
          <p:cNvPr id="25" name="Callout: Line 24">
            <a:extLst>
              <a:ext uri="{FF2B5EF4-FFF2-40B4-BE49-F238E27FC236}">
                <a16:creationId xmlns:a16="http://schemas.microsoft.com/office/drawing/2014/main" id="{E556374D-5E54-472D-8C60-378E6C1E8659}"/>
              </a:ext>
            </a:extLst>
          </p:cNvPr>
          <p:cNvSpPr/>
          <p:nvPr/>
        </p:nvSpPr>
        <p:spPr>
          <a:xfrm>
            <a:off x="9472919" y="3487630"/>
            <a:ext cx="1930045" cy="1093481"/>
          </a:xfrm>
          <a:prstGeom prst="borderCallout1">
            <a:avLst>
              <a:gd name="adj1" fmla="val 46359"/>
              <a:gd name="adj2" fmla="val -5493"/>
              <a:gd name="adj3" fmla="val 19353"/>
              <a:gd name="adj4" fmla="val -129356"/>
            </a:avLst>
          </a:prstGeom>
          <a:noFill/>
          <a:ln w="28575">
            <a:solidFill>
              <a:srgbClr val="A84D97"/>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33" b="1" dirty="0"/>
              <a:t>Priority, Business Rules, Plan and who's involved at what point </a:t>
            </a:r>
          </a:p>
          <a:p>
            <a:pPr algn="ctr"/>
            <a:r>
              <a:rPr lang="en-US" sz="1333" b="1" dirty="0"/>
              <a:t>‘Doers’ and ‘expert panel ’ </a:t>
            </a:r>
            <a:endParaRPr lang="en-GB" sz="1333" b="1" dirty="0"/>
          </a:p>
        </p:txBody>
      </p:sp>
      <p:sp>
        <p:nvSpPr>
          <p:cNvPr id="26" name="Rectangle 25">
            <a:extLst>
              <a:ext uri="{FF2B5EF4-FFF2-40B4-BE49-F238E27FC236}">
                <a16:creationId xmlns:a16="http://schemas.microsoft.com/office/drawing/2014/main" id="{918E225E-BD62-4211-BB90-82F970B70DF0}"/>
              </a:ext>
            </a:extLst>
          </p:cNvPr>
          <p:cNvSpPr/>
          <p:nvPr/>
        </p:nvSpPr>
        <p:spPr>
          <a:xfrm>
            <a:off x="5138299" y="4404847"/>
            <a:ext cx="1632181" cy="564775"/>
          </a:xfrm>
          <a:prstGeom prst="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Evaluation Development  </a:t>
            </a:r>
            <a:endParaRPr lang="en-GB" sz="1600" dirty="0"/>
          </a:p>
        </p:txBody>
      </p:sp>
      <p:sp>
        <p:nvSpPr>
          <p:cNvPr id="27" name="Rectangle 26">
            <a:extLst>
              <a:ext uri="{FF2B5EF4-FFF2-40B4-BE49-F238E27FC236}">
                <a16:creationId xmlns:a16="http://schemas.microsoft.com/office/drawing/2014/main" id="{66D8C4F7-1F1B-434A-B0D6-DF8B9E9CCA0D}"/>
              </a:ext>
            </a:extLst>
          </p:cNvPr>
          <p:cNvSpPr/>
          <p:nvPr/>
        </p:nvSpPr>
        <p:spPr>
          <a:xfrm>
            <a:off x="4994283" y="5835688"/>
            <a:ext cx="1920213" cy="677552"/>
          </a:xfrm>
          <a:prstGeom prst="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t>Outputs </a:t>
            </a:r>
            <a:endParaRPr lang="en-GB" sz="2133" dirty="0"/>
          </a:p>
        </p:txBody>
      </p:sp>
      <p:sp>
        <p:nvSpPr>
          <p:cNvPr id="28" name="Callout: Line 27">
            <a:extLst>
              <a:ext uri="{FF2B5EF4-FFF2-40B4-BE49-F238E27FC236}">
                <a16:creationId xmlns:a16="http://schemas.microsoft.com/office/drawing/2014/main" id="{2836960E-7225-4F1E-99E6-5ACA43323417}"/>
              </a:ext>
            </a:extLst>
          </p:cNvPr>
          <p:cNvSpPr/>
          <p:nvPr/>
        </p:nvSpPr>
        <p:spPr>
          <a:xfrm>
            <a:off x="1198665" y="3479517"/>
            <a:ext cx="1929600" cy="1094400"/>
          </a:xfrm>
          <a:prstGeom prst="borderCallout1">
            <a:avLst>
              <a:gd name="adj1" fmla="val 49165"/>
              <a:gd name="adj2" fmla="val 104255"/>
              <a:gd name="adj3" fmla="val 15261"/>
              <a:gd name="adj4" fmla="val 186550"/>
            </a:avLst>
          </a:prstGeom>
          <a:noFill/>
          <a:ln w="28575">
            <a:solidFill>
              <a:srgbClr val="A84D97"/>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Second Triage</a:t>
            </a:r>
          </a:p>
        </p:txBody>
      </p:sp>
      <p:cxnSp>
        <p:nvCxnSpPr>
          <p:cNvPr id="30" name="Straight Arrow Connector 29">
            <a:extLst>
              <a:ext uri="{FF2B5EF4-FFF2-40B4-BE49-F238E27FC236}">
                <a16:creationId xmlns:a16="http://schemas.microsoft.com/office/drawing/2014/main" id="{467C4F3E-896C-4C72-9420-2274515BEBBD}"/>
              </a:ext>
            </a:extLst>
          </p:cNvPr>
          <p:cNvCxnSpPr>
            <a:cxnSpLocks/>
          </p:cNvCxnSpPr>
          <p:nvPr/>
        </p:nvCxnSpPr>
        <p:spPr>
          <a:xfrm>
            <a:off x="5851539" y="2376969"/>
            <a:ext cx="0" cy="617476"/>
          </a:xfrm>
          <a:prstGeom prst="straightConnector1">
            <a:avLst/>
          </a:prstGeom>
          <a:ln>
            <a:solidFill>
              <a:srgbClr val="007BC2"/>
            </a:solidFill>
            <a:tailEnd type="triangle"/>
          </a:ln>
          <a:effectLst/>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CD0B9A7F-D484-4C57-A753-0416D13069FC}"/>
              </a:ext>
            </a:extLst>
          </p:cNvPr>
          <p:cNvCxnSpPr/>
          <p:nvPr/>
        </p:nvCxnSpPr>
        <p:spPr>
          <a:xfrm>
            <a:off x="5914767" y="4184491"/>
            <a:ext cx="0" cy="107015"/>
          </a:xfrm>
          <a:prstGeom prst="straightConnector1">
            <a:avLst/>
          </a:prstGeom>
          <a:ln>
            <a:solidFill>
              <a:srgbClr val="007BC2"/>
            </a:solidFill>
            <a:tailEnd type="triangle"/>
          </a:ln>
          <a:effectLst/>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64A95E00-8848-40D5-87D5-6479E34B48D1}"/>
              </a:ext>
            </a:extLst>
          </p:cNvPr>
          <p:cNvCxnSpPr>
            <a:cxnSpLocks/>
          </p:cNvCxnSpPr>
          <p:nvPr/>
        </p:nvCxnSpPr>
        <p:spPr>
          <a:xfrm>
            <a:off x="5942251" y="5317223"/>
            <a:ext cx="0" cy="423909"/>
          </a:xfrm>
          <a:prstGeom prst="straightConnector1">
            <a:avLst/>
          </a:prstGeom>
          <a:ln>
            <a:solidFill>
              <a:srgbClr val="007BC2"/>
            </a:solidFill>
            <a:tailEnd type="triangle"/>
          </a:ln>
          <a:effectLst/>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A59A9DEF-AB2A-453A-858A-5E95F329BBF8}"/>
              </a:ext>
            </a:extLst>
          </p:cNvPr>
          <p:cNvSpPr/>
          <p:nvPr/>
        </p:nvSpPr>
        <p:spPr>
          <a:xfrm>
            <a:off x="4200422" y="3052282"/>
            <a:ext cx="3360361" cy="251117"/>
          </a:xfrm>
          <a:prstGeom prst="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Value Proposition </a:t>
            </a:r>
            <a:endParaRPr lang="en-GB" sz="1600" dirty="0"/>
          </a:p>
        </p:txBody>
      </p:sp>
      <p:sp>
        <p:nvSpPr>
          <p:cNvPr id="44" name="Rectangle 43">
            <a:extLst>
              <a:ext uri="{FF2B5EF4-FFF2-40B4-BE49-F238E27FC236}">
                <a16:creationId xmlns:a16="http://schemas.microsoft.com/office/drawing/2014/main" id="{9B1C0B5C-BDBE-4E8A-BB88-CBED0866F4FB}"/>
              </a:ext>
            </a:extLst>
          </p:cNvPr>
          <p:cNvSpPr/>
          <p:nvPr/>
        </p:nvSpPr>
        <p:spPr>
          <a:xfrm>
            <a:off x="527380" y="5157192"/>
            <a:ext cx="1584000" cy="480000"/>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solidFill>
                  <a:srgbClr val="007BC2"/>
                </a:solidFill>
              </a:rPr>
              <a:t>Unmet need / Clinical Pull </a:t>
            </a:r>
            <a:endParaRPr lang="en-GB" sz="1333" dirty="0">
              <a:solidFill>
                <a:srgbClr val="007BC2"/>
              </a:solidFill>
            </a:endParaRPr>
          </a:p>
        </p:txBody>
      </p:sp>
      <p:sp>
        <p:nvSpPr>
          <p:cNvPr id="46" name="Rectangle 45">
            <a:extLst>
              <a:ext uri="{FF2B5EF4-FFF2-40B4-BE49-F238E27FC236}">
                <a16:creationId xmlns:a16="http://schemas.microsoft.com/office/drawing/2014/main" id="{D39537DF-DA65-4A9F-8404-22AD72FF2228}"/>
              </a:ext>
            </a:extLst>
          </p:cNvPr>
          <p:cNvSpPr/>
          <p:nvPr/>
        </p:nvSpPr>
        <p:spPr>
          <a:xfrm>
            <a:off x="4035196" y="5159136"/>
            <a:ext cx="1584000" cy="480000"/>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solidFill>
                  <a:srgbClr val="007BC2"/>
                </a:solidFill>
              </a:rPr>
              <a:t>MHRA </a:t>
            </a:r>
            <a:endParaRPr lang="en-GB" sz="1333" dirty="0">
              <a:solidFill>
                <a:srgbClr val="007BC2"/>
              </a:solidFill>
            </a:endParaRPr>
          </a:p>
        </p:txBody>
      </p:sp>
      <p:sp>
        <p:nvSpPr>
          <p:cNvPr id="47" name="Rectangle 46">
            <a:extLst>
              <a:ext uri="{FF2B5EF4-FFF2-40B4-BE49-F238E27FC236}">
                <a16:creationId xmlns:a16="http://schemas.microsoft.com/office/drawing/2014/main" id="{5C803E64-3027-4866-AD91-73815EDDBF1A}"/>
              </a:ext>
            </a:extLst>
          </p:cNvPr>
          <p:cNvSpPr/>
          <p:nvPr/>
        </p:nvSpPr>
        <p:spPr>
          <a:xfrm>
            <a:off x="6301235" y="5166173"/>
            <a:ext cx="1584000" cy="480000"/>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solidFill>
                  <a:srgbClr val="007BC2"/>
                </a:solidFill>
              </a:rPr>
              <a:t>NICE programme </a:t>
            </a:r>
            <a:endParaRPr lang="en-GB" sz="1333" dirty="0">
              <a:solidFill>
                <a:srgbClr val="007BC2"/>
              </a:solidFill>
            </a:endParaRPr>
          </a:p>
        </p:txBody>
      </p:sp>
      <p:sp>
        <p:nvSpPr>
          <p:cNvPr id="48" name="Rectangle 47">
            <a:extLst>
              <a:ext uri="{FF2B5EF4-FFF2-40B4-BE49-F238E27FC236}">
                <a16:creationId xmlns:a16="http://schemas.microsoft.com/office/drawing/2014/main" id="{83951544-1CBE-4E13-9C91-79E5EA8A3BAF}"/>
              </a:ext>
            </a:extLst>
          </p:cNvPr>
          <p:cNvSpPr/>
          <p:nvPr/>
        </p:nvSpPr>
        <p:spPr>
          <a:xfrm>
            <a:off x="8074161" y="5166173"/>
            <a:ext cx="1584000" cy="480000"/>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solidFill>
                  <a:srgbClr val="007BC2"/>
                </a:solidFill>
              </a:rPr>
              <a:t>Cost Benefit / VP </a:t>
            </a:r>
            <a:endParaRPr lang="en-GB" sz="1333" dirty="0">
              <a:solidFill>
                <a:srgbClr val="007BC2"/>
              </a:solidFill>
            </a:endParaRPr>
          </a:p>
        </p:txBody>
      </p:sp>
      <p:sp>
        <p:nvSpPr>
          <p:cNvPr id="49" name="Rectangle 48">
            <a:extLst>
              <a:ext uri="{FF2B5EF4-FFF2-40B4-BE49-F238E27FC236}">
                <a16:creationId xmlns:a16="http://schemas.microsoft.com/office/drawing/2014/main" id="{2AF8BB8D-7983-4C01-9EF6-A2BE88D126A0}"/>
              </a:ext>
            </a:extLst>
          </p:cNvPr>
          <p:cNvSpPr/>
          <p:nvPr/>
        </p:nvSpPr>
        <p:spPr>
          <a:xfrm>
            <a:off x="9839307" y="5166173"/>
            <a:ext cx="1584000" cy="480000"/>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solidFill>
                  <a:srgbClr val="007BC2"/>
                </a:solidFill>
              </a:rPr>
              <a:t>Spec requirements / Scale up plan </a:t>
            </a:r>
            <a:endParaRPr lang="en-GB" sz="1333" dirty="0">
              <a:solidFill>
                <a:srgbClr val="007BC2"/>
              </a:solidFill>
            </a:endParaRPr>
          </a:p>
        </p:txBody>
      </p:sp>
      <p:cxnSp>
        <p:nvCxnSpPr>
          <p:cNvPr id="55" name="Straight Arrow Connector 54">
            <a:extLst>
              <a:ext uri="{FF2B5EF4-FFF2-40B4-BE49-F238E27FC236}">
                <a16:creationId xmlns:a16="http://schemas.microsoft.com/office/drawing/2014/main" id="{3CCB7D10-AF99-41DD-9C6B-78BB07A07035}"/>
              </a:ext>
            </a:extLst>
          </p:cNvPr>
          <p:cNvCxnSpPr>
            <a:cxnSpLocks/>
          </p:cNvCxnSpPr>
          <p:nvPr/>
        </p:nvCxnSpPr>
        <p:spPr>
          <a:xfrm flipH="1">
            <a:off x="10458282" y="4679077"/>
            <a:ext cx="1" cy="382104"/>
          </a:xfrm>
          <a:prstGeom prst="straightConnector1">
            <a:avLst/>
          </a:prstGeom>
          <a:ln w="57150">
            <a:solidFill>
              <a:srgbClr val="007BC2"/>
            </a:solidFill>
            <a:tailEnd type="triangle"/>
          </a:ln>
          <a:effectLst/>
        </p:spPr>
        <p:style>
          <a:lnRef idx="3">
            <a:schemeClr val="dk1"/>
          </a:lnRef>
          <a:fillRef idx="0">
            <a:schemeClr val="dk1"/>
          </a:fillRef>
          <a:effectRef idx="2">
            <a:schemeClr val="dk1"/>
          </a:effectRef>
          <a:fontRef idx="minor">
            <a:schemeClr val="tx1"/>
          </a:fontRef>
        </p:style>
      </p:cxnSp>
      <p:sp>
        <p:nvSpPr>
          <p:cNvPr id="35" name="Oval 34">
            <a:extLst>
              <a:ext uri="{FF2B5EF4-FFF2-40B4-BE49-F238E27FC236}">
                <a16:creationId xmlns:a16="http://schemas.microsoft.com/office/drawing/2014/main" id="{CA3CA403-1E03-48B9-BF7E-285F26755D5A}"/>
              </a:ext>
            </a:extLst>
          </p:cNvPr>
          <p:cNvSpPr/>
          <p:nvPr/>
        </p:nvSpPr>
        <p:spPr>
          <a:xfrm>
            <a:off x="4097717" y="2783175"/>
            <a:ext cx="3653391" cy="2439491"/>
          </a:xfrm>
          <a:prstGeom prst="ellipse">
            <a:avLst/>
          </a:prstGeom>
          <a:no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2400" dirty="0">
              <a:solidFill>
                <a:prstClr val="white"/>
              </a:solidFill>
              <a:latin typeface="Calibri"/>
            </a:endParaRPr>
          </a:p>
        </p:txBody>
      </p:sp>
      <p:cxnSp>
        <p:nvCxnSpPr>
          <p:cNvPr id="6" name="Straight Arrow Connector 5">
            <a:extLst>
              <a:ext uri="{FF2B5EF4-FFF2-40B4-BE49-F238E27FC236}">
                <a16:creationId xmlns:a16="http://schemas.microsoft.com/office/drawing/2014/main" id="{B8EBE377-042C-441A-94C2-A5F77D5EDC73}"/>
              </a:ext>
            </a:extLst>
          </p:cNvPr>
          <p:cNvCxnSpPr>
            <a:cxnSpLocks/>
          </p:cNvCxnSpPr>
          <p:nvPr/>
        </p:nvCxnSpPr>
        <p:spPr>
          <a:xfrm>
            <a:off x="1055440" y="1988840"/>
            <a:ext cx="10081120" cy="0"/>
          </a:xfrm>
          <a:prstGeom prst="straightConnector1">
            <a:avLst/>
          </a:prstGeom>
          <a:ln w="76200">
            <a:solidFill>
              <a:srgbClr val="007BC2"/>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0C98401-BA32-46D4-B59A-7398EBB49B4A}"/>
              </a:ext>
            </a:extLst>
          </p:cNvPr>
          <p:cNvSpPr/>
          <p:nvPr/>
        </p:nvSpPr>
        <p:spPr>
          <a:xfrm>
            <a:off x="2280801" y="5157192"/>
            <a:ext cx="1584000" cy="480000"/>
          </a:xfrm>
          <a:prstGeom prst="rect">
            <a:avLst/>
          </a:prstGeom>
          <a:noFill/>
          <a:ln>
            <a:solidFill>
              <a:srgbClr val="007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solidFill>
                  <a:srgbClr val="007BC2"/>
                </a:solidFill>
              </a:rPr>
              <a:t>Evidence generation / RCT</a:t>
            </a:r>
            <a:endParaRPr lang="en-GB" sz="1333" dirty="0">
              <a:solidFill>
                <a:srgbClr val="007BC2"/>
              </a:solidFill>
            </a:endParaRPr>
          </a:p>
        </p:txBody>
      </p:sp>
      <p:cxnSp>
        <p:nvCxnSpPr>
          <p:cNvPr id="56" name="Straight Arrow Connector 55">
            <a:extLst>
              <a:ext uri="{FF2B5EF4-FFF2-40B4-BE49-F238E27FC236}">
                <a16:creationId xmlns:a16="http://schemas.microsoft.com/office/drawing/2014/main" id="{A8F26638-E3AB-490B-8769-0D4FE261B351}"/>
              </a:ext>
            </a:extLst>
          </p:cNvPr>
          <p:cNvCxnSpPr>
            <a:cxnSpLocks/>
          </p:cNvCxnSpPr>
          <p:nvPr/>
        </p:nvCxnSpPr>
        <p:spPr>
          <a:xfrm flipH="1">
            <a:off x="2163465" y="4671437"/>
            <a:ext cx="1" cy="382104"/>
          </a:xfrm>
          <a:prstGeom prst="straightConnector1">
            <a:avLst/>
          </a:prstGeom>
          <a:ln w="57150">
            <a:solidFill>
              <a:srgbClr val="007BC2"/>
            </a:solidFill>
            <a:tailEnd type="triangle"/>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89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09004B-410D-45A6-992B-1921804908B3}"/>
              </a:ext>
            </a:extLst>
          </p:cNvPr>
          <p:cNvSpPr/>
          <p:nvPr/>
        </p:nvSpPr>
        <p:spPr>
          <a:xfrm>
            <a:off x="9193965" y="5989349"/>
            <a:ext cx="2950707" cy="827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Box 6">
            <a:extLst>
              <a:ext uri="{FF2B5EF4-FFF2-40B4-BE49-F238E27FC236}">
                <a16:creationId xmlns:a16="http://schemas.microsoft.com/office/drawing/2014/main" id="{034FEC64-47D9-4075-8E12-99A39CAF147C}"/>
              </a:ext>
            </a:extLst>
          </p:cNvPr>
          <p:cNvSpPr txBox="1"/>
          <p:nvPr/>
        </p:nvSpPr>
        <p:spPr>
          <a:xfrm>
            <a:off x="10632703" y="1466585"/>
            <a:ext cx="1511959" cy="2124236"/>
          </a:xfrm>
          <a:prstGeom prst="rect">
            <a:avLst/>
          </a:prstGeom>
          <a:noFill/>
          <a:ln>
            <a:solidFill>
              <a:srgbClr val="A84D97"/>
            </a:solidFill>
          </a:ln>
          <a:effectLst/>
        </p:spPr>
        <p:txBody>
          <a:bodyPr wrap="square" rtlCol="0">
            <a:spAutoFit/>
          </a:bodyPr>
          <a:lstStyle/>
          <a:p>
            <a:pPr algn="r"/>
            <a:r>
              <a:rPr lang="en-GB" sz="1467" b="1" dirty="0">
                <a:solidFill>
                  <a:srgbClr val="A84D97"/>
                </a:solidFill>
              </a:rPr>
              <a:t>EXTERNAL Commissions </a:t>
            </a:r>
          </a:p>
          <a:p>
            <a:pPr algn="r"/>
            <a:r>
              <a:rPr lang="en-GB" sz="1467" b="1" dirty="0">
                <a:solidFill>
                  <a:srgbClr val="A84D97"/>
                </a:solidFill>
              </a:rPr>
              <a:t>Methodologists </a:t>
            </a:r>
          </a:p>
          <a:p>
            <a:pPr algn="r"/>
            <a:r>
              <a:rPr lang="en-GB" sz="1467" b="1" dirty="0">
                <a:solidFill>
                  <a:srgbClr val="A84D97"/>
                </a:solidFill>
              </a:rPr>
              <a:t>Qualitative and Quantitative</a:t>
            </a:r>
          </a:p>
          <a:p>
            <a:pPr algn="r"/>
            <a:r>
              <a:rPr lang="en-GB" sz="1467" b="1" dirty="0">
                <a:solidFill>
                  <a:srgbClr val="A84D97"/>
                </a:solidFill>
              </a:rPr>
              <a:t>Health economists </a:t>
            </a:r>
          </a:p>
          <a:p>
            <a:pPr algn="r"/>
            <a:r>
              <a:rPr lang="en-GB" sz="1467" b="1" dirty="0">
                <a:solidFill>
                  <a:srgbClr val="A84D97"/>
                </a:solidFill>
              </a:rPr>
              <a:t>Project management  </a:t>
            </a:r>
          </a:p>
        </p:txBody>
      </p:sp>
      <p:sp>
        <p:nvSpPr>
          <p:cNvPr id="2" name="Title 1">
            <a:extLst>
              <a:ext uri="{FF2B5EF4-FFF2-40B4-BE49-F238E27FC236}">
                <a16:creationId xmlns:a16="http://schemas.microsoft.com/office/drawing/2014/main" id="{4A216204-3394-4460-A48C-FA99BC59B66D}"/>
              </a:ext>
            </a:extLst>
          </p:cNvPr>
          <p:cNvSpPr>
            <a:spLocks noGrp="1"/>
          </p:cNvSpPr>
          <p:nvPr>
            <p:ph type="title"/>
          </p:nvPr>
        </p:nvSpPr>
        <p:spPr>
          <a:xfrm>
            <a:off x="553603" y="360000"/>
            <a:ext cx="10752000" cy="1080000"/>
          </a:xfrm>
          <a:effectLst/>
        </p:spPr>
        <p:txBody>
          <a:bodyPr/>
          <a:lstStyle/>
          <a:p>
            <a:r>
              <a:rPr lang="en-GB" dirty="0"/>
              <a:t>Full pathway</a:t>
            </a:r>
          </a:p>
        </p:txBody>
      </p:sp>
      <p:sp>
        <p:nvSpPr>
          <p:cNvPr id="3" name="Content Placeholder 2">
            <a:extLst>
              <a:ext uri="{FF2B5EF4-FFF2-40B4-BE49-F238E27FC236}">
                <a16:creationId xmlns:a16="http://schemas.microsoft.com/office/drawing/2014/main" id="{3E0A4001-DD07-47F1-826B-5C0C646A0AF5}"/>
              </a:ext>
            </a:extLst>
          </p:cNvPr>
          <p:cNvSpPr>
            <a:spLocks noGrp="1"/>
          </p:cNvSpPr>
          <p:nvPr>
            <p:ph idx="1"/>
          </p:nvPr>
        </p:nvSpPr>
        <p:spPr>
          <a:xfrm>
            <a:off x="264973" y="1066514"/>
            <a:ext cx="2880320" cy="280561"/>
          </a:xfrm>
          <a:noFill/>
          <a:ln w="19050">
            <a:solidFill>
              <a:srgbClr val="74921A"/>
            </a:solidFill>
          </a:ln>
          <a:effectLst/>
        </p:spPr>
        <p:txBody>
          <a:bodyPr>
            <a:normAutofit fontScale="92500" lnSpcReduction="10000"/>
          </a:bodyPr>
          <a:lstStyle/>
          <a:p>
            <a:pPr marL="0" indent="0">
              <a:buNone/>
            </a:pPr>
            <a:r>
              <a:rPr lang="en-GB" sz="1467" dirty="0">
                <a:solidFill>
                  <a:srgbClr val="74921A"/>
                </a:solidFill>
              </a:rPr>
              <a:t>  U</a:t>
            </a:r>
            <a:r>
              <a:rPr lang="en-GB" sz="1600" b="1" dirty="0">
                <a:solidFill>
                  <a:srgbClr val="74921A"/>
                </a:solidFill>
              </a:rPr>
              <a:t>nmet need / Innovator Contact</a:t>
            </a:r>
          </a:p>
        </p:txBody>
      </p:sp>
      <p:cxnSp>
        <p:nvCxnSpPr>
          <p:cNvPr id="6" name="Straight Arrow Connector 5">
            <a:extLst>
              <a:ext uri="{FF2B5EF4-FFF2-40B4-BE49-F238E27FC236}">
                <a16:creationId xmlns:a16="http://schemas.microsoft.com/office/drawing/2014/main" id="{7B12BA18-3D9F-4824-A1E5-30E2F21D33CD}"/>
              </a:ext>
            </a:extLst>
          </p:cNvPr>
          <p:cNvCxnSpPr>
            <a:cxnSpLocks/>
          </p:cNvCxnSpPr>
          <p:nvPr/>
        </p:nvCxnSpPr>
        <p:spPr>
          <a:xfrm>
            <a:off x="1225080" y="1488781"/>
            <a:ext cx="0" cy="596071"/>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AEE3A1A8-DE24-4660-B777-9328F0367A2F}"/>
              </a:ext>
            </a:extLst>
          </p:cNvPr>
          <p:cNvCxnSpPr>
            <a:cxnSpLocks/>
          </p:cNvCxnSpPr>
          <p:nvPr/>
        </p:nvCxnSpPr>
        <p:spPr>
          <a:xfrm>
            <a:off x="1705133" y="1488781"/>
            <a:ext cx="0" cy="596071"/>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62AF5F73-B225-4ED0-8437-3AACEAE5FE90}"/>
              </a:ext>
            </a:extLst>
          </p:cNvPr>
          <p:cNvSpPr txBox="1"/>
          <p:nvPr/>
        </p:nvSpPr>
        <p:spPr>
          <a:xfrm>
            <a:off x="143339" y="2165924"/>
            <a:ext cx="4306488" cy="543867"/>
          </a:xfrm>
          <a:prstGeom prst="rect">
            <a:avLst/>
          </a:prstGeom>
          <a:solidFill>
            <a:srgbClr val="007BC2"/>
          </a:solidFill>
          <a:effectLst/>
        </p:spPr>
        <p:txBody>
          <a:bodyPr wrap="square" rtlCol="0">
            <a:spAutoFit/>
          </a:bodyPr>
          <a:lstStyle/>
          <a:p>
            <a:r>
              <a:rPr lang="en-GB" sz="1467" b="1" dirty="0">
                <a:solidFill>
                  <a:schemeClr val="bg1"/>
                </a:solidFill>
              </a:rPr>
              <a:t>Economic Growth Team ensure all requests enter single front door  approach </a:t>
            </a:r>
          </a:p>
        </p:txBody>
      </p:sp>
      <p:cxnSp>
        <p:nvCxnSpPr>
          <p:cNvPr id="13" name="Straight Arrow Connector 12">
            <a:extLst>
              <a:ext uri="{FF2B5EF4-FFF2-40B4-BE49-F238E27FC236}">
                <a16:creationId xmlns:a16="http://schemas.microsoft.com/office/drawing/2014/main" id="{6544A399-5F04-467F-9FF9-DD5B73C5A92A}"/>
              </a:ext>
            </a:extLst>
          </p:cNvPr>
          <p:cNvCxnSpPr>
            <a:cxnSpLocks/>
          </p:cNvCxnSpPr>
          <p:nvPr/>
        </p:nvCxnSpPr>
        <p:spPr>
          <a:xfrm>
            <a:off x="1225080" y="2887657"/>
            <a:ext cx="0" cy="384043"/>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C2E3405D-86A6-47E9-BF3A-C4D5BFFA26B8}"/>
              </a:ext>
            </a:extLst>
          </p:cNvPr>
          <p:cNvCxnSpPr>
            <a:cxnSpLocks/>
          </p:cNvCxnSpPr>
          <p:nvPr/>
        </p:nvCxnSpPr>
        <p:spPr>
          <a:xfrm>
            <a:off x="1705133" y="2896277"/>
            <a:ext cx="0" cy="382495"/>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13DE3E03-36F2-4C79-85C8-82479F97E9D2}"/>
              </a:ext>
            </a:extLst>
          </p:cNvPr>
          <p:cNvSpPr txBox="1"/>
          <p:nvPr/>
        </p:nvSpPr>
        <p:spPr>
          <a:xfrm>
            <a:off x="164997" y="3377137"/>
            <a:ext cx="4800528" cy="543867"/>
          </a:xfrm>
          <a:prstGeom prst="rect">
            <a:avLst/>
          </a:prstGeom>
          <a:solidFill>
            <a:srgbClr val="007BC2"/>
          </a:solidFill>
          <a:effectLst/>
        </p:spPr>
        <p:txBody>
          <a:bodyPr wrap="square" rtlCol="0">
            <a:spAutoFit/>
          </a:bodyPr>
          <a:lstStyle/>
          <a:p>
            <a:r>
              <a:rPr lang="en-GB" sz="1467" b="1" dirty="0">
                <a:solidFill>
                  <a:schemeClr val="bg1"/>
                </a:solidFill>
              </a:rPr>
              <a:t>1</a:t>
            </a:r>
            <a:r>
              <a:rPr lang="en-GB" sz="1467" b="1" baseline="30000" dirty="0">
                <a:solidFill>
                  <a:schemeClr val="bg1"/>
                </a:solidFill>
              </a:rPr>
              <a:t>st</a:t>
            </a:r>
            <a:r>
              <a:rPr lang="en-GB" sz="1467" b="1" dirty="0">
                <a:solidFill>
                  <a:schemeClr val="bg1"/>
                </a:solidFill>
              </a:rPr>
              <a:t> Triage – single front door (Triage Form assessing support) </a:t>
            </a:r>
          </a:p>
        </p:txBody>
      </p:sp>
      <p:cxnSp>
        <p:nvCxnSpPr>
          <p:cNvPr id="20" name="Straight Arrow Connector 19">
            <a:extLst>
              <a:ext uri="{FF2B5EF4-FFF2-40B4-BE49-F238E27FC236}">
                <a16:creationId xmlns:a16="http://schemas.microsoft.com/office/drawing/2014/main" id="{7630D7AE-8F05-4CB4-81BC-284CCA3E1AA5}"/>
              </a:ext>
            </a:extLst>
          </p:cNvPr>
          <p:cNvCxnSpPr>
            <a:cxnSpLocks/>
          </p:cNvCxnSpPr>
          <p:nvPr/>
        </p:nvCxnSpPr>
        <p:spPr>
          <a:xfrm flipH="1">
            <a:off x="793832" y="3994705"/>
            <a:ext cx="431248" cy="516735"/>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BBA19772-9AFC-4E2D-BE01-8AEB90888DEC}"/>
              </a:ext>
            </a:extLst>
          </p:cNvPr>
          <p:cNvCxnSpPr>
            <a:cxnSpLocks/>
          </p:cNvCxnSpPr>
          <p:nvPr/>
        </p:nvCxnSpPr>
        <p:spPr>
          <a:xfrm>
            <a:off x="1849459" y="4007752"/>
            <a:ext cx="431248" cy="508917"/>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2315C34E-1F9B-407D-A0DA-B0B90D59E2E7}"/>
              </a:ext>
            </a:extLst>
          </p:cNvPr>
          <p:cNvSpPr txBox="1"/>
          <p:nvPr/>
        </p:nvSpPr>
        <p:spPr>
          <a:xfrm>
            <a:off x="163300" y="4566649"/>
            <a:ext cx="1587419" cy="769634"/>
          </a:xfrm>
          <a:prstGeom prst="rect">
            <a:avLst/>
          </a:prstGeom>
          <a:solidFill>
            <a:srgbClr val="007BC2"/>
          </a:solidFill>
          <a:effectLst/>
        </p:spPr>
        <p:txBody>
          <a:bodyPr wrap="square" rtlCol="0">
            <a:spAutoFit/>
          </a:bodyPr>
          <a:lstStyle/>
          <a:p>
            <a:r>
              <a:rPr lang="en-GB" sz="1467" b="1" dirty="0">
                <a:solidFill>
                  <a:schemeClr val="bg1"/>
                </a:solidFill>
              </a:rPr>
              <a:t>No- alternatives support – EG team  </a:t>
            </a:r>
          </a:p>
        </p:txBody>
      </p:sp>
      <p:sp>
        <p:nvSpPr>
          <p:cNvPr id="30" name="TextBox 29">
            <a:extLst>
              <a:ext uri="{FF2B5EF4-FFF2-40B4-BE49-F238E27FC236}">
                <a16:creationId xmlns:a16="http://schemas.microsoft.com/office/drawing/2014/main" id="{DE1C7D3F-5C43-4D18-A611-A40ED3E27272}"/>
              </a:ext>
            </a:extLst>
          </p:cNvPr>
          <p:cNvSpPr txBox="1"/>
          <p:nvPr/>
        </p:nvSpPr>
        <p:spPr>
          <a:xfrm>
            <a:off x="1961335" y="4566648"/>
            <a:ext cx="2240071" cy="687432"/>
          </a:xfrm>
          <a:prstGeom prst="rect">
            <a:avLst/>
          </a:prstGeom>
          <a:solidFill>
            <a:srgbClr val="007BC2"/>
          </a:solidFill>
          <a:effectLst/>
        </p:spPr>
        <p:txBody>
          <a:bodyPr wrap="square" rtlCol="0">
            <a:spAutoFit/>
          </a:bodyPr>
          <a:lstStyle/>
          <a:p>
            <a:r>
              <a:rPr lang="en-GB" sz="1467" b="1" dirty="0">
                <a:solidFill>
                  <a:schemeClr val="bg1"/>
                </a:solidFill>
              </a:rPr>
              <a:t>Yes – evaluation support offered </a:t>
            </a:r>
            <a:r>
              <a:rPr lang="en-GB" sz="2400" b="1" dirty="0">
                <a:solidFill>
                  <a:schemeClr val="bg1"/>
                </a:solidFill>
              </a:rPr>
              <a:t> </a:t>
            </a:r>
          </a:p>
        </p:txBody>
      </p:sp>
      <p:cxnSp>
        <p:nvCxnSpPr>
          <p:cNvPr id="35" name="Straight Arrow Connector 34">
            <a:extLst>
              <a:ext uri="{FF2B5EF4-FFF2-40B4-BE49-F238E27FC236}">
                <a16:creationId xmlns:a16="http://schemas.microsoft.com/office/drawing/2014/main" id="{FCA71787-0227-421F-9993-CFBB32228640}"/>
              </a:ext>
            </a:extLst>
          </p:cNvPr>
          <p:cNvCxnSpPr>
            <a:cxnSpLocks/>
          </p:cNvCxnSpPr>
          <p:nvPr/>
        </p:nvCxnSpPr>
        <p:spPr>
          <a:xfrm flipV="1">
            <a:off x="4345429" y="5181408"/>
            <a:ext cx="2160239" cy="1"/>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946B2F4C-74BD-4648-B9A6-3D9D99A27324}"/>
              </a:ext>
            </a:extLst>
          </p:cNvPr>
          <p:cNvSpPr txBox="1"/>
          <p:nvPr/>
        </p:nvSpPr>
        <p:spPr>
          <a:xfrm>
            <a:off x="6565519" y="5049521"/>
            <a:ext cx="4141443" cy="769634"/>
          </a:xfrm>
          <a:prstGeom prst="rect">
            <a:avLst/>
          </a:prstGeom>
          <a:solidFill>
            <a:srgbClr val="007BC2"/>
          </a:solidFill>
          <a:effectLst/>
        </p:spPr>
        <p:txBody>
          <a:bodyPr wrap="square" rtlCol="0">
            <a:spAutoFit/>
          </a:bodyPr>
          <a:lstStyle/>
          <a:p>
            <a:r>
              <a:rPr lang="en-GB" sz="1467" b="1" dirty="0">
                <a:solidFill>
                  <a:schemeClr val="bg1"/>
                </a:solidFill>
              </a:rPr>
              <a:t>Second triage panel to design evaluation – key ‘stakeholders’ depend on innovation  -</a:t>
            </a:r>
          </a:p>
          <a:p>
            <a:r>
              <a:rPr lang="en-GB" sz="1467" b="1" u="sng" dirty="0">
                <a:solidFill>
                  <a:schemeClr val="bg1"/>
                </a:solidFill>
              </a:rPr>
              <a:t>Timing is key here </a:t>
            </a:r>
          </a:p>
        </p:txBody>
      </p:sp>
      <p:cxnSp>
        <p:nvCxnSpPr>
          <p:cNvPr id="42" name="Straight Arrow Connector 41">
            <a:extLst>
              <a:ext uri="{FF2B5EF4-FFF2-40B4-BE49-F238E27FC236}">
                <a16:creationId xmlns:a16="http://schemas.microsoft.com/office/drawing/2014/main" id="{09445062-4093-4416-AC80-09EB551A6A49}"/>
              </a:ext>
            </a:extLst>
          </p:cNvPr>
          <p:cNvCxnSpPr>
            <a:cxnSpLocks/>
          </p:cNvCxnSpPr>
          <p:nvPr/>
        </p:nvCxnSpPr>
        <p:spPr>
          <a:xfrm flipV="1">
            <a:off x="8636240" y="4415436"/>
            <a:ext cx="0" cy="480053"/>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84A88B36-8F2E-4AC4-9BDC-BC74EE43EE04}"/>
              </a:ext>
            </a:extLst>
          </p:cNvPr>
          <p:cNvSpPr txBox="1"/>
          <p:nvPr/>
        </p:nvSpPr>
        <p:spPr>
          <a:xfrm>
            <a:off x="6565535" y="3781354"/>
            <a:ext cx="4141444" cy="318100"/>
          </a:xfrm>
          <a:prstGeom prst="rect">
            <a:avLst/>
          </a:prstGeom>
          <a:solidFill>
            <a:srgbClr val="92D050"/>
          </a:solidFill>
          <a:effectLst/>
        </p:spPr>
        <p:txBody>
          <a:bodyPr wrap="square" rtlCol="0">
            <a:spAutoFit/>
          </a:bodyPr>
          <a:lstStyle/>
          <a:p>
            <a:pPr algn="ctr"/>
            <a:r>
              <a:rPr lang="en-GB" sz="1467" b="1" dirty="0"/>
              <a:t>Evaluation Design Developed</a:t>
            </a:r>
          </a:p>
        </p:txBody>
      </p:sp>
      <p:cxnSp>
        <p:nvCxnSpPr>
          <p:cNvPr id="46" name="Straight Arrow Connector 45">
            <a:extLst>
              <a:ext uri="{FF2B5EF4-FFF2-40B4-BE49-F238E27FC236}">
                <a16:creationId xmlns:a16="http://schemas.microsoft.com/office/drawing/2014/main" id="{1C58C5FA-72B6-418C-A3D0-2FF541C9F8BA}"/>
              </a:ext>
            </a:extLst>
          </p:cNvPr>
          <p:cNvCxnSpPr>
            <a:cxnSpLocks/>
          </p:cNvCxnSpPr>
          <p:nvPr/>
        </p:nvCxnSpPr>
        <p:spPr>
          <a:xfrm flipV="1">
            <a:off x="8612328" y="3031674"/>
            <a:ext cx="0" cy="480053"/>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48" name="TextBox 47">
            <a:extLst>
              <a:ext uri="{FF2B5EF4-FFF2-40B4-BE49-F238E27FC236}">
                <a16:creationId xmlns:a16="http://schemas.microsoft.com/office/drawing/2014/main" id="{371D3366-948D-4EAF-9359-940C60FA4A9F}"/>
              </a:ext>
            </a:extLst>
          </p:cNvPr>
          <p:cNvSpPr txBox="1"/>
          <p:nvPr/>
        </p:nvSpPr>
        <p:spPr>
          <a:xfrm>
            <a:off x="6565519" y="2513571"/>
            <a:ext cx="4141452" cy="297454"/>
          </a:xfrm>
          <a:prstGeom prst="rect">
            <a:avLst/>
          </a:prstGeom>
          <a:solidFill>
            <a:srgbClr val="92D050"/>
          </a:solidFill>
          <a:effectLst/>
        </p:spPr>
        <p:txBody>
          <a:bodyPr wrap="square" rtlCol="0">
            <a:spAutoFit/>
          </a:bodyPr>
          <a:lstStyle/>
          <a:p>
            <a:pPr algn="ctr"/>
            <a:r>
              <a:rPr lang="en-GB" sz="1333" b="1" dirty="0"/>
              <a:t>Evaluation Conducted</a:t>
            </a:r>
          </a:p>
        </p:txBody>
      </p:sp>
      <p:cxnSp>
        <p:nvCxnSpPr>
          <p:cNvPr id="50" name="Straight Arrow Connector 49">
            <a:extLst>
              <a:ext uri="{FF2B5EF4-FFF2-40B4-BE49-F238E27FC236}">
                <a16:creationId xmlns:a16="http://schemas.microsoft.com/office/drawing/2014/main" id="{0E179CE8-BE09-44CA-BC8A-DC868F9E9381}"/>
              </a:ext>
            </a:extLst>
          </p:cNvPr>
          <p:cNvCxnSpPr>
            <a:cxnSpLocks/>
          </p:cNvCxnSpPr>
          <p:nvPr/>
        </p:nvCxnSpPr>
        <p:spPr>
          <a:xfrm flipV="1">
            <a:off x="8612328" y="1844824"/>
            <a:ext cx="0" cy="480053"/>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55" name="TextBox 54">
            <a:extLst>
              <a:ext uri="{FF2B5EF4-FFF2-40B4-BE49-F238E27FC236}">
                <a16:creationId xmlns:a16="http://schemas.microsoft.com/office/drawing/2014/main" id="{2A7D1B18-1EDF-4B38-8FFB-A8793553B45E}"/>
              </a:ext>
            </a:extLst>
          </p:cNvPr>
          <p:cNvSpPr txBox="1"/>
          <p:nvPr/>
        </p:nvSpPr>
        <p:spPr>
          <a:xfrm>
            <a:off x="6569675" y="1181983"/>
            <a:ext cx="4141452" cy="543867"/>
          </a:xfrm>
          <a:prstGeom prst="rect">
            <a:avLst/>
          </a:prstGeom>
          <a:solidFill>
            <a:srgbClr val="007BC2"/>
          </a:solidFill>
          <a:effectLst/>
        </p:spPr>
        <p:txBody>
          <a:bodyPr wrap="square" rtlCol="0">
            <a:spAutoFit/>
          </a:bodyPr>
          <a:lstStyle/>
          <a:p>
            <a:r>
              <a:rPr lang="en-GB" sz="1467" b="1" dirty="0">
                <a:solidFill>
                  <a:schemeClr val="bg1"/>
                </a:solidFill>
              </a:rPr>
              <a:t>Data Management / Innovator Feedback /     Feedback to stakeholders  </a:t>
            </a:r>
          </a:p>
        </p:txBody>
      </p:sp>
      <p:cxnSp>
        <p:nvCxnSpPr>
          <p:cNvPr id="61" name="Straight Arrow Connector 60">
            <a:extLst>
              <a:ext uri="{FF2B5EF4-FFF2-40B4-BE49-F238E27FC236}">
                <a16:creationId xmlns:a16="http://schemas.microsoft.com/office/drawing/2014/main" id="{3F6D465B-FFB0-4476-AE09-F2772E6D7101}"/>
              </a:ext>
            </a:extLst>
          </p:cNvPr>
          <p:cNvCxnSpPr>
            <a:cxnSpLocks/>
          </p:cNvCxnSpPr>
          <p:nvPr/>
        </p:nvCxnSpPr>
        <p:spPr>
          <a:xfrm flipH="1">
            <a:off x="3586635" y="1440000"/>
            <a:ext cx="2757781" cy="0"/>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66" name="Title 1">
            <a:extLst>
              <a:ext uri="{FF2B5EF4-FFF2-40B4-BE49-F238E27FC236}">
                <a16:creationId xmlns:a16="http://schemas.microsoft.com/office/drawing/2014/main" id="{48FA0F07-2829-49AC-BA42-EB5E1BB390D8}"/>
              </a:ext>
            </a:extLst>
          </p:cNvPr>
          <p:cNvSpPr txBox="1">
            <a:spLocks/>
          </p:cNvSpPr>
          <p:nvPr/>
        </p:nvSpPr>
        <p:spPr>
          <a:xfrm>
            <a:off x="6315575" y="132534"/>
            <a:ext cx="4749800" cy="885199"/>
          </a:xfrm>
          <a:prstGeom prst="rect">
            <a:avLst/>
          </a:prstGeom>
          <a:noFill/>
          <a:ln>
            <a:noFill/>
          </a:ln>
          <a:effectLst/>
        </p:spPr>
        <p:txBody>
          <a:bodyPr vert="horz" lIns="0" tIns="0" rIns="0" bIns="0" rtlCol="0" anchor="t" anchorCtr="0">
            <a:normAutofit fontScale="97500" lnSpcReduction="10000"/>
          </a:bodyPr>
          <a:lstStyle>
            <a:lvl1pPr algn="l" defTabSz="914400" rtl="0" eaLnBrk="1" latinLnBrk="0" hangingPunct="1">
              <a:spcBef>
                <a:spcPct val="0"/>
              </a:spcBef>
              <a:buNone/>
              <a:defRPr sz="3200" b="1" kern="1200">
                <a:solidFill>
                  <a:srgbClr val="74921A"/>
                </a:solidFill>
                <a:latin typeface="+mj-lt"/>
                <a:ea typeface="+mj-ea"/>
                <a:cs typeface="+mj-cs"/>
              </a:defRPr>
            </a:lvl1pPr>
          </a:lstStyle>
          <a:p>
            <a:pPr algn="ctr"/>
            <a:r>
              <a:rPr lang="en-US" sz="2133" dirty="0"/>
              <a:t>The NENC evaluation eco system team will be required to manage all activities along the pathway </a:t>
            </a:r>
            <a:endParaRPr lang="en-GB" sz="2133" dirty="0"/>
          </a:p>
        </p:txBody>
      </p:sp>
      <p:sp>
        <p:nvSpPr>
          <p:cNvPr id="71" name="Rectangle: Rounded Corners 70">
            <a:extLst>
              <a:ext uri="{FF2B5EF4-FFF2-40B4-BE49-F238E27FC236}">
                <a16:creationId xmlns:a16="http://schemas.microsoft.com/office/drawing/2014/main" id="{00CEBBD2-933D-43B8-A791-E2F4F97BEA3D}"/>
              </a:ext>
            </a:extLst>
          </p:cNvPr>
          <p:cNvSpPr/>
          <p:nvPr/>
        </p:nvSpPr>
        <p:spPr>
          <a:xfrm>
            <a:off x="8858829" y="2956415"/>
            <a:ext cx="1837767" cy="730524"/>
          </a:xfrm>
          <a:prstGeom prst="round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 delivery contracts</a:t>
            </a:r>
          </a:p>
        </p:txBody>
      </p:sp>
      <p:sp>
        <p:nvSpPr>
          <p:cNvPr id="72" name="Rectangle: Rounded Corners 71">
            <a:extLst>
              <a:ext uri="{FF2B5EF4-FFF2-40B4-BE49-F238E27FC236}">
                <a16:creationId xmlns:a16="http://schemas.microsoft.com/office/drawing/2014/main" id="{B5D07414-FEB7-43B5-BF92-576EB13501D4}"/>
              </a:ext>
            </a:extLst>
          </p:cNvPr>
          <p:cNvSpPr/>
          <p:nvPr/>
        </p:nvSpPr>
        <p:spPr>
          <a:xfrm>
            <a:off x="4736908" y="3962878"/>
            <a:ext cx="1381856" cy="580385"/>
          </a:xfrm>
          <a:prstGeom prst="roundRect">
            <a:avLst/>
          </a:prstGeom>
          <a:solidFill>
            <a:srgbClr val="7492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 Advisory Committee</a:t>
            </a:r>
            <a:endParaRPr lang="en-GB" sz="1400" b="1" dirty="0"/>
          </a:p>
        </p:txBody>
      </p:sp>
      <p:sp>
        <p:nvSpPr>
          <p:cNvPr id="73" name="Rectangle: Rounded Corners 72">
            <a:extLst>
              <a:ext uri="{FF2B5EF4-FFF2-40B4-BE49-F238E27FC236}">
                <a16:creationId xmlns:a16="http://schemas.microsoft.com/office/drawing/2014/main" id="{61C067EF-0D2C-4276-9930-C8F0F0AB2497}"/>
              </a:ext>
            </a:extLst>
          </p:cNvPr>
          <p:cNvSpPr/>
          <p:nvPr/>
        </p:nvSpPr>
        <p:spPr>
          <a:xfrm>
            <a:off x="9054014" y="6120977"/>
            <a:ext cx="1447393" cy="648116"/>
          </a:xfrm>
          <a:prstGeom prst="roundRect">
            <a:avLst/>
          </a:prstGeom>
          <a:solidFill>
            <a:srgbClr val="7492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 Advisory Committee</a:t>
            </a:r>
            <a:endParaRPr lang="en-GB" sz="1400" b="1" dirty="0"/>
          </a:p>
        </p:txBody>
      </p:sp>
      <p:sp>
        <p:nvSpPr>
          <p:cNvPr id="74" name="Rectangle: Rounded Corners 73">
            <a:extLst>
              <a:ext uri="{FF2B5EF4-FFF2-40B4-BE49-F238E27FC236}">
                <a16:creationId xmlns:a16="http://schemas.microsoft.com/office/drawing/2014/main" id="{AD05E2CF-EDBF-464F-9A48-E0EF62A9E37A}"/>
              </a:ext>
            </a:extLst>
          </p:cNvPr>
          <p:cNvSpPr/>
          <p:nvPr/>
        </p:nvSpPr>
        <p:spPr>
          <a:xfrm>
            <a:off x="2518299" y="3968461"/>
            <a:ext cx="1579192" cy="576064"/>
          </a:xfrm>
          <a:prstGeom prst="roundRect">
            <a:avLst/>
          </a:prstGeom>
          <a:solidFill>
            <a:srgbClr val="A2C6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Co-ordinate the triage process</a:t>
            </a:r>
            <a:endParaRPr lang="en-GB" sz="1400" b="1" dirty="0"/>
          </a:p>
        </p:txBody>
      </p:sp>
      <p:sp>
        <p:nvSpPr>
          <p:cNvPr id="10" name="TextBox 9">
            <a:extLst>
              <a:ext uri="{FF2B5EF4-FFF2-40B4-BE49-F238E27FC236}">
                <a16:creationId xmlns:a16="http://schemas.microsoft.com/office/drawing/2014/main" id="{873A84F2-853B-42D4-AF15-D85CA26FF72A}"/>
              </a:ext>
            </a:extLst>
          </p:cNvPr>
          <p:cNvSpPr txBox="1"/>
          <p:nvPr/>
        </p:nvSpPr>
        <p:spPr>
          <a:xfrm>
            <a:off x="4449826" y="2164161"/>
            <a:ext cx="1961941" cy="1786624"/>
          </a:xfrm>
          <a:prstGeom prst="rect">
            <a:avLst/>
          </a:prstGeom>
          <a:solidFill>
            <a:srgbClr val="A84D97"/>
          </a:solidFill>
          <a:ln w="19050">
            <a:noFill/>
          </a:ln>
          <a:effectLst/>
        </p:spPr>
        <p:txBody>
          <a:bodyPr wrap="square" rtlCol="0" anchor="ctr" anchorCtr="0">
            <a:noAutofit/>
          </a:bodyPr>
          <a:lstStyle/>
          <a:p>
            <a:pPr algn="ctr"/>
            <a:r>
              <a:rPr lang="en-GB" sz="1467" b="1" dirty="0">
                <a:solidFill>
                  <a:schemeClr val="bg1"/>
                </a:solidFill>
              </a:rPr>
              <a:t>INTERNAL Expertise </a:t>
            </a:r>
          </a:p>
          <a:p>
            <a:pPr algn="ctr"/>
            <a:r>
              <a:rPr lang="en-GB" sz="1467" b="1" dirty="0">
                <a:solidFill>
                  <a:schemeClr val="bg1"/>
                </a:solidFill>
              </a:rPr>
              <a:t>NHS networks </a:t>
            </a:r>
          </a:p>
          <a:p>
            <a:pPr algn="ctr"/>
            <a:r>
              <a:rPr lang="en-GB" sz="1467" b="1" dirty="0">
                <a:solidFill>
                  <a:schemeClr val="bg1"/>
                </a:solidFill>
              </a:rPr>
              <a:t>Commercial networks</a:t>
            </a:r>
          </a:p>
          <a:p>
            <a:pPr algn="ctr"/>
            <a:r>
              <a:rPr lang="en-GB" sz="1467" b="1" dirty="0">
                <a:solidFill>
                  <a:schemeClr val="bg1"/>
                </a:solidFill>
              </a:rPr>
              <a:t>Market research </a:t>
            </a:r>
          </a:p>
          <a:p>
            <a:pPr algn="ctr"/>
            <a:r>
              <a:rPr lang="en-GB" sz="1467" b="1" dirty="0">
                <a:solidFill>
                  <a:schemeClr val="bg1"/>
                </a:solidFill>
              </a:rPr>
              <a:t>Legal </a:t>
            </a:r>
          </a:p>
          <a:p>
            <a:pPr algn="ctr"/>
            <a:r>
              <a:rPr lang="en-GB" sz="1467" b="1" dirty="0">
                <a:solidFill>
                  <a:schemeClr val="bg1"/>
                </a:solidFill>
              </a:rPr>
              <a:t>Project Management </a:t>
            </a:r>
          </a:p>
        </p:txBody>
      </p:sp>
      <p:sp>
        <p:nvSpPr>
          <p:cNvPr id="12" name="TextBox 11">
            <a:extLst>
              <a:ext uri="{FF2B5EF4-FFF2-40B4-BE49-F238E27FC236}">
                <a16:creationId xmlns:a16="http://schemas.microsoft.com/office/drawing/2014/main" id="{366E4B6A-DA6C-4269-A437-6379C0DF288C}"/>
              </a:ext>
            </a:extLst>
          </p:cNvPr>
          <p:cNvSpPr txBox="1"/>
          <p:nvPr/>
        </p:nvSpPr>
        <p:spPr>
          <a:xfrm>
            <a:off x="6758183" y="4415436"/>
            <a:ext cx="1557095" cy="318100"/>
          </a:xfrm>
          <a:prstGeom prst="rect">
            <a:avLst/>
          </a:prstGeom>
          <a:solidFill>
            <a:srgbClr val="A84D97"/>
          </a:solidFill>
          <a:ln w="19050">
            <a:noFill/>
          </a:ln>
          <a:effectLst/>
        </p:spPr>
        <p:txBody>
          <a:bodyPr wrap="square" rtlCol="0">
            <a:spAutoFit/>
          </a:bodyPr>
          <a:lstStyle/>
          <a:p>
            <a:pPr algn="ctr"/>
            <a:r>
              <a:rPr lang="en-GB" sz="1467" b="1" dirty="0">
                <a:solidFill>
                  <a:schemeClr val="bg1"/>
                </a:solidFill>
              </a:rPr>
              <a:t>Finance </a:t>
            </a:r>
          </a:p>
        </p:txBody>
      </p:sp>
      <p:sp>
        <p:nvSpPr>
          <p:cNvPr id="33" name="Rectangle: Rounded Corners 32">
            <a:extLst>
              <a:ext uri="{FF2B5EF4-FFF2-40B4-BE49-F238E27FC236}">
                <a16:creationId xmlns:a16="http://schemas.microsoft.com/office/drawing/2014/main" id="{8B58DA95-2AC7-42EB-80B0-F9B183522688}"/>
              </a:ext>
            </a:extLst>
          </p:cNvPr>
          <p:cNvSpPr/>
          <p:nvPr/>
        </p:nvSpPr>
        <p:spPr>
          <a:xfrm>
            <a:off x="4775308" y="5366867"/>
            <a:ext cx="1300477" cy="572583"/>
          </a:xfrm>
          <a:prstGeom prst="roundRect">
            <a:avLst/>
          </a:prstGeom>
          <a:solidFill>
            <a:srgbClr val="7492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Pathway navigator </a:t>
            </a:r>
          </a:p>
        </p:txBody>
      </p:sp>
      <p:sp>
        <p:nvSpPr>
          <p:cNvPr id="34" name="Rectangle: Rounded Corners 33">
            <a:extLst>
              <a:ext uri="{FF2B5EF4-FFF2-40B4-BE49-F238E27FC236}">
                <a16:creationId xmlns:a16="http://schemas.microsoft.com/office/drawing/2014/main" id="{D4DAD5D8-295B-4F6C-A64B-987A587002A1}"/>
              </a:ext>
            </a:extLst>
          </p:cNvPr>
          <p:cNvSpPr/>
          <p:nvPr/>
        </p:nvSpPr>
        <p:spPr>
          <a:xfrm>
            <a:off x="9127472" y="4262211"/>
            <a:ext cx="1300477" cy="647700"/>
          </a:xfrm>
          <a:prstGeom prst="roundRect">
            <a:avLst/>
          </a:prstGeom>
          <a:solidFill>
            <a:srgbClr val="7492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Evaluation Specialists  </a:t>
            </a:r>
          </a:p>
        </p:txBody>
      </p:sp>
      <p:sp>
        <p:nvSpPr>
          <p:cNvPr id="39" name="TextBox 38">
            <a:extLst>
              <a:ext uri="{FF2B5EF4-FFF2-40B4-BE49-F238E27FC236}">
                <a16:creationId xmlns:a16="http://schemas.microsoft.com/office/drawing/2014/main" id="{D15F84CE-BAF1-4C9D-B59F-7712E6DBA7A0}"/>
              </a:ext>
            </a:extLst>
          </p:cNvPr>
          <p:cNvSpPr txBox="1"/>
          <p:nvPr/>
        </p:nvSpPr>
        <p:spPr>
          <a:xfrm>
            <a:off x="6887818" y="3031674"/>
            <a:ext cx="1297825" cy="543867"/>
          </a:xfrm>
          <a:prstGeom prst="rect">
            <a:avLst/>
          </a:prstGeom>
          <a:solidFill>
            <a:srgbClr val="A84D97"/>
          </a:solidFill>
          <a:ln w="19050">
            <a:noFill/>
          </a:ln>
          <a:effectLst/>
        </p:spPr>
        <p:txBody>
          <a:bodyPr wrap="square" rtlCol="0">
            <a:spAutoFit/>
          </a:bodyPr>
          <a:lstStyle/>
          <a:p>
            <a:pPr algn="ctr"/>
            <a:r>
              <a:rPr lang="en-GB" sz="1467" b="1" dirty="0">
                <a:solidFill>
                  <a:schemeClr val="bg1"/>
                </a:solidFill>
              </a:rPr>
              <a:t>EXTERNAL Commissions</a:t>
            </a:r>
          </a:p>
        </p:txBody>
      </p:sp>
      <p:cxnSp>
        <p:nvCxnSpPr>
          <p:cNvPr id="5" name="Straight Arrow Connector 4">
            <a:extLst>
              <a:ext uri="{FF2B5EF4-FFF2-40B4-BE49-F238E27FC236}">
                <a16:creationId xmlns:a16="http://schemas.microsoft.com/office/drawing/2014/main" id="{8E7D196C-7546-4CBB-AF2C-CA42D65961E4}"/>
              </a:ext>
            </a:extLst>
          </p:cNvPr>
          <p:cNvCxnSpPr>
            <a:cxnSpLocks/>
          </p:cNvCxnSpPr>
          <p:nvPr/>
        </p:nvCxnSpPr>
        <p:spPr>
          <a:xfrm>
            <a:off x="937048" y="5445224"/>
            <a:ext cx="0" cy="281704"/>
          </a:xfrm>
          <a:prstGeom prst="straightConnector1">
            <a:avLst/>
          </a:prstGeom>
          <a:ln w="28575">
            <a:solidFill>
              <a:srgbClr val="007BC2"/>
            </a:solidFill>
            <a:tailEnd type="triangle"/>
          </a:ln>
          <a:effectLst/>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880A101D-918D-4658-AE5C-B3F3810613AA}"/>
              </a:ext>
            </a:extLst>
          </p:cNvPr>
          <p:cNvSpPr txBox="1"/>
          <p:nvPr/>
        </p:nvSpPr>
        <p:spPr>
          <a:xfrm>
            <a:off x="163301" y="5783028"/>
            <a:ext cx="2384433" cy="769634"/>
          </a:xfrm>
          <a:prstGeom prst="rect">
            <a:avLst/>
          </a:prstGeom>
          <a:solidFill>
            <a:srgbClr val="007BC2"/>
          </a:solidFill>
          <a:effectLst/>
        </p:spPr>
        <p:txBody>
          <a:bodyPr wrap="square" rtlCol="0">
            <a:spAutoFit/>
          </a:bodyPr>
          <a:lstStyle/>
          <a:p>
            <a:pPr algn="just"/>
            <a:r>
              <a:rPr lang="en-GB" sz="1467" b="1" dirty="0">
                <a:solidFill>
                  <a:schemeClr val="bg1"/>
                </a:solidFill>
              </a:rPr>
              <a:t>EG team </a:t>
            </a:r>
          </a:p>
          <a:p>
            <a:pPr marL="228594" indent="-228594" algn="just">
              <a:buFontTx/>
              <a:buChar char="-"/>
            </a:pPr>
            <a:r>
              <a:rPr lang="en-GB" sz="1467" b="1" dirty="0">
                <a:solidFill>
                  <a:schemeClr val="bg1"/>
                </a:solidFill>
              </a:rPr>
              <a:t>Reposition </a:t>
            </a:r>
          </a:p>
          <a:p>
            <a:pPr marL="228594" indent="-228594" algn="just">
              <a:buFontTx/>
              <a:buChar char="-"/>
            </a:pPr>
            <a:r>
              <a:rPr lang="en-GB" sz="1467" b="1" dirty="0">
                <a:solidFill>
                  <a:schemeClr val="bg1"/>
                </a:solidFill>
              </a:rPr>
              <a:t>Feedback  </a:t>
            </a:r>
          </a:p>
        </p:txBody>
      </p:sp>
      <p:sp>
        <p:nvSpPr>
          <p:cNvPr id="40" name="Rectangle: Rounded Corners 39">
            <a:extLst>
              <a:ext uri="{FF2B5EF4-FFF2-40B4-BE49-F238E27FC236}">
                <a16:creationId xmlns:a16="http://schemas.microsoft.com/office/drawing/2014/main" id="{7AFF2577-32EC-422B-AF19-DCCF7CEB2754}"/>
              </a:ext>
            </a:extLst>
          </p:cNvPr>
          <p:cNvSpPr/>
          <p:nvPr/>
        </p:nvSpPr>
        <p:spPr>
          <a:xfrm>
            <a:off x="6758183" y="6157001"/>
            <a:ext cx="1579192" cy="576064"/>
          </a:xfrm>
          <a:prstGeom prst="roundRect">
            <a:avLst/>
          </a:prstGeom>
          <a:solidFill>
            <a:srgbClr val="A2C6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Co-ordinate the triage process</a:t>
            </a:r>
            <a:endParaRPr lang="en-GB" sz="1400" b="1" dirty="0"/>
          </a:p>
        </p:txBody>
      </p:sp>
    </p:spTree>
    <p:extLst>
      <p:ext uri="{BB962C8B-B14F-4D97-AF65-F5344CB8AC3E}">
        <p14:creationId xmlns:p14="http://schemas.microsoft.com/office/powerpoint/2010/main" val="174888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flipH="1">
            <a:off x="2662383" y="3920715"/>
            <a:ext cx="7086600" cy="1260983"/>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1029"/>
          <p:cNvGrpSpPr/>
          <p:nvPr/>
        </p:nvGrpSpPr>
        <p:grpSpPr>
          <a:xfrm>
            <a:off x="4036753" y="1524000"/>
            <a:ext cx="4464067" cy="5120640"/>
            <a:chOff x="2080748" y="990600"/>
            <a:chExt cx="5219212" cy="5638800"/>
          </a:xfrm>
        </p:grpSpPr>
        <p:cxnSp>
          <p:nvCxnSpPr>
            <p:cNvPr id="17" name="Straight Connector 16"/>
            <p:cNvCxnSpPr/>
            <p:nvPr/>
          </p:nvCxnSpPr>
          <p:spPr>
            <a:xfrm>
              <a:off x="7299960"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0222"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20485"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80748"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25" name="Title 1024"/>
          <p:cNvSpPr>
            <a:spLocks noGrp="1"/>
          </p:cNvSpPr>
          <p:nvPr>
            <p:ph type="title"/>
          </p:nvPr>
        </p:nvSpPr>
        <p:spPr>
          <a:xfrm>
            <a:off x="2181130" y="-81281"/>
            <a:ext cx="7829741" cy="819568"/>
          </a:xfrm>
        </p:spPr>
        <p:style>
          <a:lnRef idx="2">
            <a:schemeClr val="accent1"/>
          </a:lnRef>
          <a:fillRef idx="1">
            <a:schemeClr val="lt1"/>
          </a:fillRef>
          <a:effectRef idx="0">
            <a:schemeClr val="accent1"/>
          </a:effectRef>
          <a:fontRef idx="minor">
            <a:schemeClr val="dk1"/>
          </a:fontRef>
        </p:style>
        <p:txBody>
          <a:bodyPr>
            <a:normAutofit/>
          </a:bodyPr>
          <a:lstStyle/>
          <a:p>
            <a:r>
              <a:rPr lang="en-US" b="0" dirty="0">
                <a:ln w="0"/>
                <a:solidFill>
                  <a:schemeClr val="accent1"/>
                </a:solidFill>
                <a:effectLst>
                  <a:outerShdw blurRad="38100" dist="25400" dir="5400000" algn="ctr" rotWithShape="0">
                    <a:srgbClr val="6E747A">
                      <a:alpha val="43000"/>
                    </a:srgbClr>
                  </a:outerShdw>
                </a:effectLst>
              </a:rPr>
              <a:t>	Current Innovation Funnel….</a:t>
            </a:r>
          </a:p>
        </p:txBody>
      </p:sp>
      <p:sp>
        <p:nvSpPr>
          <p:cNvPr id="87" name="Rectangle 86"/>
          <p:cNvSpPr/>
          <p:nvPr/>
        </p:nvSpPr>
        <p:spPr>
          <a:xfrm>
            <a:off x="2537717" y="5181697"/>
            <a:ext cx="1485991" cy="1005840"/>
          </a:xfrm>
          <a:prstGeom prst="rect">
            <a:avLst/>
          </a:prstGeom>
          <a:noFill/>
          <a:ln w="12700" cap="flat" cmpd="sng" algn="ctr">
            <a:noFill/>
            <a:prstDash val="solid"/>
          </a:ln>
          <a:effectLst/>
        </p:spPr>
        <p:txBody>
          <a:bodyPr lIns="0" tIns="45720" rIns="0" bIns="0" rtlCol="0" anchor="t"/>
          <a:lstStyle/>
          <a:p>
            <a:pPr defTabSz="914377">
              <a:defRPr/>
            </a:pPr>
            <a:endParaRPr lang="en-US" sz="1600" kern="0" dirty="0">
              <a:solidFill>
                <a:schemeClr val="tx1">
                  <a:lumMod val="75000"/>
                  <a:lumOff val="25000"/>
                </a:schemeClr>
              </a:solidFill>
              <a:latin typeface="Calibri"/>
            </a:endParaRPr>
          </a:p>
        </p:txBody>
      </p:sp>
      <p:sp>
        <p:nvSpPr>
          <p:cNvPr id="88" name="Rectangle 87"/>
          <p:cNvSpPr/>
          <p:nvPr/>
        </p:nvSpPr>
        <p:spPr>
          <a:xfrm>
            <a:off x="4133520" y="5181698"/>
            <a:ext cx="1320805" cy="1396020"/>
          </a:xfrm>
          <a:prstGeom prst="rect">
            <a:avLst/>
          </a:prstGeom>
          <a:noFill/>
          <a:ln w="12700" cap="flat" cmpd="sng" algn="ctr">
            <a:noFill/>
            <a:prstDash val="solid"/>
          </a:ln>
          <a:effectLst/>
        </p:spPr>
        <p:txBody>
          <a:bodyPr lIns="0" tIns="45720" rIns="0" bIns="0" rtlCol="0" anchor="t"/>
          <a:lstStyle/>
          <a:p>
            <a:pPr marL="122236" indent="-122236" defTabSz="914377">
              <a:buFont typeface="Arial" pitchFamily="34" charset="0"/>
              <a:buChar char="•"/>
              <a:defRPr/>
            </a:pPr>
            <a:endParaRPr lang="en-US" sz="1600" kern="0" dirty="0">
              <a:solidFill>
                <a:schemeClr val="tx1">
                  <a:lumMod val="75000"/>
                  <a:lumOff val="25000"/>
                </a:schemeClr>
              </a:solidFill>
              <a:latin typeface="Calibri"/>
            </a:endParaRPr>
          </a:p>
        </p:txBody>
      </p:sp>
      <p:sp>
        <p:nvSpPr>
          <p:cNvPr id="89" name="Rectangle 88"/>
          <p:cNvSpPr/>
          <p:nvPr/>
        </p:nvSpPr>
        <p:spPr>
          <a:xfrm>
            <a:off x="5601596" y="5138719"/>
            <a:ext cx="1320805" cy="1396020"/>
          </a:xfrm>
          <a:prstGeom prst="rect">
            <a:avLst/>
          </a:prstGeom>
          <a:noFill/>
          <a:ln w="12700" cap="flat" cmpd="sng" algn="ctr">
            <a:noFill/>
            <a:prstDash val="solid"/>
          </a:ln>
          <a:effectLst/>
        </p:spPr>
        <p:txBody>
          <a:bodyPr lIns="0" tIns="45720" rIns="0" bIns="0" rtlCol="0" anchor="t"/>
          <a:lstStyle/>
          <a:p>
            <a:pPr defTabSz="914377">
              <a:defRPr/>
            </a:pPr>
            <a:endParaRPr lang="en-US" sz="1600" kern="0" dirty="0">
              <a:solidFill>
                <a:schemeClr val="tx1">
                  <a:lumMod val="75000"/>
                  <a:lumOff val="25000"/>
                </a:schemeClr>
              </a:solidFill>
              <a:latin typeface="Calibri"/>
            </a:endParaRPr>
          </a:p>
        </p:txBody>
      </p:sp>
      <p:sp>
        <p:nvSpPr>
          <p:cNvPr id="93" name="Rectangle 92"/>
          <p:cNvSpPr/>
          <p:nvPr/>
        </p:nvSpPr>
        <p:spPr>
          <a:xfrm>
            <a:off x="7129444" y="5182594"/>
            <a:ext cx="1320805" cy="1396020"/>
          </a:xfrm>
          <a:prstGeom prst="rect">
            <a:avLst/>
          </a:prstGeom>
          <a:noFill/>
          <a:ln w="12700" cap="flat" cmpd="sng" algn="ctr">
            <a:noFill/>
            <a:prstDash val="solid"/>
          </a:ln>
          <a:effectLst/>
        </p:spPr>
        <p:txBody>
          <a:bodyPr lIns="0" tIns="45720" rIns="0" bIns="0" rtlCol="0" anchor="t"/>
          <a:lstStyle/>
          <a:p>
            <a:pPr marL="122236" indent="-122236" defTabSz="914377">
              <a:buFont typeface="Arial" pitchFamily="34" charset="0"/>
              <a:buChar char="•"/>
              <a:defRPr/>
            </a:pPr>
            <a:endParaRPr lang="en-US" sz="1600" kern="0" dirty="0">
              <a:solidFill>
                <a:schemeClr val="tx1">
                  <a:lumMod val="75000"/>
                  <a:lumOff val="25000"/>
                </a:schemeClr>
              </a:solidFill>
              <a:latin typeface="Calibri"/>
            </a:endParaRPr>
          </a:p>
        </p:txBody>
      </p:sp>
      <p:sp>
        <p:nvSpPr>
          <p:cNvPr id="94" name="Rectangle 93"/>
          <p:cNvSpPr/>
          <p:nvPr/>
        </p:nvSpPr>
        <p:spPr>
          <a:xfrm>
            <a:off x="8652726" y="5160209"/>
            <a:ext cx="1320805" cy="1396020"/>
          </a:xfrm>
          <a:prstGeom prst="rect">
            <a:avLst/>
          </a:prstGeom>
          <a:noFill/>
          <a:ln w="12700" cap="flat" cmpd="sng" algn="ctr">
            <a:noFill/>
            <a:prstDash val="solid"/>
          </a:ln>
          <a:effectLst/>
        </p:spPr>
        <p:txBody>
          <a:bodyPr lIns="0" tIns="45720" rIns="0" bIns="0" rtlCol="0" anchor="t"/>
          <a:lstStyle/>
          <a:p>
            <a:pPr marL="122236" indent="-122236" defTabSz="914377">
              <a:buFont typeface="Arial" pitchFamily="34" charset="0"/>
              <a:buChar char="•"/>
              <a:defRPr/>
            </a:pPr>
            <a:endParaRPr lang="en-US" sz="1600" kern="0" dirty="0">
              <a:solidFill>
                <a:schemeClr val="tx1">
                  <a:lumMod val="75000"/>
                  <a:lumOff val="25000"/>
                </a:schemeClr>
              </a:solidFill>
              <a:latin typeface="Calibri"/>
            </a:endParaRPr>
          </a:p>
        </p:txBody>
      </p:sp>
      <p:sp>
        <p:nvSpPr>
          <p:cNvPr id="104" name="Pentagon 41">
            <a:extLst>
              <a:ext uri="{FF2B5EF4-FFF2-40B4-BE49-F238E27FC236}">
                <a16:creationId xmlns:a16="http://schemas.microsoft.com/office/drawing/2014/main" id="{A0B2D9C3-565A-482B-A465-2249FC280A3C}"/>
              </a:ext>
            </a:extLst>
          </p:cNvPr>
          <p:cNvSpPr/>
          <p:nvPr/>
        </p:nvSpPr>
        <p:spPr>
          <a:xfrm>
            <a:off x="7123078" y="1033341"/>
            <a:ext cx="1300925" cy="643635"/>
          </a:xfrm>
          <a:prstGeom prst="homePlate">
            <a:avLst>
              <a:gd name="adj" fmla="val 34444"/>
            </a:avLst>
          </a:prstGeom>
          <a:gradFill flip="none" rotWithShape="1">
            <a:gsLst>
              <a:gs pos="8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50800" dist="38100" dir="5400000" algn="t" rotWithShape="0">
                    <a:prstClr val="black">
                      <a:alpha val="40000"/>
                    </a:prstClr>
                  </a:outerShdw>
                </a:effectLst>
              </a:rPr>
              <a:t>Adoption </a:t>
            </a:r>
          </a:p>
        </p:txBody>
      </p:sp>
      <p:sp>
        <p:nvSpPr>
          <p:cNvPr id="105" name="Pentagon 41">
            <a:extLst>
              <a:ext uri="{FF2B5EF4-FFF2-40B4-BE49-F238E27FC236}">
                <a16:creationId xmlns:a16="http://schemas.microsoft.com/office/drawing/2014/main" id="{3C3A9CF8-5A37-45F9-941B-B90344CBB66B}"/>
              </a:ext>
            </a:extLst>
          </p:cNvPr>
          <p:cNvSpPr/>
          <p:nvPr/>
        </p:nvSpPr>
        <p:spPr>
          <a:xfrm>
            <a:off x="8731512" y="1032765"/>
            <a:ext cx="1300925" cy="643635"/>
          </a:xfrm>
          <a:prstGeom prst="homePlate">
            <a:avLst>
              <a:gd name="adj" fmla="val 34444"/>
            </a:avLst>
          </a:prstGeom>
          <a:gradFill flip="none" rotWithShape="1">
            <a:gsLst>
              <a:gs pos="8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50800" dist="38100" dir="5400000" algn="t" rotWithShape="0">
                    <a:prstClr val="black">
                      <a:alpha val="40000"/>
                    </a:prstClr>
                  </a:outerShdw>
                </a:effectLst>
              </a:rPr>
              <a:t>Post Market </a:t>
            </a:r>
          </a:p>
          <a:p>
            <a:pPr algn="ctr"/>
            <a:r>
              <a:rPr lang="en-US" sz="1400" b="1" dirty="0">
                <a:effectLst>
                  <a:outerShdw blurRad="50800" dist="38100" dir="5400000" algn="t" rotWithShape="0">
                    <a:prstClr val="black">
                      <a:alpha val="40000"/>
                    </a:prstClr>
                  </a:outerShdw>
                </a:effectLst>
              </a:rPr>
              <a:t>Surveillance  </a:t>
            </a:r>
          </a:p>
        </p:txBody>
      </p:sp>
      <p:sp>
        <p:nvSpPr>
          <p:cNvPr id="106" name="Pentagon 41">
            <a:extLst>
              <a:ext uri="{FF2B5EF4-FFF2-40B4-BE49-F238E27FC236}">
                <a16:creationId xmlns:a16="http://schemas.microsoft.com/office/drawing/2014/main" id="{4EBC9F3E-61D3-4BAB-8589-E988650D73F9}"/>
              </a:ext>
            </a:extLst>
          </p:cNvPr>
          <p:cNvSpPr/>
          <p:nvPr/>
        </p:nvSpPr>
        <p:spPr>
          <a:xfrm>
            <a:off x="5595228" y="1021273"/>
            <a:ext cx="1300925" cy="643635"/>
          </a:xfrm>
          <a:prstGeom prst="homePlate">
            <a:avLst>
              <a:gd name="adj" fmla="val 34444"/>
            </a:avLst>
          </a:prstGeom>
          <a:gradFill flip="none" rotWithShape="1">
            <a:gsLst>
              <a:gs pos="10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50800" dist="38100" dir="5400000" algn="t" rotWithShape="0">
                    <a:prstClr val="black">
                      <a:alpha val="40000"/>
                    </a:prstClr>
                  </a:outerShdw>
                </a:effectLst>
              </a:rPr>
              <a:t>Real World Evaluation </a:t>
            </a:r>
          </a:p>
        </p:txBody>
      </p:sp>
      <p:sp>
        <p:nvSpPr>
          <p:cNvPr id="110" name="Pentagon 41">
            <a:extLst>
              <a:ext uri="{FF2B5EF4-FFF2-40B4-BE49-F238E27FC236}">
                <a16:creationId xmlns:a16="http://schemas.microsoft.com/office/drawing/2014/main" id="{D5E74586-D6D5-4AAE-A03D-235FB9ED2C82}"/>
              </a:ext>
            </a:extLst>
          </p:cNvPr>
          <p:cNvSpPr/>
          <p:nvPr/>
        </p:nvSpPr>
        <p:spPr>
          <a:xfrm>
            <a:off x="4153400" y="1011683"/>
            <a:ext cx="1300925" cy="643635"/>
          </a:xfrm>
          <a:prstGeom prst="homePlate">
            <a:avLst>
              <a:gd name="adj" fmla="val 34444"/>
            </a:avLst>
          </a:prstGeom>
          <a:gradFill flip="none" rotWithShape="1">
            <a:gsLst>
              <a:gs pos="10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50800" dist="38100" dir="5400000" algn="t" rotWithShape="0">
                    <a:prstClr val="black">
                      <a:alpha val="40000"/>
                    </a:prstClr>
                  </a:outerShdw>
                </a:effectLst>
              </a:rPr>
              <a:t>Post CE Mark </a:t>
            </a:r>
          </a:p>
        </p:txBody>
      </p:sp>
      <p:sp>
        <p:nvSpPr>
          <p:cNvPr id="112" name="Pentagon 41">
            <a:extLst>
              <a:ext uri="{FF2B5EF4-FFF2-40B4-BE49-F238E27FC236}">
                <a16:creationId xmlns:a16="http://schemas.microsoft.com/office/drawing/2014/main" id="{DBA28702-879D-4535-A875-99AFF16B91CF}"/>
              </a:ext>
            </a:extLst>
          </p:cNvPr>
          <p:cNvSpPr/>
          <p:nvPr/>
        </p:nvSpPr>
        <p:spPr>
          <a:xfrm>
            <a:off x="2665379" y="1011233"/>
            <a:ext cx="1300925" cy="643635"/>
          </a:xfrm>
          <a:prstGeom prst="homePlate">
            <a:avLst>
              <a:gd name="adj" fmla="val 34444"/>
            </a:avLst>
          </a:prstGeom>
          <a:gradFill flip="none" rotWithShape="1">
            <a:gsLst>
              <a:gs pos="10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50800" dist="38100" dir="5400000" algn="t" rotWithShape="0">
                    <a:prstClr val="black">
                      <a:alpha val="40000"/>
                    </a:prstClr>
                  </a:outerShdw>
                </a:effectLst>
              </a:rPr>
              <a:t>Idea/Pre CE Mark  </a:t>
            </a:r>
          </a:p>
        </p:txBody>
      </p:sp>
      <p:sp>
        <p:nvSpPr>
          <p:cNvPr id="128" name="Rectangle 6">
            <a:extLst>
              <a:ext uri="{FF2B5EF4-FFF2-40B4-BE49-F238E27FC236}">
                <a16:creationId xmlns:a16="http://schemas.microsoft.com/office/drawing/2014/main" id="{9211D477-3759-4269-ADB9-A84DFF658EA9}"/>
              </a:ext>
            </a:extLst>
          </p:cNvPr>
          <p:cNvSpPr/>
          <p:nvPr/>
        </p:nvSpPr>
        <p:spPr>
          <a:xfrm flipH="1" flipV="1">
            <a:off x="2652072" y="2193601"/>
            <a:ext cx="7086600" cy="1260983"/>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Right Arrow 2">
            <a:extLst>
              <a:ext uri="{FF2B5EF4-FFF2-40B4-BE49-F238E27FC236}">
                <a16:creationId xmlns:a16="http://schemas.microsoft.com/office/drawing/2014/main" id="{16883012-83C3-4E6F-923B-C0B32D416193}"/>
              </a:ext>
            </a:extLst>
          </p:cNvPr>
          <p:cNvSpPr/>
          <p:nvPr/>
        </p:nvSpPr>
        <p:spPr>
          <a:xfrm>
            <a:off x="545969" y="1654870"/>
            <a:ext cx="1696329" cy="134012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rPr>
              <a:t>Sector</a:t>
            </a:r>
            <a:r>
              <a:rPr lang="en-US" sz="1467" dirty="0"/>
              <a:t> – Digital, MedTech, </a:t>
            </a:r>
            <a:r>
              <a:rPr lang="en-US" sz="1467" dirty="0" err="1"/>
              <a:t>DiagnosticsPharma</a:t>
            </a:r>
            <a:r>
              <a:rPr lang="en-US" sz="1467" dirty="0"/>
              <a:t>   </a:t>
            </a:r>
            <a:endParaRPr lang="en-GB" sz="1467" dirty="0"/>
          </a:p>
        </p:txBody>
      </p:sp>
      <p:sp>
        <p:nvSpPr>
          <p:cNvPr id="4" name="Callout: Right Arrow 3">
            <a:extLst>
              <a:ext uri="{FF2B5EF4-FFF2-40B4-BE49-F238E27FC236}">
                <a16:creationId xmlns:a16="http://schemas.microsoft.com/office/drawing/2014/main" id="{0D871A39-EFAD-42F4-9B73-0262E87FBCF7}"/>
              </a:ext>
            </a:extLst>
          </p:cNvPr>
          <p:cNvSpPr/>
          <p:nvPr/>
        </p:nvSpPr>
        <p:spPr>
          <a:xfrm>
            <a:off x="556557" y="3862394"/>
            <a:ext cx="1696328" cy="126098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rPr>
              <a:t>Clinical</a:t>
            </a:r>
            <a:r>
              <a:rPr lang="en-US" sz="1467" dirty="0">
                <a:solidFill>
                  <a:schemeClr val="tx1"/>
                </a:solidFill>
              </a:rPr>
              <a:t> </a:t>
            </a:r>
            <a:r>
              <a:rPr lang="en-US" sz="1467" dirty="0"/>
              <a:t>Mental health , </a:t>
            </a:r>
            <a:r>
              <a:rPr lang="en-US" sz="1467" dirty="0" err="1"/>
              <a:t>etc</a:t>
            </a:r>
            <a:r>
              <a:rPr lang="en-US" sz="1467" dirty="0"/>
              <a:t> </a:t>
            </a:r>
            <a:endParaRPr lang="en-GB" sz="2400" dirty="0"/>
          </a:p>
        </p:txBody>
      </p:sp>
      <p:sp>
        <p:nvSpPr>
          <p:cNvPr id="6" name="Flowchart: Connector 5">
            <a:extLst>
              <a:ext uri="{FF2B5EF4-FFF2-40B4-BE49-F238E27FC236}">
                <a16:creationId xmlns:a16="http://schemas.microsoft.com/office/drawing/2014/main" id="{05E993ED-5023-4E6D-9D24-91D51C1D5005}"/>
              </a:ext>
            </a:extLst>
          </p:cNvPr>
          <p:cNvSpPr/>
          <p:nvPr/>
        </p:nvSpPr>
        <p:spPr>
          <a:xfrm>
            <a:off x="6622598" y="3640113"/>
            <a:ext cx="197884" cy="23502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Flowchart: Connector 6">
            <a:extLst>
              <a:ext uri="{FF2B5EF4-FFF2-40B4-BE49-F238E27FC236}">
                <a16:creationId xmlns:a16="http://schemas.microsoft.com/office/drawing/2014/main" id="{1B5E303F-AF6D-4C95-B2DD-EC276DB6AFC3}"/>
              </a:ext>
            </a:extLst>
          </p:cNvPr>
          <p:cNvSpPr/>
          <p:nvPr/>
        </p:nvSpPr>
        <p:spPr>
          <a:xfrm>
            <a:off x="7957387" y="3640113"/>
            <a:ext cx="221080" cy="1952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Flowchart: Connector 31">
            <a:extLst>
              <a:ext uri="{FF2B5EF4-FFF2-40B4-BE49-F238E27FC236}">
                <a16:creationId xmlns:a16="http://schemas.microsoft.com/office/drawing/2014/main" id="{8ECACA32-9F40-4F9C-94C9-7399C0086E23}"/>
              </a:ext>
            </a:extLst>
          </p:cNvPr>
          <p:cNvSpPr/>
          <p:nvPr/>
        </p:nvSpPr>
        <p:spPr>
          <a:xfrm>
            <a:off x="2608350" y="2726679"/>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Flowchart: Connector 32">
            <a:extLst>
              <a:ext uri="{FF2B5EF4-FFF2-40B4-BE49-F238E27FC236}">
                <a16:creationId xmlns:a16="http://schemas.microsoft.com/office/drawing/2014/main" id="{18BD02ED-416E-45AE-B8C6-BA34BB4AAE6A}"/>
              </a:ext>
            </a:extLst>
          </p:cNvPr>
          <p:cNvSpPr/>
          <p:nvPr/>
        </p:nvSpPr>
        <p:spPr>
          <a:xfrm>
            <a:off x="5092350" y="3284323"/>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8" name="Flowchart: Connector 37">
            <a:extLst>
              <a:ext uri="{FF2B5EF4-FFF2-40B4-BE49-F238E27FC236}">
                <a16:creationId xmlns:a16="http://schemas.microsoft.com/office/drawing/2014/main" id="{9E762071-A5E7-4C1D-A018-2B335C35719A}"/>
              </a:ext>
            </a:extLst>
          </p:cNvPr>
          <p:cNvSpPr/>
          <p:nvPr/>
        </p:nvSpPr>
        <p:spPr>
          <a:xfrm>
            <a:off x="3107949" y="2708517"/>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Flowchart: Connector 40">
            <a:extLst>
              <a:ext uri="{FF2B5EF4-FFF2-40B4-BE49-F238E27FC236}">
                <a16:creationId xmlns:a16="http://schemas.microsoft.com/office/drawing/2014/main" id="{353EFAD5-14A1-4C3D-8FAB-9BFBF65112A9}"/>
              </a:ext>
            </a:extLst>
          </p:cNvPr>
          <p:cNvSpPr/>
          <p:nvPr/>
        </p:nvSpPr>
        <p:spPr>
          <a:xfrm>
            <a:off x="4193285" y="3094266"/>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2" name="Flowchart: Connector 41">
            <a:extLst>
              <a:ext uri="{FF2B5EF4-FFF2-40B4-BE49-F238E27FC236}">
                <a16:creationId xmlns:a16="http://schemas.microsoft.com/office/drawing/2014/main" id="{EB73C22E-2CB0-4481-A7CF-DE320D20AC77}"/>
              </a:ext>
            </a:extLst>
          </p:cNvPr>
          <p:cNvSpPr/>
          <p:nvPr/>
        </p:nvSpPr>
        <p:spPr>
          <a:xfrm>
            <a:off x="2669313" y="3376655"/>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Flowchart: Connector 42">
            <a:extLst>
              <a:ext uri="{FF2B5EF4-FFF2-40B4-BE49-F238E27FC236}">
                <a16:creationId xmlns:a16="http://schemas.microsoft.com/office/drawing/2014/main" id="{99030FE4-2F57-465A-8532-6A0C58E7A513}"/>
              </a:ext>
            </a:extLst>
          </p:cNvPr>
          <p:cNvSpPr/>
          <p:nvPr/>
        </p:nvSpPr>
        <p:spPr>
          <a:xfrm>
            <a:off x="7449007" y="3589890"/>
            <a:ext cx="221075" cy="2239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4" name="Flowchart: Connector 43">
            <a:extLst>
              <a:ext uri="{FF2B5EF4-FFF2-40B4-BE49-F238E27FC236}">
                <a16:creationId xmlns:a16="http://schemas.microsoft.com/office/drawing/2014/main" id="{86B6F1C8-4A89-4C3A-9542-A772BC3C40B1}"/>
              </a:ext>
            </a:extLst>
          </p:cNvPr>
          <p:cNvSpPr/>
          <p:nvPr/>
        </p:nvSpPr>
        <p:spPr>
          <a:xfrm>
            <a:off x="2624621" y="4068711"/>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5" name="Flowchart: Connector 44">
            <a:extLst>
              <a:ext uri="{FF2B5EF4-FFF2-40B4-BE49-F238E27FC236}">
                <a16:creationId xmlns:a16="http://schemas.microsoft.com/office/drawing/2014/main" id="{75713A37-B7B6-4BAA-83FD-79413C6F7A8C}"/>
              </a:ext>
            </a:extLst>
          </p:cNvPr>
          <p:cNvSpPr/>
          <p:nvPr/>
        </p:nvSpPr>
        <p:spPr>
          <a:xfrm>
            <a:off x="3585680" y="3992074"/>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6" name="Flowchart: Connector 45">
            <a:extLst>
              <a:ext uri="{FF2B5EF4-FFF2-40B4-BE49-F238E27FC236}">
                <a16:creationId xmlns:a16="http://schemas.microsoft.com/office/drawing/2014/main" id="{FFC241AE-A8F5-4010-B43B-C298A51B1576}"/>
              </a:ext>
            </a:extLst>
          </p:cNvPr>
          <p:cNvSpPr/>
          <p:nvPr/>
        </p:nvSpPr>
        <p:spPr>
          <a:xfrm>
            <a:off x="4386253" y="3863787"/>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7" name="Flowchart: Connector 46">
            <a:extLst>
              <a:ext uri="{FF2B5EF4-FFF2-40B4-BE49-F238E27FC236}">
                <a16:creationId xmlns:a16="http://schemas.microsoft.com/office/drawing/2014/main" id="{0D32EE02-EF32-4ED2-A2CD-B06CDCDE69EB}"/>
              </a:ext>
            </a:extLst>
          </p:cNvPr>
          <p:cNvSpPr/>
          <p:nvPr/>
        </p:nvSpPr>
        <p:spPr>
          <a:xfrm>
            <a:off x="3196318" y="4335035"/>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8" name="Flowchart: Connector 47">
            <a:extLst>
              <a:ext uri="{FF2B5EF4-FFF2-40B4-BE49-F238E27FC236}">
                <a16:creationId xmlns:a16="http://schemas.microsoft.com/office/drawing/2014/main" id="{28FF6BD1-4804-497E-A3DB-80CE71EC0929}"/>
              </a:ext>
            </a:extLst>
          </p:cNvPr>
          <p:cNvSpPr/>
          <p:nvPr/>
        </p:nvSpPr>
        <p:spPr>
          <a:xfrm>
            <a:off x="4437456" y="3401783"/>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9" name="Flowchart: Connector 48">
            <a:extLst>
              <a:ext uri="{FF2B5EF4-FFF2-40B4-BE49-F238E27FC236}">
                <a16:creationId xmlns:a16="http://schemas.microsoft.com/office/drawing/2014/main" id="{5AD3C113-785A-4180-B06B-73082B00BFD7}"/>
              </a:ext>
            </a:extLst>
          </p:cNvPr>
          <p:cNvSpPr/>
          <p:nvPr/>
        </p:nvSpPr>
        <p:spPr>
          <a:xfrm>
            <a:off x="4862069" y="3682781"/>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0" name="Flowchart: Connector 49">
            <a:extLst>
              <a:ext uri="{FF2B5EF4-FFF2-40B4-BE49-F238E27FC236}">
                <a16:creationId xmlns:a16="http://schemas.microsoft.com/office/drawing/2014/main" id="{DAEAC24C-0C96-4E2A-B59E-4CDD8F7F19D8}"/>
              </a:ext>
            </a:extLst>
          </p:cNvPr>
          <p:cNvSpPr/>
          <p:nvPr/>
        </p:nvSpPr>
        <p:spPr>
          <a:xfrm>
            <a:off x="2995404" y="3857482"/>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1" name="Flowchart: Connector 50">
            <a:extLst>
              <a:ext uri="{FF2B5EF4-FFF2-40B4-BE49-F238E27FC236}">
                <a16:creationId xmlns:a16="http://schemas.microsoft.com/office/drawing/2014/main" id="{4D105486-473B-4A64-B3BF-BCDF37494A90}"/>
              </a:ext>
            </a:extLst>
          </p:cNvPr>
          <p:cNvSpPr/>
          <p:nvPr/>
        </p:nvSpPr>
        <p:spPr>
          <a:xfrm>
            <a:off x="3006373" y="3119577"/>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3" name="Flowchart: Connector 52">
            <a:extLst>
              <a:ext uri="{FF2B5EF4-FFF2-40B4-BE49-F238E27FC236}">
                <a16:creationId xmlns:a16="http://schemas.microsoft.com/office/drawing/2014/main" id="{B7E0D7FC-B12E-41BF-B943-73DF39B3BBA3}"/>
              </a:ext>
            </a:extLst>
          </p:cNvPr>
          <p:cNvSpPr/>
          <p:nvPr/>
        </p:nvSpPr>
        <p:spPr>
          <a:xfrm>
            <a:off x="2687016" y="4591170"/>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Flowchart: Connector 53">
            <a:extLst>
              <a:ext uri="{FF2B5EF4-FFF2-40B4-BE49-F238E27FC236}">
                <a16:creationId xmlns:a16="http://schemas.microsoft.com/office/drawing/2014/main" id="{F0AB27A8-E34F-426B-BD32-BFE7C680A915}"/>
              </a:ext>
            </a:extLst>
          </p:cNvPr>
          <p:cNvSpPr/>
          <p:nvPr/>
        </p:nvSpPr>
        <p:spPr>
          <a:xfrm>
            <a:off x="9216684" y="3625230"/>
            <a:ext cx="236945" cy="1994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7" name="Flowchart: Connector 56">
            <a:extLst>
              <a:ext uri="{FF2B5EF4-FFF2-40B4-BE49-F238E27FC236}">
                <a16:creationId xmlns:a16="http://schemas.microsoft.com/office/drawing/2014/main" id="{2C0D4EC0-E222-4CCE-B4F4-A48FAE483A9A}"/>
              </a:ext>
            </a:extLst>
          </p:cNvPr>
          <p:cNvSpPr/>
          <p:nvPr/>
        </p:nvSpPr>
        <p:spPr>
          <a:xfrm>
            <a:off x="5859403" y="3561465"/>
            <a:ext cx="197887" cy="2429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Flowchart: Connector 57">
            <a:extLst>
              <a:ext uri="{FF2B5EF4-FFF2-40B4-BE49-F238E27FC236}">
                <a16:creationId xmlns:a16="http://schemas.microsoft.com/office/drawing/2014/main" id="{A3C89D31-92D6-4C48-9347-CCF0D565F3D0}"/>
              </a:ext>
            </a:extLst>
          </p:cNvPr>
          <p:cNvSpPr/>
          <p:nvPr/>
        </p:nvSpPr>
        <p:spPr>
          <a:xfrm>
            <a:off x="6240091" y="3450340"/>
            <a:ext cx="215383" cy="22225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9" name="Flowchart: Connector 58">
            <a:extLst>
              <a:ext uri="{FF2B5EF4-FFF2-40B4-BE49-F238E27FC236}">
                <a16:creationId xmlns:a16="http://schemas.microsoft.com/office/drawing/2014/main" id="{F350EA0C-6F74-425E-A215-4FE45B998588}"/>
              </a:ext>
            </a:extLst>
          </p:cNvPr>
          <p:cNvSpPr/>
          <p:nvPr/>
        </p:nvSpPr>
        <p:spPr>
          <a:xfrm>
            <a:off x="3568668" y="2620861"/>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0" name="Flowchart: Connector 59">
            <a:extLst>
              <a:ext uri="{FF2B5EF4-FFF2-40B4-BE49-F238E27FC236}">
                <a16:creationId xmlns:a16="http://schemas.microsoft.com/office/drawing/2014/main" id="{35A47E55-B788-4F5E-BC24-0BC3FBCE3F21}"/>
              </a:ext>
            </a:extLst>
          </p:cNvPr>
          <p:cNvSpPr/>
          <p:nvPr/>
        </p:nvSpPr>
        <p:spPr>
          <a:xfrm>
            <a:off x="3529082" y="3296550"/>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1" name="Flowchart: Connector 60">
            <a:extLst>
              <a:ext uri="{FF2B5EF4-FFF2-40B4-BE49-F238E27FC236}">
                <a16:creationId xmlns:a16="http://schemas.microsoft.com/office/drawing/2014/main" id="{16E9674D-5B8D-4BA9-AEF5-843416C36468}"/>
              </a:ext>
            </a:extLst>
          </p:cNvPr>
          <p:cNvSpPr/>
          <p:nvPr/>
        </p:nvSpPr>
        <p:spPr>
          <a:xfrm>
            <a:off x="2792250" y="2303349"/>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2" name="Flowchart: Connector 61">
            <a:extLst>
              <a:ext uri="{FF2B5EF4-FFF2-40B4-BE49-F238E27FC236}">
                <a16:creationId xmlns:a16="http://schemas.microsoft.com/office/drawing/2014/main" id="{73E89278-08FB-485B-8F11-3CCD757462EF}"/>
              </a:ext>
            </a:extLst>
          </p:cNvPr>
          <p:cNvSpPr/>
          <p:nvPr/>
        </p:nvSpPr>
        <p:spPr>
          <a:xfrm>
            <a:off x="3632565" y="4708749"/>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3" name="Flowchart: Connector 62">
            <a:extLst>
              <a:ext uri="{FF2B5EF4-FFF2-40B4-BE49-F238E27FC236}">
                <a16:creationId xmlns:a16="http://schemas.microsoft.com/office/drawing/2014/main" id="{C60723B0-6D57-4DFF-802C-289115A8C671}"/>
              </a:ext>
            </a:extLst>
          </p:cNvPr>
          <p:cNvSpPr/>
          <p:nvPr/>
        </p:nvSpPr>
        <p:spPr>
          <a:xfrm>
            <a:off x="3172725" y="5052125"/>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Flowchart: Connector 63">
            <a:extLst>
              <a:ext uri="{FF2B5EF4-FFF2-40B4-BE49-F238E27FC236}">
                <a16:creationId xmlns:a16="http://schemas.microsoft.com/office/drawing/2014/main" id="{5BF07D03-A8E4-425F-9EB5-40083DFBEA7D}"/>
              </a:ext>
            </a:extLst>
          </p:cNvPr>
          <p:cNvSpPr/>
          <p:nvPr/>
        </p:nvSpPr>
        <p:spPr>
          <a:xfrm>
            <a:off x="3328198" y="2182561"/>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5" name="Flowchart: Connector 64">
            <a:extLst>
              <a:ext uri="{FF2B5EF4-FFF2-40B4-BE49-F238E27FC236}">
                <a16:creationId xmlns:a16="http://schemas.microsoft.com/office/drawing/2014/main" id="{726168D6-8AFA-40AF-BFA5-1C74DBCAD283}"/>
              </a:ext>
            </a:extLst>
          </p:cNvPr>
          <p:cNvSpPr/>
          <p:nvPr/>
        </p:nvSpPr>
        <p:spPr>
          <a:xfrm>
            <a:off x="3296046" y="3611038"/>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Flowchart: Connector 65">
            <a:extLst>
              <a:ext uri="{FF2B5EF4-FFF2-40B4-BE49-F238E27FC236}">
                <a16:creationId xmlns:a16="http://schemas.microsoft.com/office/drawing/2014/main" id="{C7E8D5CA-3A3C-4480-8F62-E06D0735D6AD}"/>
              </a:ext>
            </a:extLst>
          </p:cNvPr>
          <p:cNvSpPr/>
          <p:nvPr/>
        </p:nvSpPr>
        <p:spPr>
          <a:xfrm>
            <a:off x="2792845" y="5258335"/>
            <a:ext cx="203153" cy="278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extBox 1">
            <a:extLst>
              <a:ext uri="{FF2B5EF4-FFF2-40B4-BE49-F238E27FC236}">
                <a16:creationId xmlns:a16="http://schemas.microsoft.com/office/drawing/2014/main" id="{8825DE61-6EFE-4DEE-A5DE-99FE8AB74BA3}"/>
              </a:ext>
            </a:extLst>
          </p:cNvPr>
          <p:cNvSpPr txBox="1"/>
          <p:nvPr/>
        </p:nvSpPr>
        <p:spPr>
          <a:xfrm>
            <a:off x="8538562" y="5079487"/>
            <a:ext cx="3588991" cy="1815882"/>
          </a:xfrm>
          <a:prstGeom prst="rect">
            <a:avLst/>
          </a:prstGeom>
          <a:solidFill>
            <a:schemeClr val="bg2"/>
          </a:solidFill>
        </p:spPr>
        <p:txBody>
          <a:bodyPr wrap="square" rtlCol="0">
            <a:spAutoFit/>
          </a:bodyPr>
          <a:lstStyle/>
          <a:p>
            <a:r>
              <a:rPr lang="en-GB" sz="1600" dirty="0"/>
              <a:t>Limited visibility </a:t>
            </a:r>
          </a:p>
          <a:p>
            <a:r>
              <a:rPr lang="en-GB" sz="1600" dirty="0"/>
              <a:t>Who is working with whom</a:t>
            </a:r>
          </a:p>
          <a:p>
            <a:r>
              <a:rPr lang="en-GB" sz="1600" dirty="0"/>
              <a:t>Limited feedback </a:t>
            </a:r>
          </a:p>
          <a:p>
            <a:r>
              <a:rPr lang="en-GB" sz="1600" dirty="0"/>
              <a:t>Reflection? Critical appraisal?</a:t>
            </a:r>
          </a:p>
          <a:p>
            <a:r>
              <a:rPr lang="en-GB" sz="1600" dirty="0"/>
              <a:t>Do we know how many we have  supported to be commissioned and scaled?</a:t>
            </a:r>
          </a:p>
        </p:txBody>
      </p:sp>
    </p:spTree>
    <p:extLst>
      <p:ext uri="{BB962C8B-B14F-4D97-AF65-F5344CB8AC3E}">
        <p14:creationId xmlns:p14="http://schemas.microsoft.com/office/powerpoint/2010/main" val="205063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flipH="1">
            <a:off x="2662383" y="4393283"/>
            <a:ext cx="7059412" cy="788415"/>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a:solidFill>
                <a:prstClr val="white"/>
              </a:solidFill>
              <a:latin typeface="Calibri"/>
            </a:endParaRPr>
          </a:p>
        </p:txBody>
      </p:sp>
      <p:grpSp>
        <p:nvGrpSpPr>
          <p:cNvPr id="1030" name="Group 1029"/>
          <p:cNvGrpSpPr/>
          <p:nvPr/>
        </p:nvGrpSpPr>
        <p:grpSpPr>
          <a:xfrm>
            <a:off x="4036753" y="1524000"/>
            <a:ext cx="4464067" cy="5120640"/>
            <a:chOff x="2080748" y="990600"/>
            <a:chExt cx="5219212" cy="5638800"/>
          </a:xfrm>
        </p:grpSpPr>
        <p:cxnSp>
          <p:nvCxnSpPr>
            <p:cNvPr id="17" name="Straight Connector 16"/>
            <p:cNvCxnSpPr/>
            <p:nvPr/>
          </p:nvCxnSpPr>
          <p:spPr>
            <a:xfrm>
              <a:off x="7299960"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0222"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20485"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80748"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25" name="Title 1024"/>
          <p:cNvSpPr>
            <a:spLocks noGrp="1"/>
          </p:cNvSpPr>
          <p:nvPr>
            <p:ph type="title"/>
          </p:nvPr>
        </p:nvSpPr>
        <p:spPr>
          <a:xfrm>
            <a:off x="431401" y="143399"/>
            <a:ext cx="11617248" cy="594887"/>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067" dirty="0">
                <a:ln w="0"/>
                <a:solidFill>
                  <a:srgbClr val="00B050"/>
                </a:solidFill>
              </a:rPr>
              <a:t>Innovation Funnel….after implementation of NE NC Evaluation Ecosystem</a:t>
            </a:r>
          </a:p>
        </p:txBody>
      </p:sp>
      <p:sp>
        <p:nvSpPr>
          <p:cNvPr id="87" name="Rectangle 86"/>
          <p:cNvSpPr/>
          <p:nvPr/>
        </p:nvSpPr>
        <p:spPr>
          <a:xfrm>
            <a:off x="2537717" y="5181697"/>
            <a:ext cx="1485991" cy="1005840"/>
          </a:xfrm>
          <a:prstGeom prst="rect">
            <a:avLst/>
          </a:prstGeom>
          <a:noFill/>
          <a:ln w="12700" cap="flat" cmpd="sng" algn="ctr">
            <a:noFill/>
            <a:prstDash val="solid"/>
          </a:ln>
          <a:effectLst/>
        </p:spPr>
        <p:txBody>
          <a:bodyPr lIns="0" tIns="45720" rIns="0" bIns="0" rtlCol="0" anchor="t"/>
          <a:lstStyle/>
          <a:p>
            <a:pPr defTabSz="914377">
              <a:defRPr/>
            </a:pPr>
            <a:endParaRPr lang="en-US" sz="1600" kern="0" dirty="0">
              <a:solidFill>
                <a:prstClr val="black">
                  <a:lumMod val="75000"/>
                  <a:lumOff val="25000"/>
                </a:prstClr>
              </a:solidFill>
              <a:latin typeface="Calibri"/>
            </a:endParaRPr>
          </a:p>
        </p:txBody>
      </p:sp>
      <p:sp>
        <p:nvSpPr>
          <p:cNvPr id="88" name="Rectangle 87"/>
          <p:cNvSpPr/>
          <p:nvPr/>
        </p:nvSpPr>
        <p:spPr>
          <a:xfrm>
            <a:off x="4133520" y="5181698"/>
            <a:ext cx="1320805" cy="1396020"/>
          </a:xfrm>
          <a:prstGeom prst="rect">
            <a:avLst/>
          </a:prstGeom>
          <a:noFill/>
          <a:ln w="12700" cap="flat" cmpd="sng" algn="ctr">
            <a:noFill/>
            <a:prstDash val="solid"/>
          </a:ln>
          <a:effectLst/>
        </p:spPr>
        <p:txBody>
          <a:bodyPr lIns="0" tIns="45720" rIns="0" bIns="0" rtlCol="0" anchor="t"/>
          <a:lstStyle/>
          <a:p>
            <a:pPr marL="122236" indent="-122236" defTabSz="914377">
              <a:buFont typeface="Arial" pitchFamily="34" charset="0"/>
              <a:buChar char="•"/>
              <a:defRPr/>
            </a:pPr>
            <a:endParaRPr lang="en-US" sz="1600" kern="0" dirty="0">
              <a:solidFill>
                <a:prstClr val="black">
                  <a:lumMod val="75000"/>
                  <a:lumOff val="25000"/>
                </a:prstClr>
              </a:solidFill>
              <a:latin typeface="Calibri"/>
            </a:endParaRPr>
          </a:p>
        </p:txBody>
      </p:sp>
      <p:sp>
        <p:nvSpPr>
          <p:cNvPr id="89" name="Rectangle 88"/>
          <p:cNvSpPr/>
          <p:nvPr/>
        </p:nvSpPr>
        <p:spPr>
          <a:xfrm>
            <a:off x="5601596" y="5138719"/>
            <a:ext cx="1320805" cy="1396020"/>
          </a:xfrm>
          <a:prstGeom prst="rect">
            <a:avLst/>
          </a:prstGeom>
          <a:noFill/>
          <a:ln w="12700" cap="flat" cmpd="sng" algn="ctr">
            <a:noFill/>
            <a:prstDash val="solid"/>
          </a:ln>
          <a:effectLst/>
        </p:spPr>
        <p:txBody>
          <a:bodyPr lIns="0" tIns="45720" rIns="0" bIns="0" rtlCol="0" anchor="t"/>
          <a:lstStyle/>
          <a:p>
            <a:pPr defTabSz="914377">
              <a:defRPr/>
            </a:pPr>
            <a:endParaRPr lang="en-US" sz="1600" kern="0" dirty="0">
              <a:solidFill>
                <a:prstClr val="black">
                  <a:lumMod val="75000"/>
                  <a:lumOff val="25000"/>
                </a:prstClr>
              </a:solidFill>
              <a:latin typeface="Calibri"/>
            </a:endParaRPr>
          </a:p>
        </p:txBody>
      </p:sp>
      <p:sp>
        <p:nvSpPr>
          <p:cNvPr id="93" name="Rectangle 92"/>
          <p:cNvSpPr/>
          <p:nvPr/>
        </p:nvSpPr>
        <p:spPr>
          <a:xfrm>
            <a:off x="7129444" y="5182594"/>
            <a:ext cx="1320805" cy="1396020"/>
          </a:xfrm>
          <a:prstGeom prst="rect">
            <a:avLst/>
          </a:prstGeom>
          <a:noFill/>
          <a:ln w="12700" cap="flat" cmpd="sng" algn="ctr">
            <a:noFill/>
            <a:prstDash val="solid"/>
          </a:ln>
          <a:effectLst/>
        </p:spPr>
        <p:txBody>
          <a:bodyPr lIns="0" tIns="45720" rIns="0" bIns="0" rtlCol="0" anchor="t"/>
          <a:lstStyle/>
          <a:p>
            <a:pPr marL="122236" indent="-122236" defTabSz="914377">
              <a:buFont typeface="Arial" pitchFamily="34" charset="0"/>
              <a:buChar char="•"/>
              <a:defRPr/>
            </a:pPr>
            <a:endParaRPr lang="en-US" sz="1600" kern="0" dirty="0">
              <a:solidFill>
                <a:prstClr val="black">
                  <a:lumMod val="75000"/>
                  <a:lumOff val="25000"/>
                </a:prstClr>
              </a:solidFill>
              <a:latin typeface="Calibri"/>
            </a:endParaRPr>
          </a:p>
        </p:txBody>
      </p:sp>
      <p:sp>
        <p:nvSpPr>
          <p:cNvPr id="94" name="Rectangle 93"/>
          <p:cNvSpPr/>
          <p:nvPr/>
        </p:nvSpPr>
        <p:spPr>
          <a:xfrm>
            <a:off x="8652726" y="5160209"/>
            <a:ext cx="1320805" cy="1396020"/>
          </a:xfrm>
          <a:prstGeom prst="rect">
            <a:avLst/>
          </a:prstGeom>
          <a:noFill/>
          <a:ln w="12700" cap="flat" cmpd="sng" algn="ctr">
            <a:noFill/>
            <a:prstDash val="solid"/>
          </a:ln>
          <a:effectLst/>
        </p:spPr>
        <p:txBody>
          <a:bodyPr lIns="0" tIns="45720" rIns="0" bIns="0" rtlCol="0" anchor="t"/>
          <a:lstStyle/>
          <a:p>
            <a:pPr marL="122236" indent="-122236" defTabSz="914377">
              <a:buFont typeface="Arial" pitchFamily="34" charset="0"/>
              <a:buChar char="•"/>
              <a:defRPr/>
            </a:pPr>
            <a:endParaRPr lang="en-US" sz="1600" kern="0" dirty="0">
              <a:solidFill>
                <a:prstClr val="black">
                  <a:lumMod val="75000"/>
                  <a:lumOff val="25000"/>
                </a:prstClr>
              </a:solidFill>
              <a:latin typeface="Calibri"/>
            </a:endParaRPr>
          </a:p>
        </p:txBody>
      </p:sp>
      <p:sp>
        <p:nvSpPr>
          <p:cNvPr id="104" name="Pentagon 41">
            <a:extLst>
              <a:ext uri="{FF2B5EF4-FFF2-40B4-BE49-F238E27FC236}">
                <a16:creationId xmlns:a16="http://schemas.microsoft.com/office/drawing/2014/main" id="{A0B2D9C3-565A-482B-A465-2249FC280A3C}"/>
              </a:ext>
            </a:extLst>
          </p:cNvPr>
          <p:cNvSpPr/>
          <p:nvPr/>
        </p:nvSpPr>
        <p:spPr>
          <a:xfrm>
            <a:off x="7123078" y="1033341"/>
            <a:ext cx="1300925" cy="643635"/>
          </a:xfrm>
          <a:prstGeom prst="homePlate">
            <a:avLst>
              <a:gd name="adj" fmla="val 34444"/>
            </a:avLst>
          </a:prstGeom>
          <a:solidFill>
            <a:srgbClr val="00B050"/>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00" b="1" dirty="0">
                <a:solidFill>
                  <a:prstClr val="white"/>
                </a:solidFill>
                <a:effectLst>
                  <a:outerShdw blurRad="50800" dist="38100" dir="5400000" algn="t" rotWithShape="0">
                    <a:prstClr val="black">
                      <a:alpha val="40000"/>
                    </a:prstClr>
                  </a:outerShdw>
                </a:effectLst>
                <a:latin typeface="Calibri"/>
              </a:rPr>
              <a:t>Adoption </a:t>
            </a:r>
          </a:p>
        </p:txBody>
      </p:sp>
      <p:sp>
        <p:nvSpPr>
          <p:cNvPr id="105" name="Pentagon 41">
            <a:extLst>
              <a:ext uri="{FF2B5EF4-FFF2-40B4-BE49-F238E27FC236}">
                <a16:creationId xmlns:a16="http://schemas.microsoft.com/office/drawing/2014/main" id="{3C3A9CF8-5A37-45F9-941B-B90344CBB66B}"/>
              </a:ext>
            </a:extLst>
          </p:cNvPr>
          <p:cNvSpPr/>
          <p:nvPr/>
        </p:nvSpPr>
        <p:spPr>
          <a:xfrm>
            <a:off x="8731512" y="1032765"/>
            <a:ext cx="1300925" cy="643635"/>
          </a:xfrm>
          <a:prstGeom prst="homePlate">
            <a:avLst>
              <a:gd name="adj" fmla="val 34444"/>
            </a:avLst>
          </a:prstGeom>
          <a:solidFill>
            <a:srgbClr val="00B050"/>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00" b="1" dirty="0">
                <a:solidFill>
                  <a:prstClr val="white"/>
                </a:solidFill>
                <a:effectLst>
                  <a:outerShdw blurRad="50800" dist="38100" dir="5400000" algn="t" rotWithShape="0">
                    <a:prstClr val="black">
                      <a:alpha val="40000"/>
                    </a:prstClr>
                  </a:outerShdw>
                </a:effectLst>
                <a:latin typeface="Calibri"/>
              </a:rPr>
              <a:t>Post Market </a:t>
            </a:r>
          </a:p>
          <a:p>
            <a:pPr algn="ctr" defTabSz="1219170">
              <a:defRPr/>
            </a:pPr>
            <a:r>
              <a:rPr lang="en-US" sz="1400" b="1" dirty="0">
                <a:solidFill>
                  <a:prstClr val="white"/>
                </a:solidFill>
                <a:effectLst>
                  <a:outerShdw blurRad="50800" dist="38100" dir="5400000" algn="t" rotWithShape="0">
                    <a:prstClr val="black">
                      <a:alpha val="40000"/>
                    </a:prstClr>
                  </a:outerShdw>
                </a:effectLst>
                <a:latin typeface="Calibri"/>
              </a:rPr>
              <a:t>Surveillance  </a:t>
            </a:r>
          </a:p>
        </p:txBody>
      </p:sp>
      <p:sp>
        <p:nvSpPr>
          <p:cNvPr id="106" name="Pentagon 41">
            <a:extLst>
              <a:ext uri="{FF2B5EF4-FFF2-40B4-BE49-F238E27FC236}">
                <a16:creationId xmlns:a16="http://schemas.microsoft.com/office/drawing/2014/main" id="{4EBC9F3E-61D3-4BAB-8589-E988650D73F9}"/>
              </a:ext>
            </a:extLst>
          </p:cNvPr>
          <p:cNvSpPr/>
          <p:nvPr/>
        </p:nvSpPr>
        <p:spPr>
          <a:xfrm>
            <a:off x="5595228" y="1021273"/>
            <a:ext cx="1300925" cy="643635"/>
          </a:xfrm>
          <a:prstGeom prst="homePlate">
            <a:avLst>
              <a:gd name="adj" fmla="val 34444"/>
            </a:avLst>
          </a:prstGeom>
          <a:solidFill>
            <a:srgbClr val="00B050"/>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00" b="1" dirty="0">
                <a:solidFill>
                  <a:prstClr val="white"/>
                </a:solidFill>
                <a:effectLst>
                  <a:outerShdw blurRad="50800" dist="38100" dir="5400000" algn="t" rotWithShape="0">
                    <a:prstClr val="black">
                      <a:alpha val="40000"/>
                    </a:prstClr>
                  </a:outerShdw>
                </a:effectLst>
                <a:latin typeface="Calibri"/>
              </a:rPr>
              <a:t>Real World Evaluation </a:t>
            </a:r>
          </a:p>
        </p:txBody>
      </p:sp>
      <p:sp>
        <p:nvSpPr>
          <p:cNvPr id="110" name="Pentagon 41">
            <a:extLst>
              <a:ext uri="{FF2B5EF4-FFF2-40B4-BE49-F238E27FC236}">
                <a16:creationId xmlns:a16="http://schemas.microsoft.com/office/drawing/2014/main" id="{D5E74586-D6D5-4AAE-A03D-235FB9ED2C82}"/>
              </a:ext>
            </a:extLst>
          </p:cNvPr>
          <p:cNvSpPr/>
          <p:nvPr/>
        </p:nvSpPr>
        <p:spPr>
          <a:xfrm>
            <a:off x="4153400" y="1011683"/>
            <a:ext cx="1300925" cy="643635"/>
          </a:xfrm>
          <a:prstGeom prst="homePlate">
            <a:avLst>
              <a:gd name="adj" fmla="val 34444"/>
            </a:avLst>
          </a:prstGeom>
          <a:solidFill>
            <a:srgbClr val="00B050"/>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00" b="1" dirty="0">
                <a:solidFill>
                  <a:prstClr val="white"/>
                </a:solidFill>
                <a:effectLst>
                  <a:outerShdw blurRad="50800" dist="38100" dir="5400000" algn="t" rotWithShape="0">
                    <a:prstClr val="black">
                      <a:alpha val="40000"/>
                    </a:prstClr>
                  </a:outerShdw>
                </a:effectLst>
                <a:latin typeface="Calibri"/>
              </a:rPr>
              <a:t>Post CE Mark </a:t>
            </a:r>
          </a:p>
        </p:txBody>
      </p:sp>
      <p:sp>
        <p:nvSpPr>
          <p:cNvPr id="112" name="Pentagon 41">
            <a:extLst>
              <a:ext uri="{FF2B5EF4-FFF2-40B4-BE49-F238E27FC236}">
                <a16:creationId xmlns:a16="http://schemas.microsoft.com/office/drawing/2014/main" id="{DBA28702-879D-4535-A875-99AFF16B91CF}"/>
              </a:ext>
            </a:extLst>
          </p:cNvPr>
          <p:cNvSpPr/>
          <p:nvPr/>
        </p:nvSpPr>
        <p:spPr>
          <a:xfrm>
            <a:off x="2665379" y="1011233"/>
            <a:ext cx="1300925" cy="643635"/>
          </a:xfrm>
          <a:prstGeom prst="homePlate">
            <a:avLst>
              <a:gd name="adj" fmla="val 34444"/>
            </a:avLst>
          </a:prstGeom>
          <a:solidFill>
            <a:srgbClr val="00B050"/>
          </a:soli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00" b="1" dirty="0">
                <a:solidFill>
                  <a:prstClr val="white"/>
                </a:solidFill>
                <a:effectLst>
                  <a:outerShdw blurRad="50800" dist="38100" dir="5400000" algn="t" rotWithShape="0">
                    <a:prstClr val="black">
                      <a:alpha val="40000"/>
                    </a:prstClr>
                  </a:outerShdw>
                </a:effectLst>
                <a:latin typeface="Calibri"/>
              </a:rPr>
              <a:t>Idea/Pre CE Mark  </a:t>
            </a:r>
          </a:p>
        </p:txBody>
      </p:sp>
      <p:sp>
        <p:nvSpPr>
          <p:cNvPr id="128" name="Rectangle 6">
            <a:extLst>
              <a:ext uri="{FF2B5EF4-FFF2-40B4-BE49-F238E27FC236}">
                <a16:creationId xmlns:a16="http://schemas.microsoft.com/office/drawing/2014/main" id="{9211D477-3759-4269-ADB9-A84DFF658EA9}"/>
              </a:ext>
            </a:extLst>
          </p:cNvPr>
          <p:cNvSpPr/>
          <p:nvPr/>
        </p:nvSpPr>
        <p:spPr>
          <a:xfrm flipH="1" flipV="1">
            <a:off x="2652072" y="2193600"/>
            <a:ext cx="7188344" cy="577616"/>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a:solidFill>
                <a:prstClr val="white"/>
              </a:solidFill>
              <a:latin typeface="Calibri"/>
            </a:endParaRPr>
          </a:p>
        </p:txBody>
      </p:sp>
      <p:sp>
        <p:nvSpPr>
          <p:cNvPr id="3" name="Callout: Right Arrow 2">
            <a:extLst>
              <a:ext uri="{FF2B5EF4-FFF2-40B4-BE49-F238E27FC236}">
                <a16:creationId xmlns:a16="http://schemas.microsoft.com/office/drawing/2014/main" id="{16883012-83C3-4E6F-923B-C0B32D416193}"/>
              </a:ext>
            </a:extLst>
          </p:cNvPr>
          <p:cNvSpPr/>
          <p:nvPr/>
        </p:nvSpPr>
        <p:spPr>
          <a:xfrm>
            <a:off x="568099" y="2309010"/>
            <a:ext cx="1745911" cy="1441057"/>
          </a:xfrm>
          <a:prstGeom prst="rightArrowCallout">
            <a:avLst>
              <a:gd name="adj1" fmla="val 23825"/>
              <a:gd name="adj2" fmla="val 25000"/>
              <a:gd name="adj3" fmla="val 25000"/>
              <a:gd name="adj4" fmla="val 6996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b="1" dirty="0">
                <a:solidFill>
                  <a:prstClr val="black"/>
                </a:solidFill>
                <a:latin typeface="Calibri"/>
              </a:rPr>
              <a:t>Sector</a:t>
            </a:r>
            <a:r>
              <a:rPr lang="en-US" sz="1467" dirty="0">
                <a:solidFill>
                  <a:prstClr val="white"/>
                </a:solidFill>
                <a:latin typeface="Calibri"/>
              </a:rPr>
              <a:t> – Digital, MedTech, Diagnostics, Pharma   </a:t>
            </a:r>
            <a:endParaRPr lang="en-GB" sz="1467" dirty="0">
              <a:solidFill>
                <a:prstClr val="white"/>
              </a:solidFill>
              <a:latin typeface="Calibri"/>
            </a:endParaRPr>
          </a:p>
        </p:txBody>
      </p:sp>
      <p:sp>
        <p:nvSpPr>
          <p:cNvPr id="4" name="Callout: Right Arrow 3">
            <a:extLst>
              <a:ext uri="{FF2B5EF4-FFF2-40B4-BE49-F238E27FC236}">
                <a16:creationId xmlns:a16="http://schemas.microsoft.com/office/drawing/2014/main" id="{0D871A39-EFAD-42F4-9B73-0262E87FBCF7}"/>
              </a:ext>
            </a:extLst>
          </p:cNvPr>
          <p:cNvSpPr/>
          <p:nvPr/>
        </p:nvSpPr>
        <p:spPr>
          <a:xfrm>
            <a:off x="556557" y="3862394"/>
            <a:ext cx="1756328" cy="1260981"/>
          </a:xfrm>
          <a:prstGeom prst="rightArrowCallout">
            <a:avLst>
              <a:gd name="adj1" fmla="val 25000"/>
              <a:gd name="adj2" fmla="val 25000"/>
              <a:gd name="adj3" fmla="val 29700"/>
              <a:gd name="adj4" fmla="val 6946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b="1" dirty="0">
                <a:solidFill>
                  <a:prstClr val="black"/>
                </a:solidFill>
                <a:latin typeface="Calibri"/>
              </a:rPr>
              <a:t>Clinical</a:t>
            </a:r>
            <a:r>
              <a:rPr lang="en-US" sz="1467" dirty="0">
                <a:solidFill>
                  <a:prstClr val="black"/>
                </a:solidFill>
                <a:latin typeface="Calibri"/>
              </a:rPr>
              <a:t> </a:t>
            </a:r>
            <a:r>
              <a:rPr lang="en-US" sz="1467" dirty="0">
                <a:solidFill>
                  <a:prstClr val="white"/>
                </a:solidFill>
                <a:latin typeface="Calibri"/>
              </a:rPr>
              <a:t>Mental health , </a:t>
            </a:r>
            <a:r>
              <a:rPr lang="en-US" sz="1467" dirty="0" err="1">
                <a:solidFill>
                  <a:prstClr val="white"/>
                </a:solidFill>
                <a:latin typeface="Calibri"/>
              </a:rPr>
              <a:t>etc</a:t>
            </a:r>
            <a:r>
              <a:rPr lang="en-US" sz="1467" dirty="0">
                <a:solidFill>
                  <a:prstClr val="white"/>
                </a:solidFill>
                <a:latin typeface="Calibri"/>
              </a:rPr>
              <a:t> </a:t>
            </a:r>
            <a:endParaRPr lang="en-GB" sz="2400" dirty="0">
              <a:solidFill>
                <a:prstClr val="white"/>
              </a:solidFill>
              <a:latin typeface="Calibri"/>
            </a:endParaRPr>
          </a:p>
        </p:txBody>
      </p:sp>
      <p:sp>
        <p:nvSpPr>
          <p:cNvPr id="64" name="Flowchart: Connector 63">
            <a:extLst>
              <a:ext uri="{FF2B5EF4-FFF2-40B4-BE49-F238E27FC236}">
                <a16:creationId xmlns:a16="http://schemas.microsoft.com/office/drawing/2014/main" id="{5BF07D03-A8E4-425F-9EB5-40083DFBEA7D}"/>
              </a:ext>
            </a:extLst>
          </p:cNvPr>
          <p:cNvSpPr/>
          <p:nvPr/>
        </p:nvSpPr>
        <p:spPr>
          <a:xfrm>
            <a:off x="7786663" y="316656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52" name="Flowchart: Connector 51">
            <a:extLst>
              <a:ext uri="{FF2B5EF4-FFF2-40B4-BE49-F238E27FC236}">
                <a16:creationId xmlns:a16="http://schemas.microsoft.com/office/drawing/2014/main" id="{1F3A6FA7-C72C-4CF4-9A37-04A7DCAD5908}"/>
              </a:ext>
            </a:extLst>
          </p:cNvPr>
          <p:cNvSpPr/>
          <p:nvPr/>
        </p:nvSpPr>
        <p:spPr>
          <a:xfrm>
            <a:off x="7218714" y="3220512"/>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55" name="Flowchart: Connector 54">
            <a:extLst>
              <a:ext uri="{FF2B5EF4-FFF2-40B4-BE49-F238E27FC236}">
                <a16:creationId xmlns:a16="http://schemas.microsoft.com/office/drawing/2014/main" id="{FECC2053-1217-4E04-BFBE-4A5ECFE750FB}"/>
              </a:ext>
            </a:extLst>
          </p:cNvPr>
          <p:cNvSpPr/>
          <p:nvPr/>
        </p:nvSpPr>
        <p:spPr>
          <a:xfrm>
            <a:off x="7535732" y="3541103"/>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56" name="Flowchart: Connector 55">
            <a:extLst>
              <a:ext uri="{FF2B5EF4-FFF2-40B4-BE49-F238E27FC236}">
                <a16:creationId xmlns:a16="http://schemas.microsoft.com/office/drawing/2014/main" id="{F59C764F-95EF-4A1D-A53D-FBAB5FB34BDB}"/>
              </a:ext>
            </a:extLst>
          </p:cNvPr>
          <p:cNvSpPr/>
          <p:nvPr/>
        </p:nvSpPr>
        <p:spPr>
          <a:xfrm>
            <a:off x="7977902" y="373665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67" name="Flowchart: Connector 66">
            <a:extLst>
              <a:ext uri="{FF2B5EF4-FFF2-40B4-BE49-F238E27FC236}">
                <a16:creationId xmlns:a16="http://schemas.microsoft.com/office/drawing/2014/main" id="{72702493-95F3-40AF-A6AB-1B83F6E83BF7}"/>
              </a:ext>
            </a:extLst>
          </p:cNvPr>
          <p:cNvSpPr/>
          <p:nvPr/>
        </p:nvSpPr>
        <p:spPr>
          <a:xfrm>
            <a:off x="7274272" y="3990872"/>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68" name="Flowchart: Connector 67">
            <a:extLst>
              <a:ext uri="{FF2B5EF4-FFF2-40B4-BE49-F238E27FC236}">
                <a16:creationId xmlns:a16="http://schemas.microsoft.com/office/drawing/2014/main" id="{FB0E27DD-7975-4085-915D-CFE977BD3704}"/>
              </a:ext>
            </a:extLst>
          </p:cNvPr>
          <p:cNvSpPr/>
          <p:nvPr/>
        </p:nvSpPr>
        <p:spPr>
          <a:xfrm>
            <a:off x="7690352" y="4098853"/>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69" name="Flowchart: Connector 68">
            <a:extLst>
              <a:ext uri="{FF2B5EF4-FFF2-40B4-BE49-F238E27FC236}">
                <a16:creationId xmlns:a16="http://schemas.microsoft.com/office/drawing/2014/main" id="{C6032F19-3188-4467-901B-ED0992CC6EB9}"/>
              </a:ext>
            </a:extLst>
          </p:cNvPr>
          <p:cNvSpPr/>
          <p:nvPr/>
        </p:nvSpPr>
        <p:spPr>
          <a:xfrm>
            <a:off x="7989863" y="336976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0" name="Flowchart: Connector 69">
            <a:extLst>
              <a:ext uri="{FF2B5EF4-FFF2-40B4-BE49-F238E27FC236}">
                <a16:creationId xmlns:a16="http://schemas.microsoft.com/office/drawing/2014/main" id="{1BE0C98D-E379-49C6-8046-55E416AB05D1}"/>
              </a:ext>
            </a:extLst>
          </p:cNvPr>
          <p:cNvSpPr/>
          <p:nvPr/>
        </p:nvSpPr>
        <p:spPr>
          <a:xfrm>
            <a:off x="8404639" y="3773203"/>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1" name="Flowchart: Connector 70">
            <a:extLst>
              <a:ext uri="{FF2B5EF4-FFF2-40B4-BE49-F238E27FC236}">
                <a16:creationId xmlns:a16="http://schemas.microsoft.com/office/drawing/2014/main" id="{2884F4F6-FE25-4161-8ECB-DC2D36553BD5}"/>
              </a:ext>
            </a:extLst>
          </p:cNvPr>
          <p:cNvSpPr/>
          <p:nvPr/>
        </p:nvSpPr>
        <p:spPr>
          <a:xfrm>
            <a:off x="8895191" y="348992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2" name="Flowchart: Connector 71">
            <a:extLst>
              <a:ext uri="{FF2B5EF4-FFF2-40B4-BE49-F238E27FC236}">
                <a16:creationId xmlns:a16="http://schemas.microsoft.com/office/drawing/2014/main" id="{2FCA0509-1C7E-4754-9D20-BE72A1B2ACBF}"/>
              </a:ext>
            </a:extLst>
          </p:cNvPr>
          <p:cNvSpPr/>
          <p:nvPr/>
        </p:nvSpPr>
        <p:spPr>
          <a:xfrm>
            <a:off x="4849191" y="3095876"/>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3" name="Flowchart: Connector 72">
            <a:extLst>
              <a:ext uri="{FF2B5EF4-FFF2-40B4-BE49-F238E27FC236}">
                <a16:creationId xmlns:a16="http://schemas.microsoft.com/office/drawing/2014/main" id="{9A58928E-13D2-4718-B037-A4412E89002F}"/>
              </a:ext>
            </a:extLst>
          </p:cNvPr>
          <p:cNvSpPr/>
          <p:nvPr/>
        </p:nvSpPr>
        <p:spPr>
          <a:xfrm>
            <a:off x="9407715" y="395910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4" name="Flowchart: Connector 73">
            <a:extLst>
              <a:ext uri="{FF2B5EF4-FFF2-40B4-BE49-F238E27FC236}">
                <a16:creationId xmlns:a16="http://schemas.microsoft.com/office/drawing/2014/main" id="{B9C0E1E7-5A11-45CC-89E1-3C5275BD25CA}"/>
              </a:ext>
            </a:extLst>
          </p:cNvPr>
          <p:cNvSpPr/>
          <p:nvPr/>
        </p:nvSpPr>
        <p:spPr>
          <a:xfrm>
            <a:off x="8949542" y="2939116"/>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5" name="Flowchart: Connector 74">
            <a:extLst>
              <a:ext uri="{FF2B5EF4-FFF2-40B4-BE49-F238E27FC236}">
                <a16:creationId xmlns:a16="http://schemas.microsoft.com/office/drawing/2014/main" id="{0D44922D-7F5B-4C5D-811B-998FE7D73A3D}"/>
              </a:ext>
            </a:extLst>
          </p:cNvPr>
          <p:cNvSpPr/>
          <p:nvPr/>
        </p:nvSpPr>
        <p:spPr>
          <a:xfrm>
            <a:off x="8313464" y="320948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6" name="Flowchart: Connector 75">
            <a:extLst>
              <a:ext uri="{FF2B5EF4-FFF2-40B4-BE49-F238E27FC236}">
                <a16:creationId xmlns:a16="http://schemas.microsoft.com/office/drawing/2014/main" id="{8FF88F63-B59D-433A-8547-1BF92F24E6B7}"/>
              </a:ext>
            </a:extLst>
          </p:cNvPr>
          <p:cNvSpPr/>
          <p:nvPr/>
        </p:nvSpPr>
        <p:spPr>
          <a:xfrm>
            <a:off x="4911502" y="4212465"/>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7" name="Flowchart: Connector 76">
            <a:extLst>
              <a:ext uri="{FF2B5EF4-FFF2-40B4-BE49-F238E27FC236}">
                <a16:creationId xmlns:a16="http://schemas.microsoft.com/office/drawing/2014/main" id="{634D8EFE-97D5-45B0-AC37-7E5EE8D938EF}"/>
              </a:ext>
            </a:extLst>
          </p:cNvPr>
          <p:cNvSpPr/>
          <p:nvPr/>
        </p:nvSpPr>
        <p:spPr>
          <a:xfrm>
            <a:off x="5704814" y="394990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8" name="Flowchart: Connector 77">
            <a:extLst>
              <a:ext uri="{FF2B5EF4-FFF2-40B4-BE49-F238E27FC236}">
                <a16:creationId xmlns:a16="http://schemas.microsoft.com/office/drawing/2014/main" id="{374AB72E-C617-46B7-AA8F-569B9AA84B30}"/>
              </a:ext>
            </a:extLst>
          </p:cNvPr>
          <p:cNvSpPr/>
          <p:nvPr/>
        </p:nvSpPr>
        <p:spPr>
          <a:xfrm>
            <a:off x="8802663" y="418256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79" name="Flowchart: Connector 78">
            <a:extLst>
              <a:ext uri="{FF2B5EF4-FFF2-40B4-BE49-F238E27FC236}">
                <a16:creationId xmlns:a16="http://schemas.microsoft.com/office/drawing/2014/main" id="{9C76E5CE-09E5-41AA-A46B-4E69DBA7DE3F}"/>
              </a:ext>
            </a:extLst>
          </p:cNvPr>
          <p:cNvSpPr/>
          <p:nvPr/>
        </p:nvSpPr>
        <p:spPr>
          <a:xfrm>
            <a:off x="6154128" y="3866609"/>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80" name="Flowchart: Connector 79">
            <a:extLst>
              <a:ext uri="{FF2B5EF4-FFF2-40B4-BE49-F238E27FC236}">
                <a16:creationId xmlns:a16="http://schemas.microsoft.com/office/drawing/2014/main" id="{3E72EDA0-CA5A-4DE9-B932-3F93D602E5DC}"/>
              </a:ext>
            </a:extLst>
          </p:cNvPr>
          <p:cNvSpPr/>
          <p:nvPr/>
        </p:nvSpPr>
        <p:spPr>
          <a:xfrm>
            <a:off x="9526722" y="3189872"/>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81" name="Flowchart: Connector 80">
            <a:extLst>
              <a:ext uri="{FF2B5EF4-FFF2-40B4-BE49-F238E27FC236}">
                <a16:creationId xmlns:a16="http://schemas.microsoft.com/office/drawing/2014/main" id="{512A0CB0-EE5C-4973-8E37-200B1C86A396}"/>
              </a:ext>
            </a:extLst>
          </p:cNvPr>
          <p:cNvSpPr/>
          <p:nvPr/>
        </p:nvSpPr>
        <p:spPr>
          <a:xfrm>
            <a:off x="6593543" y="407132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82" name="Flowchart: Connector 81">
            <a:extLst>
              <a:ext uri="{FF2B5EF4-FFF2-40B4-BE49-F238E27FC236}">
                <a16:creationId xmlns:a16="http://schemas.microsoft.com/office/drawing/2014/main" id="{DDB250B3-C6E1-4347-9C72-98E31923059B}"/>
              </a:ext>
            </a:extLst>
          </p:cNvPr>
          <p:cNvSpPr/>
          <p:nvPr/>
        </p:nvSpPr>
        <p:spPr>
          <a:xfrm>
            <a:off x="6075859" y="4172452"/>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83" name="Flowchart: Connector 82">
            <a:extLst>
              <a:ext uri="{FF2B5EF4-FFF2-40B4-BE49-F238E27FC236}">
                <a16:creationId xmlns:a16="http://schemas.microsoft.com/office/drawing/2014/main" id="{80C8BC6E-C405-4890-9925-9F8F0A9D91F7}"/>
              </a:ext>
            </a:extLst>
          </p:cNvPr>
          <p:cNvSpPr/>
          <p:nvPr/>
        </p:nvSpPr>
        <p:spPr>
          <a:xfrm>
            <a:off x="6583463" y="2961889"/>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84" name="Flowchart: Connector 83">
            <a:extLst>
              <a:ext uri="{FF2B5EF4-FFF2-40B4-BE49-F238E27FC236}">
                <a16:creationId xmlns:a16="http://schemas.microsoft.com/office/drawing/2014/main" id="{BDB9E93E-6089-427B-85F5-8156A8A04DB7}"/>
              </a:ext>
            </a:extLst>
          </p:cNvPr>
          <p:cNvSpPr/>
          <p:nvPr/>
        </p:nvSpPr>
        <p:spPr>
          <a:xfrm>
            <a:off x="5171914" y="3861832"/>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85" name="Flowchart: Connector 84">
            <a:extLst>
              <a:ext uri="{FF2B5EF4-FFF2-40B4-BE49-F238E27FC236}">
                <a16:creationId xmlns:a16="http://schemas.microsoft.com/office/drawing/2014/main" id="{CCC6CB02-CF2F-45C1-863B-17DA4B246EBE}"/>
              </a:ext>
            </a:extLst>
          </p:cNvPr>
          <p:cNvSpPr/>
          <p:nvPr/>
        </p:nvSpPr>
        <p:spPr>
          <a:xfrm>
            <a:off x="8396263" y="377616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86" name="Flowchart: Connector 85">
            <a:extLst>
              <a:ext uri="{FF2B5EF4-FFF2-40B4-BE49-F238E27FC236}">
                <a16:creationId xmlns:a16="http://schemas.microsoft.com/office/drawing/2014/main" id="{B0ACBBFC-9934-47FE-80EC-0BB5DE28AA9C}"/>
              </a:ext>
            </a:extLst>
          </p:cNvPr>
          <p:cNvSpPr/>
          <p:nvPr/>
        </p:nvSpPr>
        <p:spPr>
          <a:xfrm>
            <a:off x="8800534" y="388317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0" name="Flowchart: Connector 89">
            <a:extLst>
              <a:ext uri="{FF2B5EF4-FFF2-40B4-BE49-F238E27FC236}">
                <a16:creationId xmlns:a16="http://schemas.microsoft.com/office/drawing/2014/main" id="{380FE466-CE28-4306-8C69-74F43A2212B6}"/>
              </a:ext>
            </a:extLst>
          </p:cNvPr>
          <p:cNvSpPr/>
          <p:nvPr/>
        </p:nvSpPr>
        <p:spPr>
          <a:xfrm>
            <a:off x="6490956" y="3419572"/>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1" name="Flowchart: Connector 90">
            <a:extLst>
              <a:ext uri="{FF2B5EF4-FFF2-40B4-BE49-F238E27FC236}">
                <a16:creationId xmlns:a16="http://schemas.microsoft.com/office/drawing/2014/main" id="{2F349A99-2BE0-490B-B29C-0BADD5654724}"/>
              </a:ext>
            </a:extLst>
          </p:cNvPr>
          <p:cNvSpPr/>
          <p:nvPr/>
        </p:nvSpPr>
        <p:spPr>
          <a:xfrm>
            <a:off x="5814712" y="3199197"/>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2" name="Flowchart: Connector 91">
            <a:extLst>
              <a:ext uri="{FF2B5EF4-FFF2-40B4-BE49-F238E27FC236}">
                <a16:creationId xmlns:a16="http://schemas.microsoft.com/office/drawing/2014/main" id="{9B7147BE-E8FE-40C5-B997-BF51878E7DEE}"/>
              </a:ext>
            </a:extLst>
          </p:cNvPr>
          <p:cNvSpPr/>
          <p:nvPr/>
        </p:nvSpPr>
        <p:spPr>
          <a:xfrm>
            <a:off x="5073206" y="2872697"/>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5" name="Flowchart: Connector 94">
            <a:extLst>
              <a:ext uri="{FF2B5EF4-FFF2-40B4-BE49-F238E27FC236}">
                <a16:creationId xmlns:a16="http://schemas.microsoft.com/office/drawing/2014/main" id="{8C83E24D-C269-440C-AEAF-AB1D9E494BED}"/>
              </a:ext>
            </a:extLst>
          </p:cNvPr>
          <p:cNvSpPr/>
          <p:nvPr/>
        </p:nvSpPr>
        <p:spPr>
          <a:xfrm>
            <a:off x="4430011" y="378294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6" name="Flowchart: Connector 95">
            <a:extLst>
              <a:ext uri="{FF2B5EF4-FFF2-40B4-BE49-F238E27FC236}">
                <a16:creationId xmlns:a16="http://schemas.microsoft.com/office/drawing/2014/main" id="{E2796639-1C46-40CC-9901-5FB6B2918CB0}"/>
              </a:ext>
            </a:extLst>
          </p:cNvPr>
          <p:cNvSpPr/>
          <p:nvPr/>
        </p:nvSpPr>
        <p:spPr>
          <a:xfrm>
            <a:off x="4218656" y="2884309"/>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7" name="Flowchart: Connector 96">
            <a:extLst>
              <a:ext uri="{FF2B5EF4-FFF2-40B4-BE49-F238E27FC236}">
                <a16:creationId xmlns:a16="http://schemas.microsoft.com/office/drawing/2014/main" id="{F747574A-7B34-4329-B28A-0A7BA648A5DE}"/>
              </a:ext>
            </a:extLst>
          </p:cNvPr>
          <p:cNvSpPr/>
          <p:nvPr/>
        </p:nvSpPr>
        <p:spPr>
          <a:xfrm>
            <a:off x="3585679" y="4437095"/>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8" name="Flowchart: Connector 97">
            <a:extLst>
              <a:ext uri="{FF2B5EF4-FFF2-40B4-BE49-F238E27FC236}">
                <a16:creationId xmlns:a16="http://schemas.microsoft.com/office/drawing/2014/main" id="{C087F1CC-6E85-4B03-960F-1F59D544AF1E}"/>
              </a:ext>
            </a:extLst>
          </p:cNvPr>
          <p:cNvSpPr/>
          <p:nvPr/>
        </p:nvSpPr>
        <p:spPr>
          <a:xfrm>
            <a:off x="9807691" y="3596992"/>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99" name="Flowchart: Connector 98">
            <a:extLst>
              <a:ext uri="{FF2B5EF4-FFF2-40B4-BE49-F238E27FC236}">
                <a16:creationId xmlns:a16="http://schemas.microsoft.com/office/drawing/2014/main" id="{77992C68-5AE8-47A7-8694-67D6980C495B}"/>
              </a:ext>
            </a:extLst>
          </p:cNvPr>
          <p:cNvSpPr/>
          <p:nvPr/>
        </p:nvSpPr>
        <p:spPr>
          <a:xfrm>
            <a:off x="2619346" y="250852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00" name="Flowchart: Connector 99">
            <a:extLst>
              <a:ext uri="{FF2B5EF4-FFF2-40B4-BE49-F238E27FC236}">
                <a16:creationId xmlns:a16="http://schemas.microsoft.com/office/drawing/2014/main" id="{5C02E459-1899-44D8-99E6-7979EAE3C8DA}"/>
              </a:ext>
            </a:extLst>
          </p:cNvPr>
          <p:cNvSpPr/>
          <p:nvPr/>
        </p:nvSpPr>
        <p:spPr>
          <a:xfrm>
            <a:off x="3152351" y="268144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01" name="Flowchart: Connector 100">
            <a:extLst>
              <a:ext uri="{FF2B5EF4-FFF2-40B4-BE49-F238E27FC236}">
                <a16:creationId xmlns:a16="http://schemas.microsoft.com/office/drawing/2014/main" id="{12AB3F2D-0B3C-4492-83F9-3AE0AD552352}"/>
              </a:ext>
            </a:extLst>
          </p:cNvPr>
          <p:cNvSpPr/>
          <p:nvPr/>
        </p:nvSpPr>
        <p:spPr>
          <a:xfrm>
            <a:off x="2876299" y="311018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02" name="Flowchart: Connector 101">
            <a:extLst>
              <a:ext uri="{FF2B5EF4-FFF2-40B4-BE49-F238E27FC236}">
                <a16:creationId xmlns:a16="http://schemas.microsoft.com/office/drawing/2014/main" id="{F4DD71F5-B280-4F37-911B-317DADCB8441}"/>
              </a:ext>
            </a:extLst>
          </p:cNvPr>
          <p:cNvSpPr/>
          <p:nvPr/>
        </p:nvSpPr>
        <p:spPr>
          <a:xfrm>
            <a:off x="5242811" y="459574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03" name="Flowchart: Connector 102">
            <a:extLst>
              <a:ext uri="{FF2B5EF4-FFF2-40B4-BE49-F238E27FC236}">
                <a16:creationId xmlns:a16="http://schemas.microsoft.com/office/drawing/2014/main" id="{92A8C31F-AA0D-4A17-9414-0C491957D16F}"/>
              </a:ext>
            </a:extLst>
          </p:cNvPr>
          <p:cNvSpPr/>
          <p:nvPr/>
        </p:nvSpPr>
        <p:spPr>
          <a:xfrm>
            <a:off x="3475048" y="3133335"/>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07" name="Flowchart: Connector 106">
            <a:extLst>
              <a:ext uri="{FF2B5EF4-FFF2-40B4-BE49-F238E27FC236}">
                <a16:creationId xmlns:a16="http://schemas.microsoft.com/office/drawing/2014/main" id="{8F450AE9-3062-4C87-97EB-089E8DEC2071}"/>
              </a:ext>
            </a:extLst>
          </p:cNvPr>
          <p:cNvSpPr/>
          <p:nvPr/>
        </p:nvSpPr>
        <p:spPr>
          <a:xfrm>
            <a:off x="3231870" y="3623039"/>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08" name="Flowchart: Connector 107">
            <a:extLst>
              <a:ext uri="{FF2B5EF4-FFF2-40B4-BE49-F238E27FC236}">
                <a16:creationId xmlns:a16="http://schemas.microsoft.com/office/drawing/2014/main" id="{2EBEA600-AC31-4C12-B3C1-1EE744C3D635}"/>
              </a:ext>
            </a:extLst>
          </p:cNvPr>
          <p:cNvSpPr/>
          <p:nvPr/>
        </p:nvSpPr>
        <p:spPr>
          <a:xfrm>
            <a:off x="3116866" y="4104484"/>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09" name="Flowchart: Connector 108">
            <a:extLst>
              <a:ext uri="{FF2B5EF4-FFF2-40B4-BE49-F238E27FC236}">
                <a16:creationId xmlns:a16="http://schemas.microsoft.com/office/drawing/2014/main" id="{4BF2EE24-C5AA-46AE-A44A-47803E78EC34}"/>
              </a:ext>
            </a:extLst>
          </p:cNvPr>
          <p:cNvSpPr/>
          <p:nvPr/>
        </p:nvSpPr>
        <p:spPr>
          <a:xfrm>
            <a:off x="2779226" y="4619155"/>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11" name="Flowchart: Connector 110">
            <a:extLst>
              <a:ext uri="{FF2B5EF4-FFF2-40B4-BE49-F238E27FC236}">
                <a16:creationId xmlns:a16="http://schemas.microsoft.com/office/drawing/2014/main" id="{DCF6078B-6DC6-4CD4-A4D4-C44F38F8C966}"/>
              </a:ext>
            </a:extLst>
          </p:cNvPr>
          <p:cNvSpPr/>
          <p:nvPr/>
        </p:nvSpPr>
        <p:spPr>
          <a:xfrm>
            <a:off x="4200590" y="4308084"/>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13" name="Flowchart: Connector 112">
            <a:extLst>
              <a:ext uri="{FF2B5EF4-FFF2-40B4-BE49-F238E27FC236}">
                <a16:creationId xmlns:a16="http://schemas.microsoft.com/office/drawing/2014/main" id="{4BCD0147-7C78-4A0A-9BFF-7B816DD29300}"/>
              </a:ext>
            </a:extLst>
          </p:cNvPr>
          <p:cNvSpPr/>
          <p:nvPr/>
        </p:nvSpPr>
        <p:spPr>
          <a:xfrm>
            <a:off x="4633211" y="3986148"/>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14" name="Flowchart: Connector 113">
            <a:extLst>
              <a:ext uri="{FF2B5EF4-FFF2-40B4-BE49-F238E27FC236}">
                <a16:creationId xmlns:a16="http://schemas.microsoft.com/office/drawing/2014/main" id="{2964D982-F8F3-420D-8BEA-86D8A3CF5DD8}"/>
              </a:ext>
            </a:extLst>
          </p:cNvPr>
          <p:cNvSpPr/>
          <p:nvPr/>
        </p:nvSpPr>
        <p:spPr>
          <a:xfrm>
            <a:off x="4465008" y="3364169"/>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15" name="Flowchart: Connector 114">
            <a:extLst>
              <a:ext uri="{FF2B5EF4-FFF2-40B4-BE49-F238E27FC236}">
                <a16:creationId xmlns:a16="http://schemas.microsoft.com/office/drawing/2014/main" id="{154F0580-0021-4499-85C9-C7671DB9A027}"/>
              </a:ext>
            </a:extLst>
          </p:cNvPr>
          <p:cNvSpPr/>
          <p:nvPr/>
        </p:nvSpPr>
        <p:spPr>
          <a:xfrm>
            <a:off x="5414236" y="2500079"/>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16" name="Flowchart: Connector 115">
            <a:extLst>
              <a:ext uri="{FF2B5EF4-FFF2-40B4-BE49-F238E27FC236}">
                <a16:creationId xmlns:a16="http://schemas.microsoft.com/office/drawing/2014/main" id="{FD47407C-6C27-4D5F-AA54-3C7D7F136653}"/>
              </a:ext>
            </a:extLst>
          </p:cNvPr>
          <p:cNvSpPr/>
          <p:nvPr/>
        </p:nvSpPr>
        <p:spPr>
          <a:xfrm>
            <a:off x="2589279" y="3743817"/>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117" name="Flowchart: Connector 116">
            <a:extLst>
              <a:ext uri="{FF2B5EF4-FFF2-40B4-BE49-F238E27FC236}">
                <a16:creationId xmlns:a16="http://schemas.microsoft.com/office/drawing/2014/main" id="{EBD3349E-6383-4ADD-96F6-E852BFCC1720}"/>
              </a:ext>
            </a:extLst>
          </p:cNvPr>
          <p:cNvSpPr/>
          <p:nvPr/>
        </p:nvSpPr>
        <p:spPr>
          <a:xfrm>
            <a:off x="3543690" y="3827991"/>
            <a:ext cx="221077" cy="2272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Calibri"/>
            </a:endParaRPr>
          </a:p>
        </p:txBody>
      </p:sp>
      <p:sp>
        <p:nvSpPr>
          <p:cNvPr id="2" name="Arrow: Up-Down 1">
            <a:extLst>
              <a:ext uri="{FF2B5EF4-FFF2-40B4-BE49-F238E27FC236}">
                <a16:creationId xmlns:a16="http://schemas.microsoft.com/office/drawing/2014/main" id="{D8B5980B-8D51-4F77-BDC8-1C066F5CCA6A}"/>
              </a:ext>
            </a:extLst>
          </p:cNvPr>
          <p:cNvSpPr/>
          <p:nvPr/>
        </p:nvSpPr>
        <p:spPr>
          <a:xfrm>
            <a:off x="2106168" y="1524000"/>
            <a:ext cx="646176" cy="4785320"/>
          </a:xfrm>
          <a:prstGeom prst="up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dirty="0"/>
              <a:t>OMNIA</a:t>
            </a:r>
          </a:p>
        </p:txBody>
      </p:sp>
      <p:sp>
        <p:nvSpPr>
          <p:cNvPr id="5" name="TextBox 4">
            <a:extLst>
              <a:ext uri="{FF2B5EF4-FFF2-40B4-BE49-F238E27FC236}">
                <a16:creationId xmlns:a16="http://schemas.microsoft.com/office/drawing/2014/main" id="{5E996C75-6810-4B87-8015-31040CACB8D9}"/>
              </a:ext>
            </a:extLst>
          </p:cNvPr>
          <p:cNvSpPr txBox="1"/>
          <p:nvPr/>
        </p:nvSpPr>
        <p:spPr>
          <a:xfrm>
            <a:off x="8500820" y="4692199"/>
            <a:ext cx="3625869" cy="2062103"/>
          </a:xfrm>
          <a:prstGeom prst="rect">
            <a:avLst/>
          </a:prstGeom>
          <a:solidFill>
            <a:schemeClr val="bg2"/>
          </a:solidFill>
        </p:spPr>
        <p:txBody>
          <a:bodyPr wrap="square" rtlCol="0">
            <a:spAutoFit/>
          </a:bodyPr>
          <a:lstStyle/>
          <a:p>
            <a:pPr marL="228594" indent="-228594" algn="just">
              <a:buFontTx/>
              <a:buChar char="-"/>
            </a:pPr>
            <a:r>
              <a:rPr lang="en-GB" sz="1600" dirty="0"/>
              <a:t>At any point we can review were any innovator is and who they are working with </a:t>
            </a:r>
          </a:p>
          <a:p>
            <a:pPr marL="228594" indent="-228594" algn="just">
              <a:buFontTx/>
              <a:buChar char="-"/>
            </a:pPr>
            <a:r>
              <a:rPr lang="en-GB" sz="1600" dirty="0"/>
              <a:t>- Who is successful and who is not and why </a:t>
            </a:r>
          </a:p>
          <a:p>
            <a:pPr marL="228594" indent="-228594" algn="just">
              <a:buFontTx/>
              <a:buChar char="-"/>
            </a:pPr>
            <a:r>
              <a:rPr lang="en-GB" sz="1600" dirty="0"/>
              <a:t>Analysis / grounding in data</a:t>
            </a:r>
          </a:p>
          <a:p>
            <a:pPr marL="228594" indent="-228594" algn="just">
              <a:buFontTx/>
              <a:buChar char="-"/>
            </a:pPr>
            <a:r>
              <a:rPr lang="en-GB" sz="1600" dirty="0"/>
              <a:t>Infrastructure unique to the UK  </a:t>
            </a:r>
          </a:p>
          <a:p>
            <a:pPr marL="228594" indent="-228594" algn="just">
              <a:buFontTx/>
              <a:buChar char="-"/>
            </a:pPr>
            <a:r>
              <a:rPr lang="en-GB" sz="1600" dirty="0"/>
              <a:t>Opportunity to review at any point </a:t>
            </a:r>
          </a:p>
        </p:txBody>
      </p:sp>
    </p:spTree>
    <p:extLst>
      <p:ext uri="{BB962C8B-B14F-4D97-AF65-F5344CB8AC3E}">
        <p14:creationId xmlns:p14="http://schemas.microsoft.com/office/powerpoint/2010/main" val="3317932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B6B5-9615-47CB-9637-42A1326D3EFD}"/>
              </a:ext>
            </a:extLst>
          </p:cNvPr>
          <p:cNvSpPr>
            <a:spLocks noGrp="1"/>
          </p:cNvSpPr>
          <p:nvPr>
            <p:ph type="title"/>
          </p:nvPr>
        </p:nvSpPr>
        <p:spPr/>
        <p:txBody>
          <a:bodyPr/>
          <a:lstStyle/>
          <a:p>
            <a:r>
              <a:rPr lang="en-GB" dirty="0"/>
              <a:t>Current Position…</a:t>
            </a:r>
          </a:p>
        </p:txBody>
      </p:sp>
      <p:sp>
        <p:nvSpPr>
          <p:cNvPr id="3" name="TextBox 2">
            <a:extLst>
              <a:ext uri="{FF2B5EF4-FFF2-40B4-BE49-F238E27FC236}">
                <a16:creationId xmlns:a16="http://schemas.microsoft.com/office/drawing/2014/main" id="{B613D339-87C0-4B23-A7F1-6DF7AEB89574}"/>
              </a:ext>
            </a:extLst>
          </p:cNvPr>
          <p:cNvSpPr txBox="1"/>
          <p:nvPr/>
        </p:nvSpPr>
        <p:spPr>
          <a:xfrm>
            <a:off x="609600" y="1316766"/>
            <a:ext cx="9902891" cy="5262979"/>
          </a:xfrm>
          <a:prstGeom prst="rect">
            <a:avLst/>
          </a:prstGeom>
          <a:noFill/>
        </p:spPr>
        <p:txBody>
          <a:bodyPr wrap="square" rtlCol="0">
            <a:spAutoFit/>
          </a:bodyPr>
          <a:lstStyle/>
          <a:p>
            <a:pPr marL="380990" indent="-380990">
              <a:buFontTx/>
              <a:buChar char="-"/>
            </a:pPr>
            <a:endParaRPr lang="en-GB" sz="2400" dirty="0"/>
          </a:p>
          <a:p>
            <a:pPr marL="380990" indent="-380990" algn="just">
              <a:buFontTx/>
              <a:buChar char="-"/>
            </a:pPr>
            <a:r>
              <a:rPr lang="en-GB" sz="2400" dirty="0"/>
              <a:t>LEP LGF – secured grant – top 5 regional priority post covid </a:t>
            </a:r>
          </a:p>
          <a:p>
            <a:pPr marL="380990" indent="-380990" algn="just">
              <a:buFontTx/>
              <a:buChar char="-"/>
            </a:pPr>
            <a:r>
              <a:rPr lang="en-GB" sz="2400" dirty="0"/>
              <a:t>3 objectives </a:t>
            </a:r>
          </a:p>
          <a:p>
            <a:pPr marL="380990" indent="-380990" algn="just">
              <a:buFontTx/>
              <a:buChar char="-"/>
            </a:pPr>
            <a:r>
              <a:rPr lang="en-GB" sz="2400" dirty="0"/>
              <a:t>Deep dive / focus groups / business case </a:t>
            </a:r>
          </a:p>
          <a:p>
            <a:pPr marL="380990" indent="-380990" algn="just">
              <a:buFontTx/>
              <a:buChar char="-"/>
            </a:pPr>
            <a:r>
              <a:rPr lang="en-GB" sz="2400" dirty="0"/>
              <a:t>Funding request from North of Tyne Combined authority to operationalise the system </a:t>
            </a:r>
          </a:p>
          <a:p>
            <a:pPr marL="380990" indent="-380990" algn="just">
              <a:buFontTx/>
              <a:buChar char="-"/>
            </a:pPr>
            <a:r>
              <a:rPr lang="en-GB" sz="2400" dirty="0"/>
              <a:t>AHSN NENC is now keen to push forward this work forward and is looking to operationalise for April 21 </a:t>
            </a:r>
          </a:p>
          <a:p>
            <a:endParaRPr lang="en-GB" sz="2400" dirty="0"/>
          </a:p>
          <a:p>
            <a:endParaRPr lang="en-GB" sz="2400" dirty="0"/>
          </a:p>
          <a:p>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4096235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14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picture containing indoor, sitting, table, old&#10;&#10;Description automatically generated">
            <a:extLst>
              <a:ext uri="{FF2B5EF4-FFF2-40B4-BE49-F238E27FC236}">
                <a16:creationId xmlns:a16="http://schemas.microsoft.com/office/drawing/2014/main" id="{55427099-A8A9-49BA-A045-1C37AC39A22B}"/>
              </a:ext>
            </a:extLst>
          </p:cNvPr>
          <p:cNvPicPr>
            <a:picLocks noGrp="1" noChangeAspect="1"/>
          </p:cNvPicPr>
          <p:nvPr>
            <p:ph idx="1"/>
          </p:nvPr>
        </p:nvPicPr>
        <p:blipFill rotWithShape="1">
          <a:blip r:embed="rId3"/>
          <a:srcRect t="15746"/>
          <a:stretch/>
        </p:blipFill>
        <p:spPr>
          <a:xfrm>
            <a:off x="20" y="1282"/>
            <a:ext cx="12191980" cy="6856718"/>
          </a:xfrm>
          <a:prstGeom prst="rect">
            <a:avLst/>
          </a:prstGeom>
        </p:spPr>
      </p:pic>
    </p:spTree>
    <p:extLst>
      <p:ext uri="{BB962C8B-B14F-4D97-AF65-F5344CB8AC3E}">
        <p14:creationId xmlns:p14="http://schemas.microsoft.com/office/powerpoint/2010/main" val="6072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9C8E03E-C0AB-5A44-8D2D-257483B350B3}"/>
              </a:ext>
            </a:extLst>
          </p:cNvPr>
          <p:cNvSpPr>
            <a:spLocks noGrp="1"/>
          </p:cNvSpPr>
          <p:nvPr>
            <p:ph type="body" sz="quarter" idx="11"/>
          </p:nvPr>
        </p:nvSpPr>
        <p:spPr>
          <a:xfrm>
            <a:off x="514774" y="1522857"/>
            <a:ext cx="3814631" cy="1037463"/>
          </a:xfrm>
        </p:spPr>
        <p:txBody>
          <a:bodyPr>
            <a:normAutofit fontScale="85000" lnSpcReduction="20000"/>
          </a:bodyPr>
          <a:lstStyle/>
          <a:p>
            <a:r>
              <a:rPr lang="en-US" dirty="0"/>
              <a:t>Research &amp; Evidence Team’s COVID-19  response</a:t>
            </a:r>
          </a:p>
        </p:txBody>
      </p:sp>
      <p:sp>
        <p:nvSpPr>
          <p:cNvPr id="5" name="Text Placeholder 3">
            <a:extLst>
              <a:ext uri="{FF2B5EF4-FFF2-40B4-BE49-F238E27FC236}">
                <a16:creationId xmlns:a16="http://schemas.microsoft.com/office/drawing/2014/main" id="{39C500DB-1ABA-2240-84D4-CDE567038670}"/>
              </a:ext>
            </a:extLst>
          </p:cNvPr>
          <p:cNvSpPr>
            <a:spLocks noGrp="1"/>
          </p:cNvSpPr>
          <p:nvPr>
            <p:ph type="body" sz="quarter" idx="12"/>
          </p:nvPr>
        </p:nvSpPr>
        <p:spPr>
          <a:xfrm>
            <a:off x="514773" y="3200307"/>
            <a:ext cx="4226560" cy="808567"/>
          </a:xfrm>
        </p:spPr>
        <p:txBody>
          <a:bodyPr/>
          <a:lstStyle/>
          <a:p>
            <a:pPr>
              <a:lnSpc>
                <a:spcPct val="100000"/>
              </a:lnSpc>
              <a:spcBef>
                <a:spcPts val="0"/>
              </a:spcBef>
            </a:pPr>
            <a:r>
              <a:rPr lang="en-US" dirty="0"/>
              <a:t>Helen Martin</a:t>
            </a:r>
          </a:p>
          <a:p>
            <a:pPr>
              <a:lnSpc>
                <a:spcPct val="100000"/>
              </a:lnSpc>
              <a:spcBef>
                <a:spcPts val="0"/>
              </a:spcBef>
            </a:pPr>
            <a:r>
              <a:rPr lang="en-US" dirty="0"/>
              <a:t>Research &amp; Evaluation Co-</a:t>
            </a:r>
            <a:r>
              <a:rPr lang="en-US" dirty="0" err="1"/>
              <a:t>ordinator</a:t>
            </a:r>
            <a:endParaRPr lang="en-US" dirty="0"/>
          </a:p>
        </p:txBody>
      </p:sp>
      <p:sp>
        <p:nvSpPr>
          <p:cNvPr id="7" name="Text Placeholder 3">
            <a:extLst>
              <a:ext uri="{FF2B5EF4-FFF2-40B4-BE49-F238E27FC236}">
                <a16:creationId xmlns:a16="http://schemas.microsoft.com/office/drawing/2014/main" id="{A7EC7577-674B-2B41-BB92-5BADA32744A9}"/>
              </a:ext>
            </a:extLst>
          </p:cNvPr>
          <p:cNvSpPr>
            <a:spLocks noGrp="1"/>
          </p:cNvSpPr>
          <p:nvPr>
            <p:ph type="body" sz="quarter" idx="14"/>
          </p:nvPr>
        </p:nvSpPr>
        <p:spPr>
          <a:xfrm>
            <a:off x="353193" y="6259724"/>
            <a:ext cx="1290807" cy="28695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i="0">
                <a:solidFill>
                  <a:schemeClr val="bg1"/>
                </a:solidFill>
                <a:latin typeface="Arial" panose="020B0604020202020204" pitchFamily="34" charset="0"/>
                <a:cs typeface="Arial" panose="020B0604020202020204" pitchFamily="34" charset="0"/>
              </a:defRPr>
            </a:lvl1pPr>
          </a:lstStyle>
          <a:p>
            <a:pPr algn="l" defTabSz="1219170">
              <a:spcBef>
                <a:spcPts val="1333"/>
              </a:spcBef>
              <a:defRPr/>
            </a:pPr>
            <a:r>
              <a:rPr lang="en-US" sz="1333" dirty="0" err="1"/>
              <a:t>necsu.nhs.uk</a:t>
            </a:r>
            <a:endParaRPr lang="en-US" sz="1333" i="1" dirty="0"/>
          </a:p>
          <a:p>
            <a:pPr lvl="0"/>
            <a:endParaRPr lang="en-US" dirty="0"/>
          </a:p>
        </p:txBody>
      </p:sp>
      <p:sp>
        <p:nvSpPr>
          <p:cNvPr id="10" name="Text Placeholder 3">
            <a:extLst>
              <a:ext uri="{FF2B5EF4-FFF2-40B4-BE49-F238E27FC236}">
                <a16:creationId xmlns:a16="http://schemas.microsoft.com/office/drawing/2014/main" id="{C8D95EB6-BD85-7A4E-9DBA-DFB046A5E13B}"/>
              </a:ext>
            </a:extLst>
          </p:cNvPr>
          <p:cNvSpPr txBox="1">
            <a:spLocks/>
          </p:cNvSpPr>
          <p:nvPr/>
        </p:nvSpPr>
        <p:spPr>
          <a:xfrm>
            <a:off x="2112003" y="5609316"/>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latin typeface="Arial"/>
                <a:ea typeface="Calibri"/>
                <a:cs typeface="Times New Roman"/>
              </a:rPr>
              <a:t>Official</a:t>
            </a:r>
            <a:r>
              <a:rPr lang="en-US" sz="1467" dirty="0">
                <a:latin typeface="+mn-lt"/>
                <a:ea typeface="Calibri"/>
                <a:cs typeface="Times New Roman"/>
              </a:rPr>
              <a:t> </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917" r="19917"/>
          <a:stretch>
            <a:fillRect/>
          </a:stretch>
        </p:blipFill>
        <p:spPr/>
      </p:pic>
      <p:sp>
        <p:nvSpPr>
          <p:cNvPr id="8" name="Picture Placeholder 1"/>
          <p:cNvSpPr txBox="1">
            <a:spLocks/>
          </p:cNvSpPr>
          <p:nvPr/>
        </p:nvSpPr>
        <p:spPr>
          <a:xfrm>
            <a:off x="4741334" y="0"/>
            <a:ext cx="7330068" cy="6858000"/>
          </a:xfrm>
          <a:prstGeom prst="rect">
            <a:avLst/>
          </a:prstGeom>
        </p:spPr>
      </p:sp>
      <p:sp>
        <p:nvSpPr>
          <p:cNvPr id="9" name="Picture Placeholder 1"/>
          <p:cNvSpPr txBox="1">
            <a:spLocks/>
          </p:cNvSpPr>
          <p:nvPr/>
        </p:nvSpPr>
        <p:spPr>
          <a:xfrm>
            <a:off x="4741333" y="0"/>
            <a:ext cx="7330068" cy="6858000"/>
          </a:xfrm>
          <a:prstGeom prst="rect">
            <a:avLst/>
          </a:prstGeom>
        </p:spPr>
      </p:sp>
    </p:spTree>
    <p:extLst>
      <p:ext uri="{BB962C8B-B14F-4D97-AF65-F5344CB8AC3E}">
        <p14:creationId xmlns:p14="http://schemas.microsoft.com/office/powerpoint/2010/main" val="3635473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640451" y="5980957"/>
            <a:ext cx="782180" cy="789359"/>
          </a:xfrm>
          <a:prstGeom prst="rect">
            <a:avLst/>
          </a:prstGeom>
        </p:spPr>
      </p:pic>
      <p:sp>
        <p:nvSpPr>
          <p:cNvPr id="5" name="TextBox 4"/>
          <p:cNvSpPr txBox="1"/>
          <p:nvPr/>
        </p:nvSpPr>
        <p:spPr>
          <a:xfrm>
            <a:off x="6374745" y="6026725"/>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541364" y="5872916"/>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3454" y="5911199"/>
            <a:ext cx="789358" cy="789358"/>
          </a:xfrm>
          <a:prstGeom prst="rect">
            <a:avLst/>
          </a:prstGeom>
        </p:spPr>
      </p:pic>
      <p:sp>
        <p:nvSpPr>
          <p:cNvPr id="11" name="Rectangle 10"/>
          <p:cNvSpPr/>
          <p:nvPr/>
        </p:nvSpPr>
        <p:spPr>
          <a:xfrm>
            <a:off x="1060095" y="6026640"/>
            <a:ext cx="4580356" cy="584775"/>
          </a:xfrm>
          <a:prstGeom prst="rect">
            <a:avLst/>
          </a:prstGeom>
        </p:spPr>
        <p:txBody>
          <a:bodyPr wrap="non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097280" y="975360"/>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1112812" y="848851"/>
            <a:ext cx="10038080" cy="1180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1" dirty="0">
                <a:solidFill>
                  <a:srgbClr val="ED7D31"/>
                </a:solidFill>
              </a:rPr>
              <a:t>C-WorKS: COVID-19 consequences – </a:t>
            </a:r>
            <a:endParaRPr lang="en-GB" b="1" dirty="0">
              <a:solidFill>
                <a:srgbClr val="ED7D31"/>
              </a:solidFill>
            </a:endParaRPr>
          </a:p>
          <a:p>
            <a:r>
              <a:rPr lang="en-GB" b="1" i="1" dirty="0">
                <a:solidFill>
                  <a:srgbClr val="FF0066"/>
                </a:solidFill>
              </a:rPr>
              <a:t>Want it? </a:t>
            </a:r>
            <a:r>
              <a:rPr lang="en-GB" b="1" i="1" dirty="0">
                <a:solidFill>
                  <a:srgbClr val="7030A0"/>
                </a:solidFill>
              </a:rPr>
              <a:t>or Know it? </a:t>
            </a:r>
            <a:r>
              <a:rPr lang="en-GB" b="1" i="1" dirty="0">
                <a:solidFill>
                  <a:srgbClr val="00B050"/>
                </a:solidFill>
              </a:rPr>
              <a:t>Share it!</a:t>
            </a:r>
          </a:p>
          <a:p>
            <a:endParaRPr lang="en-GB" b="1" i="1" dirty="0">
              <a:solidFill>
                <a:srgbClr val="00B050"/>
              </a:solidFill>
            </a:endParaRPr>
          </a:p>
          <a:p>
            <a:r>
              <a:rPr lang="en-GB" dirty="0"/>
              <a:t>Workshop: What we do and how we can work with </a:t>
            </a:r>
            <a:r>
              <a:rPr lang="en-GB" dirty="0" err="1"/>
              <a:t>STEMClub</a:t>
            </a:r>
            <a:endParaRPr lang="en-GB" dirty="0"/>
          </a:p>
          <a:p>
            <a:endParaRPr lang="en-GB" dirty="0"/>
          </a:p>
          <a:p>
            <a:r>
              <a:rPr lang="en-GB" dirty="0"/>
              <a:t>Helen Park and Anna Christie</a:t>
            </a:r>
          </a:p>
          <a:p>
            <a:endParaRPr lang="en-GB" dirty="0"/>
          </a:p>
          <a:p>
            <a:endParaRPr lang="en-GB" dirty="0">
              <a:solidFill>
                <a:srgbClr val="00B050"/>
              </a:solidFill>
            </a:endParaRPr>
          </a:p>
        </p:txBody>
      </p:sp>
    </p:spTree>
    <p:extLst>
      <p:ext uri="{BB962C8B-B14F-4D97-AF65-F5344CB8AC3E}">
        <p14:creationId xmlns:p14="http://schemas.microsoft.com/office/powerpoint/2010/main" val="1838042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62726" y="5924347"/>
            <a:ext cx="782180" cy="789359"/>
          </a:xfrm>
          <a:prstGeom prst="rect">
            <a:avLst/>
          </a:prstGeom>
        </p:spPr>
      </p:pic>
      <p:sp>
        <p:nvSpPr>
          <p:cNvPr id="5" name="TextBox 4"/>
          <p:cNvSpPr txBox="1"/>
          <p:nvPr/>
        </p:nvSpPr>
        <p:spPr>
          <a:xfrm>
            <a:off x="6275891" y="6013492"/>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541364" y="5872916"/>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8951" y="5911203"/>
            <a:ext cx="789358" cy="789358"/>
          </a:xfrm>
          <a:prstGeom prst="rect">
            <a:avLst/>
          </a:prstGeom>
        </p:spPr>
      </p:pic>
      <p:sp>
        <p:nvSpPr>
          <p:cNvPr id="11" name="Rectangle 10"/>
          <p:cNvSpPr/>
          <p:nvPr/>
        </p:nvSpPr>
        <p:spPr>
          <a:xfrm>
            <a:off x="1042807" y="6026640"/>
            <a:ext cx="4678724" cy="584775"/>
          </a:xfrm>
          <a:prstGeom prst="rect">
            <a:avLst/>
          </a:prstGeom>
        </p:spPr>
        <p:txBody>
          <a:bodyPr wrap="squar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097280" y="975360"/>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1138457" y="197198"/>
            <a:ext cx="9144061" cy="6758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Discussion</a:t>
            </a:r>
          </a:p>
          <a:p>
            <a:endParaRPr lang="en-GB" dirty="0">
              <a:solidFill>
                <a:srgbClr val="00B050"/>
              </a:solidFill>
            </a:endParaRPr>
          </a:p>
        </p:txBody>
      </p:sp>
      <p:sp>
        <p:nvSpPr>
          <p:cNvPr id="12" name="TextBox 11">
            <a:extLst>
              <a:ext uri="{FF2B5EF4-FFF2-40B4-BE49-F238E27FC236}">
                <a16:creationId xmlns:a16="http://schemas.microsoft.com/office/drawing/2014/main" id="{B5A744DF-1326-463F-A620-0112B8A33033}"/>
              </a:ext>
            </a:extLst>
          </p:cNvPr>
          <p:cNvSpPr txBox="1"/>
          <p:nvPr/>
        </p:nvSpPr>
        <p:spPr>
          <a:xfrm>
            <a:off x="226422" y="1160026"/>
            <a:ext cx="11739155" cy="1964512"/>
          </a:xfrm>
          <a:prstGeom prst="rect">
            <a:avLst/>
          </a:prstGeom>
          <a:noFill/>
        </p:spPr>
        <p:txBody>
          <a:bodyPr wrap="square" rtlCol="0">
            <a:spAutoFit/>
          </a:bodyPr>
          <a:lstStyle/>
          <a:p>
            <a:pPr marL="514350" indent="-514350">
              <a:lnSpc>
                <a:spcPct val="150000"/>
              </a:lnSpc>
              <a:buFont typeface="+mj-lt"/>
              <a:buAutoNum type="arabicPeriod"/>
            </a:pPr>
            <a:r>
              <a:rPr lang="en-GB" sz="2800" dirty="0"/>
              <a:t>What do </a:t>
            </a:r>
            <a:r>
              <a:rPr lang="en-GB" sz="2800" dirty="0" err="1"/>
              <a:t>STEMClub</a:t>
            </a:r>
            <a:r>
              <a:rPr lang="en-GB" sz="2800" dirty="0"/>
              <a:t> and C-WorKS have in common – where do we overlap? </a:t>
            </a:r>
          </a:p>
          <a:p>
            <a:pPr marL="514350" indent="-514350">
              <a:lnSpc>
                <a:spcPct val="150000"/>
              </a:lnSpc>
              <a:buFont typeface="+mj-lt"/>
              <a:buAutoNum type="arabicPeriod"/>
            </a:pPr>
            <a:r>
              <a:rPr lang="en-GB" sz="2800" dirty="0"/>
              <a:t>What are the differences between STEM club and C-WorKS?</a:t>
            </a:r>
          </a:p>
          <a:p>
            <a:pPr marL="514350" indent="-514350">
              <a:lnSpc>
                <a:spcPct val="150000"/>
              </a:lnSpc>
              <a:buFont typeface="+mj-lt"/>
              <a:buAutoNum type="arabicPeriod"/>
            </a:pPr>
            <a:r>
              <a:rPr lang="en-GB" sz="2800" dirty="0"/>
              <a:t>How can we best work together? </a:t>
            </a:r>
          </a:p>
        </p:txBody>
      </p:sp>
    </p:spTree>
    <p:extLst>
      <p:ext uri="{BB962C8B-B14F-4D97-AF65-F5344CB8AC3E}">
        <p14:creationId xmlns:p14="http://schemas.microsoft.com/office/powerpoint/2010/main" val="3158286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62726" y="5924347"/>
            <a:ext cx="782180" cy="789359"/>
          </a:xfrm>
          <a:prstGeom prst="rect">
            <a:avLst/>
          </a:prstGeom>
        </p:spPr>
      </p:pic>
      <p:sp>
        <p:nvSpPr>
          <p:cNvPr id="5" name="TextBox 4"/>
          <p:cNvSpPr txBox="1"/>
          <p:nvPr/>
        </p:nvSpPr>
        <p:spPr>
          <a:xfrm>
            <a:off x="6275891" y="6013492"/>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541364" y="5872916"/>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8951" y="5911203"/>
            <a:ext cx="789358" cy="789358"/>
          </a:xfrm>
          <a:prstGeom prst="rect">
            <a:avLst/>
          </a:prstGeom>
        </p:spPr>
      </p:pic>
      <p:sp>
        <p:nvSpPr>
          <p:cNvPr id="11" name="Rectangle 10"/>
          <p:cNvSpPr/>
          <p:nvPr/>
        </p:nvSpPr>
        <p:spPr>
          <a:xfrm>
            <a:off x="1042807" y="6026640"/>
            <a:ext cx="4678724" cy="584775"/>
          </a:xfrm>
          <a:prstGeom prst="rect">
            <a:avLst/>
          </a:prstGeom>
        </p:spPr>
        <p:txBody>
          <a:bodyPr wrap="squar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097280" y="975360"/>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1138457" y="197198"/>
            <a:ext cx="9144061" cy="6758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C-WorKS?</a:t>
            </a:r>
          </a:p>
          <a:p>
            <a:endParaRPr lang="en-GB" dirty="0">
              <a:solidFill>
                <a:srgbClr val="00B050"/>
              </a:solidFill>
            </a:endParaRPr>
          </a:p>
        </p:txBody>
      </p:sp>
      <p:sp>
        <p:nvSpPr>
          <p:cNvPr id="12" name="TextBox 11">
            <a:extLst>
              <a:ext uri="{FF2B5EF4-FFF2-40B4-BE49-F238E27FC236}">
                <a16:creationId xmlns:a16="http://schemas.microsoft.com/office/drawing/2014/main" id="{B5A744DF-1326-463F-A620-0112B8A33033}"/>
              </a:ext>
            </a:extLst>
          </p:cNvPr>
          <p:cNvSpPr txBox="1"/>
          <p:nvPr/>
        </p:nvSpPr>
        <p:spPr>
          <a:xfrm>
            <a:off x="298951" y="259733"/>
            <a:ext cx="11739155" cy="6801862"/>
          </a:xfrm>
          <a:prstGeom prst="rect">
            <a:avLst/>
          </a:prstGeom>
          <a:noFill/>
        </p:spPr>
        <p:txBody>
          <a:bodyPr wrap="square" rtlCol="0">
            <a:spAutoFit/>
          </a:bodyPr>
          <a:lstStyle/>
          <a:p>
            <a:r>
              <a:rPr lang="en-GB" sz="2800" dirty="0"/>
              <a:t>      </a:t>
            </a:r>
          </a:p>
          <a:p>
            <a:r>
              <a:rPr lang="en-GB" sz="2400" dirty="0"/>
              <a:t>Regional hub and community of practice which supports joint learning, collation and sharing of knowledge and intelligence across the region about impacts of COVID-19 (and responses to this) on non-COVID related disease and death. </a:t>
            </a:r>
            <a:r>
              <a:rPr lang="en-GB" sz="2400" b="1" dirty="0">
                <a:solidFill>
                  <a:srgbClr val="FF0000"/>
                </a:solidFill>
              </a:rPr>
              <a:t>We are a community – a platform, newsletter, events – constantly refining and evolving</a:t>
            </a:r>
          </a:p>
          <a:p>
            <a:endParaRPr lang="en-GB" sz="2400" dirty="0"/>
          </a:p>
          <a:p>
            <a:r>
              <a:rPr lang="en-GB" sz="2400" b="1" dirty="0"/>
              <a:t>Rationale behind it</a:t>
            </a:r>
            <a:r>
              <a:rPr lang="en-GB" sz="2400" dirty="0"/>
              <a:t>: new knowledge and intelligence created in response to COVID-19 in our region or of use to our region is not collated and shared, which </a:t>
            </a:r>
            <a:r>
              <a:rPr lang="en-GB" sz="2400" i="1" dirty="0"/>
              <a:t>hinders learning at system level and developing more effective, efficient and equitable responses to the pandemic </a:t>
            </a:r>
          </a:p>
          <a:p>
            <a:endParaRPr lang="en-GB" sz="2400" dirty="0"/>
          </a:p>
          <a:p>
            <a:r>
              <a:rPr lang="en-GB" sz="2400" dirty="0"/>
              <a:t>C-WorKS empowers members to add their own resources, post questions and proactively contact others who are working on similar issues</a:t>
            </a:r>
          </a:p>
          <a:p>
            <a:endParaRPr lang="en-GB" sz="2400" dirty="0"/>
          </a:p>
          <a:p>
            <a:r>
              <a:rPr lang="en-GB" sz="2400" b="1" dirty="0">
                <a:solidFill>
                  <a:srgbClr val="FF0000"/>
                </a:solidFill>
              </a:rPr>
              <a:t>C-WorKS will adapt over time (including working with </a:t>
            </a:r>
            <a:r>
              <a:rPr lang="en-GB" sz="2400" b="1" dirty="0" err="1">
                <a:solidFill>
                  <a:srgbClr val="FF0000"/>
                </a:solidFill>
              </a:rPr>
              <a:t>STEMclub</a:t>
            </a:r>
            <a:r>
              <a:rPr lang="en-GB" sz="2400" b="1" dirty="0">
                <a:solidFill>
                  <a:srgbClr val="FF0000"/>
                </a:solidFill>
              </a:rPr>
              <a:t>!) to make sure it best serves the needs and wants of its users</a:t>
            </a:r>
            <a:r>
              <a:rPr lang="en-GB" sz="2400" dirty="0"/>
              <a:t>. </a:t>
            </a:r>
          </a:p>
          <a:p>
            <a:endParaRPr lang="en-GB" sz="2400" dirty="0"/>
          </a:p>
          <a:p>
            <a:r>
              <a:rPr lang="en-GB" sz="2800" dirty="0"/>
              <a:t> </a:t>
            </a:r>
          </a:p>
          <a:p>
            <a:pPr>
              <a:spcAft>
                <a:spcPts val="750"/>
              </a:spcAft>
            </a:pPr>
            <a:endParaRPr lang="en-GB" sz="2000" dirty="0"/>
          </a:p>
        </p:txBody>
      </p:sp>
    </p:spTree>
    <p:extLst>
      <p:ext uri="{BB962C8B-B14F-4D97-AF65-F5344CB8AC3E}">
        <p14:creationId xmlns:p14="http://schemas.microsoft.com/office/powerpoint/2010/main" val="26689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38835" y="5957909"/>
            <a:ext cx="782180" cy="789359"/>
          </a:xfrm>
          <a:prstGeom prst="rect">
            <a:avLst/>
          </a:prstGeom>
        </p:spPr>
      </p:pic>
      <p:sp>
        <p:nvSpPr>
          <p:cNvPr id="5" name="TextBox 4"/>
          <p:cNvSpPr txBox="1"/>
          <p:nvPr/>
        </p:nvSpPr>
        <p:spPr>
          <a:xfrm>
            <a:off x="6275891" y="6013492"/>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541364" y="5872916"/>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9078" y="5915528"/>
            <a:ext cx="789358" cy="789358"/>
          </a:xfrm>
          <a:prstGeom prst="rect">
            <a:avLst/>
          </a:prstGeom>
        </p:spPr>
      </p:pic>
      <p:sp>
        <p:nvSpPr>
          <p:cNvPr id="11" name="Rectangle 10"/>
          <p:cNvSpPr/>
          <p:nvPr/>
        </p:nvSpPr>
        <p:spPr>
          <a:xfrm>
            <a:off x="1003602" y="6038159"/>
            <a:ext cx="4580356" cy="584775"/>
          </a:xfrm>
          <a:prstGeom prst="rect">
            <a:avLst/>
          </a:prstGeom>
        </p:spPr>
        <p:txBody>
          <a:bodyPr wrap="non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097280" y="975360"/>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924560" y="516474"/>
            <a:ext cx="9940664" cy="675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Background</a:t>
            </a:r>
          </a:p>
          <a:p>
            <a:endParaRPr lang="en-GB" dirty="0">
              <a:solidFill>
                <a:srgbClr val="00B050"/>
              </a:solidFill>
            </a:endParaRPr>
          </a:p>
        </p:txBody>
      </p:sp>
      <p:sp>
        <p:nvSpPr>
          <p:cNvPr id="14" name="Content Placeholder 2"/>
          <p:cNvSpPr txBox="1">
            <a:spLocks/>
          </p:cNvSpPr>
          <p:nvPr/>
        </p:nvSpPr>
        <p:spPr>
          <a:xfrm>
            <a:off x="413781" y="842682"/>
            <a:ext cx="11364440" cy="51576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i="1" dirty="0">
              <a:solidFill>
                <a:srgbClr val="0070C0"/>
              </a:solidFill>
            </a:endParaRPr>
          </a:p>
        </p:txBody>
      </p:sp>
      <p:sp>
        <p:nvSpPr>
          <p:cNvPr id="2" name="Rectangle 1">
            <a:extLst>
              <a:ext uri="{FF2B5EF4-FFF2-40B4-BE49-F238E27FC236}">
                <a16:creationId xmlns:a16="http://schemas.microsoft.com/office/drawing/2014/main" id="{F9121E4A-578A-4777-9ED7-C251526E7C30}"/>
              </a:ext>
            </a:extLst>
          </p:cNvPr>
          <p:cNvSpPr/>
          <p:nvPr/>
        </p:nvSpPr>
        <p:spPr>
          <a:xfrm>
            <a:off x="924560" y="1357892"/>
            <a:ext cx="10702810" cy="4765407"/>
          </a:xfrm>
          <a:prstGeom prst="rect">
            <a:avLst/>
          </a:prstGeom>
        </p:spPr>
        <p:txBody>
          <a:bodyPr wrap="square">
            <a:spAutoFit/>
          </a:bodyPr>
          <a:lstStyle/>
          <a:p>
            <a:pPr>
              <a:spcAft>
                <a:spcPts val="1800"/>
              </a:spcAft>
            </a:pPr>
            <a:r>
              <a:rPr lang="en-GB" sz="2400" dirty="0">
                <a:cs typeface="Arial" panose="020B0604020202020204" pitchFamily="34" charset="0"/>
              </a:rPr>
              <a:t>COVID-19, and measures to limit the spread of the virus, have had a huge impact on individuals, communities and care services. </a:t>
            </a:r>
            <a:r>
              <a:rPr lang="en-GB" sz="2400" dirty="0">
                <a:ea typeface="Times New Roman" panose="02020603050405020304" pitchFamily="18" charset="0"/>
                <a:cs typeface="Arial" panose="020B0604020202020204" pitchFamily="34" charset="0"/>
              </a:rPr>
              <a:t>C-WorKS provides a regional, system-wide approach </a:t>
            </a:r>
            <a:r>
              <a:rPr lang="en-GB" sz="2400" dirty="0">
                <a:cs typeface="Arial" panose="020B0604020202020204" pitchFamily="34" charset="0"/>
              </a:rPr>
              <a:t>to share relevant knowledge and intelligence across the system.</a:t>
            </a:r>
            <a:r>
              <a:rPr lang="en-GB" sz="2400" dirty="0">
                <a:ea typeface="Times New Roman" panose="02020603050405020304" pitchFamily="18" charset="0"/>
                <a:cs typeface="Arial" panose="020B0604020202020204" pitchFamily="34" charset="0"/>
              </a:rPr>
              <a:t> </a:t>
            </a:r>
          </a:p>
          <a:p>
            <a:pPr>
              <a:spcAft>
                <a:spcPts val="1800"/>
              </a:spcAft>
            </a:pPr>
            <a:r>
              <a:rPr lang="en-GB" sz="2400" dirty="0">
                <a:ea typeface="Times New Roman" panose="02020603050405020304" pitchFamily="18" charset="0"/>
                <a:cs typeface="Arial" panose="020B0604020202020204" pitchFamily="34" charset="0"/>
              </a:rPr>
              <a:t>The idea for C-WorKS evolved from a paper scoping the broader impacts of COVID-19 and lockdown. This document is regularly updated and the latest version can be accessed in the Library </a:t>
            </a:r>
            <a:r>
              <a:rPr lang="en-GB" sz="2400" dirty="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here</a:t>
            </a:r>
            <a:r>
              <a:rPr lang="en-GB" sz="2400" dirty="0">
                <a:ea typeface="Times New Roman" panose="02020603050405020304" pitchFamily="18" charset="0"/>
                <a:cs typeface="Arial" panose="020B0604020202020204" pitchFamily="34" charset="0"/>
              </a:rPr>
              <a:t> (C-WorKS sign up required) or by emailing </a:t>
            </a:r>
            <a:r>
              <a:rPr lang="en-GB" sz="2400" dirty="0">
                <a:ea typeface="Times New Roman" panose="02020603050405020304" pitchFamily="18" charset="0"/>
                <a:cs typeface="Arial" panose="020B0604020202020204" pitchFamily="34" charset="0"/>
                <a:hlinkClick r:id="rId12"/>
              </a:rPr>
              <a:t>LKISNorthEastandYorkshire@phe.gov.uk</a:t>
            </a:r>
            <a:endParaRPr lang="en-GB" sz="2400" dirty="0">
              <a:ea typeface="Times New Roman" panose="02020603050405020304" pitchFamily="18" charset="0"/>
              <a:cs typeface="Arial" panose="020B0604020202020204" pitchFamily="34" charset="0"/>
            </a:endParaRPr>
          </a:p>
          <a:p>
            <a:pPr>
              <a:spcAft>
                <a:spcPts val="1800"/>
              </a:spcAft>
            </a:pPr>
            <a:r>
              <a:rPr lang="en-GB" sz="2400" dirty="0">
                <a:ea typeface="Times New Roman" panose="02020603050405020304" pitchFamily="18" charset="0"/>
                <a:cs typeface="Arial" panose="020B0604020202020204" pitchFamily="34" charset="0"/>
              </a:rPr>
              <a:t>C-WorKS is hosted via the LKIS NE </a:t>
            </a:r>
            <a:r>
              <a:rPr lang="en-GB" sz="2400" dirty="0">
                <a:ea typeface="Times New Roman" panose="02020603050405020304" pitchFamily="18" charset="0"/>
                <a:cs typeface="Arial" panose="020B0604020202020204" pitchFamily="34" charset="0"/>
                <a:hlinkClick r:id="rId13"/>
              </a:rPr>
              <a:t>PHINE Network </a:t>
            </a:r>
            <a:r>
              <a:rPr lang="en-GB" sz="2400" dirty="0" err="1">
                <a:ea typeface="Times New Roman" panose="02020603050405020304" pitchFamily="18" charset="0"/>
                <a:cs typeface="Arial" panose="020B0604020202020204" pitchFamily="34" charset="0"/>
                <a:hlinkClick r:id="rId13"/>
              </a:rPr>
              <a:t>Khub</a:t>
            </a:r>
            <a:r>
              <a:rPr lang="en-GB" sz="2400" dirty="0">
                <a:ea typeface="Times New Roman" panose="02020603050405020304" pitchFamily="18" charset="0"/>
                <a:cs typeface="Arial" panose="020B0604020202020204" pitchFamily="34" charset="0"/>
                <a:hlinkClick r:id="rId13"/>
              </a:rPr>
              <a:t> group</a:t>
            </a:r>
            <a:r>
              <a:rPr lang="en-GB" sz="2400" dirty="0">
                <a:ea typeface="Times New Roman" panose="02020603050405020304" pitchFamily="18" charset="0"/>
                <a:cs typeface="Arial" panose="020B0604020202020204" pitchFamily="34" charset="0"/>
              </a:rPr>
              <a:t>. Registration is required to view C-WorKS content. R</a:t>
            </a:r>
            <a:r>
              <a:rPr lang="en-GB" sz="2400" dirty="0"/>
              <a:t>egistration is simple, free and open to all</a:t>
            </a:r>
            <a:r>
              <a:rPr lang="en-GB" sz="2400" dirty="0">
                <a:cs typeface="Arial" panose="020B0604020202020204" pitchFamily="34" charset="0"/>
              </a:rPr>
              <a:t>. </a:t>
            </a:r>
          </a:p>
          <a:p>
            <a:pPr>
              <a:spcAft>
                <a:spcPts val="750"/>
              </a:spcAft>
            </a:pPr>
            <a:r>
              <a:rPr lang="en-GB" sz="2400" dirty="0">
                <a:ea typeface="Times New Roman" panose="02020603050405020304" pitchFamily="18" charset="0"/>
                <a:cs typeface="Arial" panose="020B0604020202020204" pitchFamily="34" charset="0"/>
              </a:rPr>
              <a:t>C-Works was formally launched on June 1</a:t>
            </a:r>
            <a:r>
              <a:rPr lang="en-GB" sz="2400" baseline="30000" dirty="0">
                <a:ea typeface="Times New Roman" panose="02020603050405020304" pitchFamily="18" charset="0"/>
                <a:cs typeface="Arial" panose="020B0604020202020204" pitchFamily="34" charset="0"/>
              </a:rPr>
              <a:t>st</a:t>
            </a:r>
            <a:r>
              <a:rPr lang="en-GB" sz="2400" dirty="0">
                <a:ea typeface="Times New Roman" panose="02020603050405020304" pitchFamily="18" charset="0"/>
                <a:cs typeface="Arial" panose="020B0604020202020204" pitchFamily="34" charset="0"/>
              </a:rPr>
              <a:t> 2020. </a:t>
            </a:r>
          </a:p>
          <a:p>
            <a:pPr>
              <a:spcAft>
                <a:spcPts val="750"/>
              </a:spcAft>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8731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62726" y="5924347"/>
            <a:ext cx="782180" cy="789359"/>
          </a:xfrm>
          <a:prstGeom prst="rect">
            <a:avLst/>
          </a:prstGeom>
        </p:spPr>
      </p:pic>
      <p:sp>
        <p:nvSpPr>
          <p:cNvPr id="5" name="TextBox 4"/>
          <p:cNvSpPr txBox="1"/>
          <p:nvPr/>
        </p:nvSpPr>
        <p:spPr>
          <a:xfrm>
            <a:off x="6275891" y="6013492"/>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541364" y="5872916"/>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8951" y="5911203"/>
            <a:ext cx="789358" cy="789358"/>
          </a:xfrm>
          <a:prstGeom prst="rect">
            <a:avLst/>
          </a:prstGeom>
        </p:spPr>
      </p:pic>
      <p:sp>
        <p:nvSpPr>
          <p:cNvPr id="11" name="Rectangle 10"/>
          <p:cNvSpPr/>
          <p:nvPr/>
        </p:nvSpPr>
        <p:spPr>
          <a:xfrm>
            <a:off x="1042807" y="6026640"/>
            <a:ext cx="4678724" cy="584775"/>
          </a:xfrm>
          <a:prstGeom prst="rect">
            <a:avLst/>
          </a:prstGeom>
        </p:spPr>
        <p:txBody>
          <a:bodyPr wrap="squar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097280" y="975360"/>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1138457" y="197198"/>
            <a:ext cx="9144061" cy="6758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p>
          <a:p>
            <a:endParaRPr lang="en-GB" dirty="0">
              <a:solidFill>
                <a:srgbClr val="00B050"/>
              </a:solidFill>
            </a:endParaRPr>
          </a:p>
        </p:txBody>
      </p:sp>
      <p:graphicFrame>
        <p:nvGraphicFramePr>
          <p:cNvPr id="13" name="Content Placeholder 3">
            <a:extLst>
              <a:ext uri="{FF2B5EF4-FFF2-40B4-BE49-F238E27FC236}">
                <a16:creationId xmlns:a16="http://schemas.microsoft.com/office/drawing/2014/main" id="{E6F812A7-2AF6-4F82-BAD7-D4BBFB4181E4}"/>
              </a:ext>
            </a:extLst>
          </p:cNvPr>
          <p:cNvGraphicFramePr>
            <a:graphicFrameLocks/>
          </p:cNvGraphicFramePr>
          <p:nvPr/>
        </p:nvGraphicFramePr>
        <p:xfrm>
          <a:off x="4484936" y="158611"/>
          <a:ext cx="7707064" cy="5241196"/>
        </p:xfrm>
        <a:graphic>
          <a:graphicData uri="http://schemas.openxmlformats.org/drawingml/2006/chart">
            <c:chart xmlns:c="http://schemas.openxmlformats.org/drawingml/2006/chart" xmlns:r="http://schemas.openxmlformats.org/officeDocument/2006/relationships" r:id="rId11"/>
          </a:graphicData>
        </a:graphic>
      </p:graphicFrame>
      <p:sp>
        <p:nvSpPr>
          <p:cNvPr id="14" name="Content Placeholder 2">
            <a:extLst>
              <a:ext uri="{FF2B5EF4-FFF2-40B4-BE49-F238E27FC236}">
                <a16:creationId xmlns:a16="http://schemas.microsoft.com/office/drawing/2014/main" id="{6931551B-1A17-4FE6-8FD8-EC46F884A487}"/>
              </a:ext>
            </a:extLst>
          </p:cNvPr>
          <p:cNvSpPr txBox="1">
            <a:spLocks/>
          </p:cNvSpPr>
          <p:nvPr/>
        </p:nvSpPr>
        <p:spPr>
          <a:xfrm>
            <a:off x="217715" y="2270862"/>
            <a:ext cx="4671951" cy="332579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100" b="1" dirty="0"/>
              <a:t>Members from organisations including:</a:t>
            </a:r>
          </a:p>
          <a:p>
            <a:r>
              <a:rPr lang="en-GB" dirty="0"/>
              <a:t>Local Authorities</a:t>
            </a:r>
          </a:p>
          <a:p>
            <a:r>
              <a:rPr lang="en-GB" dirty="0"/>
              <a:t>PHE</a:t>
            </a:r>
          </a:p>
          <a:p>
            <a:r>
              <a:rPr lang="en-GB" dirty="0"/>
              <a:t>NHS Trusts</a:t>
            </a:r>
          </a:p>
          <a:p>
            <a:r>
              <a:rPr lang="en-GB" dirty="0"/>
              <a:t>NHS Commissioners and Commissioning support services (mainly NECS)</a:t>
            </a:r>
          </a:p>
          <a:p>
            <a:r>
              <a:rPr lang="en-GB" dirty="0"/>
              <a:t>NHSE/I</a:t>
            </a:r>
          </a:p>
          <a:p>
            <a:r>
              <a:rPr lang="en-GB" dirty="0"/>
              <a:t>Universities (incl. Fuse, CRN, AHSN, ARC)</a:t>
            </a:r>
          </a:p>
          <a:p>
            <a:endParaRPr lang="en-GB" dirty="0"/>
          </a:p>
          <a:p>
            <a:endParaRPr lang="en-GB" dirty="0"/>
          </a:p>
        </p:txBody>
      </p:sp>
      <p:sp>
        <p:nvSpPr>
          <p:cNvPr id="2" name="TextBox 1">
            <a:extLst>
              <a:ext uri="{FF2B5EF4-FFF2-40B4-BE49-F238E27FC236}">
                <a16:creationId xmlns:a16="http://schemas.microsoft.com/office/drawing/2014/main" id="{B7C9AD96-9023-49E9-926A-BDDFE5C3B6AD}"/>
              </a:ext>
            </a:extLst>
          </p:cNvPr>
          <p:cNvSpPr txBox="1"/>
          <p:nvPr/>
        </p:nvSpPr>
        <p:spPr>
          <a:xfrm>
            <a:off x="5212080" y="5227320"/>
            <a:ext cx="6762205" cy="369332"/>
          </a:xfrm>
          <a:prstGeom prst="rect">
            <a:avLst/>
          </a:prstGeom>
          <a:noFill/>
        </p:spPr>
        <p:txBody>
          <a:bodyPr wrap="square" rtlCol="0">
            <a:spAutoFit/>
          </a:bodyPr>
          <a:lstStyle/>
          <a:p>
            <a:r>
              <a:rPr lang="en-GB" i="1" dirty="0"/>
              <a:t>Note: only users 1</a:t>
            </a:r>
            <a:r>
              <a:rPr lang="en-GB" i="1" baseline="30000" dirty="0"/>
              <a:t>st</a:t>
            </a:r>
            <a:r>
              <a:rPr lang="en-GB" i="1" dirty="0"/>
              <a:t> June 2020-11</a:t>
            </a:r>
            <a:r>
              <a:rPr lang="en-GB" i="1" baseline="30000" dirty="0"/>
              <a:t>th</a:t>
            </a:r>
            <a:r>
              <a:rPr lang="en-GB" i="1" dirty="0"/>
              <a:t> Nov included in this breakdown</a:t>
            </a:r>
          </a:p>
        </p:txBody>
      </p:sp>
      <p:sp>
        <p:nvSpPr>
          <p:cNvPr id="15" name="TextBox 14">
            <a:extLst>
              <a:ext uri="{FF2B5EF4-FFF2-40B4-BE49-F238E27FC236}">
                <a16:creationId xmlns:a16="http://schemas.microsoft.com/office/drawing/2014/main" id="{EE0ACAD4-5E05-4B5B-B663-C9BCD7689E59}"/>
              </a:ext>
            </a:extLst>
          </p:cNvPr>
          <p:cNvSpPr txBox="1"/>
          <p:nvPr/>
        </p:nvSpPr>
        <p:spPr>
          <a:xfrm>
            <a:off x="166114" y="197198"/>
            <a:ext cx="5045966" cy="1957331"/>
          </a:xfrm>
          <a:prstGeom prst="rect">
            <a:avLst/>
          </a:prstGeom>
          <a:noFill/>
        </p:spPr>
        <p:txBody>
          <a:bodyPr wrap="square" rtlCol="0">
            <a:spAutoFit/>
          </a:bodyPr>
          <a:lstStyle/>
          <a:p>
            <a:pPr>
              <a:lnSpc>
                <a:spcPct val="70000"/>
              </a:lnSpc>
              <a:spcBef>
                <a:spcPts val="1000"/>
              </a:spcBef>
              <a:buFont typeface="Arial" panose="020B0604020202020204" pitchFamily="34" charset="0"/>
            </a:pPr>
            <a:r>
              <a:rPr lang="en-GB" sz="2400" b="1" dirty="0"/>
              <a:t>Since launch on 1</a:t>
            </a:r>
            <a:r>
              <a:rPr lang="en-GB" sz="2400" b="1" baseline="30000" dirty="0"/>
              <a:t>st</a:t>
            </a:r>
            <a:r>
              <a:rPr lang="en-GB" sz="2400" b="1" dirty="0"/>
              <a:t> June 2020 C-WorKS has</a:t>
            </a:r>
            <a:r>
              <a:rPr lang="en-GB" sz="2000" dirty="0"/>
              <a:t>:</a:t>
            </a:r>
          </a:p>
          <a:p>
            <a:pPr marL="228600" indent="-228600">
              <a:lnSpc>
                <a:spcPct val="70000"/>
              </a:lnSpc>
              <a:spcBef>
                <a:spcPts val="1000"/>
              </a:spcBef>
              <a:buFont typeface="Arial" panose="020B0604020202020204" pitchFamily="34" charset="0"/>
              <a:buChar char="•"/>
            </a:pPr>
            <a:r>
              <a:rPr lang="en-GB" sz="2200" dirty="0"/>
              <a:t>564 members</a:t>
            </a:r>
          </a:p>
          <a:p>
            <a:pPr marL="228600" indent="-228600">
              <a:lnSpc>
                <a:spcPct val="70000"/>
              </a:lnSpc>
              <a:spcBef>
                <a:spcPts val="1000"/>
              </a:spcBef>
              <a:buFont typeface="Arial" panose="020B0604020202020204" pitchFamily="34" charset="0"/>
              <a:buChar char="•"/>
            </a:pPr>
            <a:r>
              <a:rPr lang="en-GB" sz="2200" dirty="0"/>
              <a:t>335 members have visited in the past 6 months (89 in the past month)</a:t>
            </a:r>
          </a:p>
          <a:p>
            <a:pPr marL="228600" indent="-228600">
              <a:lnSpc>
                <a:spcPct val="70000"/>
              </a:lnSpc>
              <a:spcBef>
                <a:spcPts val="1000"/>
              </a:spcBef>
              <a:buFont typeface="Arial" panose="020B0604020202020204" pitchFamily="34" charset="0"/>
              <a:buChar char="•"/>
            </a:pPr>
            <a:r>
              <a:rPr lang="en-GB" sz="2200" dirty="0"/>
              <a:t>179 resources uploaded</a:t>
            </a:r>
          </a:p>
        </p:txBody>
      </p:sp>
    </p:spTree>
    <p:extLst>
      <p:ext uri="{BB962C8B-B14F-4D97-AF65-F5344CB8AC3E}">
        <p14:creationId xmlns:p14="http://schemas.microsoft.com/office/powerpoint/2010/main" val="1801972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D8A17B8-B594-483F-8044-FFAB6A67A7DB}"/>
              </a:ext>
            </a:extLst>
          </p:cNvPr>
          <p:cNvSpPr txBox="1"/>
          <p:nvPr/>
        </p:nvSpPr>
        <p:spPr>
          <a:xfrm>
            <a:off x="144744" y="157980"/>
            <a:ext cx="4333814"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1" dirty="0">
                <a:solidFill>
                  <a:srgbClr val="FF0066"/>
                </a:solidFill>
                <a:latin typeface="+mj-lt"/>
                <a:ea typeface="+mj-ea"/>
                <a:cs typeface="+mj-cs"/>
              </a:rPr>
              <a:t>Want it?</a:t>
            </a:r>
          </a:p>
          <a:p>
            <a:pPr>
              <a:lnSpc>
                <a:spcPct val="90000"/>
              </a:lnSpc>
              <a:spcBef>
                <a:spcPct val="0"/>
              </a:spcBef>
              <a:spcAft>
                <a:spcPts val="600"/>
              </a:spcAft>
            </a:pPr>
            <a:endParaRPr lang="en-US" sz="4000" dirty="0">
              <a:solidFill>
                <a:srgbClr val="FF0066"/>
              </a:solidFill>
              <a:latin typeface="+mj-lt"/>
              <a:ea typeface="+mj-ea"/>
              <a:cs typeface="+mj-cs"/>
            </a:endParaRPr>
          </a:p>
        </p:txBody>
      </p:sp>
      <p:sp>
        <p:nvSpPr>
          <p:cNvPr id="19" name="TextBox 18">
            <a:extLst>
              <a:ext uri="{FF2B5EF4-FFF2-40B4-BE49-F238E27FC236}">
                <a16:creationId xmlns:a16="http://schemas.microsoft.com/office/drawing/2014/main" id="{2CA4BF86-5794-4D03-BAC3-4483FF5DDEC4}"/>
              </a:ext>
            </a:extLst>
          </p:cNvPr>
          <p:cNvSpPr txBox="1"/>
          <p:nvPr/>
        </p:nvSpPr>
        <p:spPr>
          <a:xfrm>
            <a:off x="5910605" y="135003"/>
            <a:ext cx="5496801" cy="3824255"/>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endParaRPr lang="en-US" sz="2000" dirty="0">
              <a:solidFill>
                <a:srgbClr val="000000"/>
              </a:solidFill>
            </a:endParaRPr>
          </a:p>
          <a:p>
            <a:pPr marL="342900" indent="-342900">
              <a:lnSpc>
                <a:spcPct val="90000"/>
              </a:lnSpc>
              <a:spcAft>
                <a:spcPts val="600"/>
              </a:spcAft>
              <a:buFont typeface="Arial" panose="020B0604020202020204" pitchFamily="34" charset="0"/>
              <a:buChar char="•"/>
            </a:pPr>
            <a:endParaRPr lang="en-US" sz="2400" dirty="0">
              <a:solidFill>
                <a:srgbClr val="000000"/>
              </a:solidFill>
            </a:endParaRPr>
          </a:p>
          <a:p>
            <a:pPr marL="342900" indent="-342900">
              <a:lnSpc>
                <a:spcPct val="90000"/>
              </a:lnSpc>
              <a:spcAft>
                <a:spcPts val="600"/>
              </a:spcAft>
              <a:buFont typeface="Arial" panose="020B0604020202020204" pitchFamily="34" charset="0"/>
              <a:buChar char="•"/>
            </a:pPr>
            <a:endParaRPr lang="en-US" sz="2000" dirty="0">
              <a:solidFill>
                <a:srgbClr val="000000"/>
              </a:solidFill>
            </a:endParaRPr>
          </a:p>
        </p:txBody>
      </p:sp>
      <p:sp>
        <p:nvSpPr>
          <p:cNvPr id="5" name="TextBox 4"/>
          <p:cNvSpPr txBox="1"/>
          <p:nvPr/>
        </p:nvSpPr>
        <p:spPr>
          <a:xfrm>
            <a:off x="6468798" y="6071670"/>
            <a:ext cx="1195443" cy="584775"/>
          </a:xfrm>
          <a:prstGeom prst="rect">
            <a:avLst/>
          </a:prstGeom>
          <a:noFill/>
        </p:spPr>
        <p:txBody>
          <a:bodyPr wrap="square" rtlCol="0">
            <a:spAutoFit/>
          </a:bodyPr>
          <a:lstStyle/>
          <a:p>
            <a:pPr>
              <a:spcAft>
                <a:spcPts val="600"/>
              </a:spcAft>
            </a:pPr>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sp>
        <p:nvSpPr>
          <p:cNvPr id="7" name="TextBox 6"/>
          <p:cNvSpPr txBox="1"/>
          <p:nvPr/>
        </p:nvSpPr>
        <p:spPr>
          <a:xfrm>
            <a:off x="8431718" y="6013491"/>
            <a:ext cx="1154349" cy="584775"/>
          </a:xfrm>
          <a:prstGeom prst="rect">
            <a:avLst/>
          </a:prstGeom>
          <a:noFill/>
        </p:spPr>
        <p:txBody>
          <a:bodyPr wrap="square" rtlCol="0">
            <a:spAutoFit/>
          </a:bodyPr>
          <a:lstStyle/>
          <a:p>
            <a:pPr>
              <a:spcAft>
                <a:spcPts val="600"/>
              </a:spcAft>
            </a:pPr>
            <a:r>
              <a:rPr lang="en-GB" sz="3200" b="1" dirty="0">
                <a:solidFill>
                  <a:srgbClr val="7030A0"/>
                </a:solidFill>
              </a:rPr>
              <a:t>K</a:t>
            </a:r>
            <a:r>
              <a:rPr lang="en-GB" b="1" dirty="0">
                <a:solidFill>
                  <a:srgbClr val="7030A0"/>
                </a:solidFill>
              </a:rPr>
              <a:t>now it? </a:t>
            </a:r>
            <a:endParaRPr lang="en-GB" dirty="0">
              <a:solidFill>
                <a:srgbClr val="7030A0"/>
              </a:solidFill>
            </a:endParaRPr>
          </a:p>
        </p:txBody>
      </p:sp>
      <p:sp>
        <p:nvSpPr>
          <p:cNvPr id="9" name="TextBox 8"/>
          <p:cNvSpPr txBox="1"/>
          <p:nvPr/>
        </p:nvSpPr>
        <p:spPr>
          <a:xfrm>
            <a:off x="10483617" y="6000291"/>
            <a:ext cx="1168593" cy="584775"/>
          </a:xfrm>
          <a:prstGeom prst="rect">
            <a:avLst/>
          </a:prstGeom>
          <a:noFill/>
        </p:spPr>
        <p:txBody>
          <a:bodyPr wrap="square" rtlCol="0">
            <a:spAutoFit/>
          </a:bodyPr>
          <a:lstStyle/>
          <a:p>
            <a:pPr>
              <a:spcAft>
                <a:spcPts val="600"/>
              </a:spcAft>
            </a:pPr>
            <a:r>
              <a:rPr lang="en-GB" sz="3200" b="1" dirty="0">
                <a:solidFill>
                  <a:srgbClr val="00B050"/>
                </a:solidFill>
              </a:rPr>
              <a:t>S</a:t>
            </a:r>
            <a:r>
              <a:rPr lang="en-GB" b="1" dirty="0">
                <a:solidFill>
                  <a:srgbClr val="00B050"/>
                </a:solidFill>
              </a:rPr>
              <a:t>hare it! </a:t>
            </a:r>
            <a:endParaRPr lang="en-GB" dirty="0">
              <a:solidFill>
                <a:srgbClr val="00B050"/>
              </a:solidFill>
            </a:endParaRPr>
          </a:p>
        </p:txBody>
      </p:sp>
      <p:sp>
        <p:nvSpPr>
          <p:cNvPr id="11" name="Rectangle 10"/>
          <p:cNvSpPr/>
          <p:nvPr/>
        </p:nvSpPr>
        <p:spPr>
          <a:xfrm>
            <a:off x="1206834" y="6013493"/>
            <a:ext cx="4580356" cy="584775"/>
          </a:xfrm>
          <a:prstGeom prst="rect">
            <a:avLst/>
          </a:prstGeom>
        </p:spPr>
        <p:txBody>
          <a:bodyPr wrap="none">
            <a:spAutoFit/>
          </a:bodyPr>
          <a:lstStyle/>
          <a:p>
            <a:pPr>
              <a:spcAft>
                <a:spcPts val="600"/>
              </a:spcAft>
            </a:pPr>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368429" y="1220497"/>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4535689" y="1479695"/>
            <a:ext cx="10038080" cy="1180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GB" sz="3200" i="1" dirty="0">
              <a:solidFill>
                <a:srgbClr val="0070C0"/>
              </a:solidFill>
            </a:endParaRPr>
          </a:p>
          <a:p>
            <a:pPr>
              <a:spcAft>
                <a:spcPts val="600"/>
              </a:spcAft>
            </a:pPr>
            <a:endParaRPr lang="en-GB" dirty="0"/>
          </a:p>
          <a:p>
            <a:pPr>
              <a:spcAft>
                <a:spcPts val="600"/>
              </a:spcAft>
            </a:pPr>
            <a:endParaRPr lang="en-GB" dirty="0">
              <a:solidFill>
                <a:srgbClr val="00B050"/>
              </a:solidFill>
            </a:endParaRPr>
          </a:p>
        </p:txBody>
      </p:sp>
      <p:sp>
        <p:nvSpPr>
          <p:cNvPr id="14" name="Content Placeholder 2"/>
          <p:cNvSpPr txBox="1">
            <a:spLocks/>
          </p:cNvSpPr>
          <p:nvPr/>
        </p:nvSpPr>
        <p:spPr>
          <a:xfrm>
            <a:off x="1037152" y="1584960"/>
            <a:ext cx="5120346" cy="5138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i="1" dirty="0">
              <a:solidFill>
                <a:srgbClr val="0070C0"/>
              </a:solidFill>
            </a:endParaRPr>
          </a:p>
        </p:txBody>
      </p:sp>
      <p:pic>
        <p:nvPicPr>
          <p:cNvPr id="34" name="Graphic 5">
            <a:extLst>
              <a:ext uri="{FF2B5EF4-FFF2-40B4-BE49-F238E27FC236}">
                <a16:creationId xmlns:a16="http://schemas.microsoft.com/office/drawing/2014/main" id="{21D2F3ED-8453-47A9-BC87-E82851404F0E}"/>
              </a:ext>
            </a:extLst>
          </p:cNvPr>
          <p:cNvPicPr/>
          <p:nvPr/>
        </p:nvPicPr>
        <p:blipFill>
          <a:blip r:embed="rId3">
            <a:extLst>
              <a:ext uri="{96DAC541-7B7A-43D3-8B79-37D633B846F1}">
                <asvg:svgBlip xmlns:asvg="http://schemas.microsoft.com/office/drawing/2016/SVG/main" r:embed="rId4"/>
              </a:ext>
            </a:extLst>
          </a:blip>
          <a:stretch>
            <a:fillRect/>
          </a:stretch>
        </p:blipFill>
        <p:spPr>
          <a:xfrm>
            <a:off x="7810153" y="3582117"/>
            <a:ext cx="2020524" cy="1976082"/>
          </a:xfrm>
          <a:prstGeom prst="rect">
            <a:avLst/>
          </a:prstGeom>
        </p:spPr>
      </p:pic>
      <p:pic>
        <p:nvPicPr>
          <p:cNvPr id="40"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740166" y="6001760"/>
            <a:ext cx="654685" cy="654685"/>
          </a:xfrm>
          <a:prstGeom prst="rect">
            <a:avLst/>
          </a:prstGeom>
        </p:spPr>
      </p:pic>
      <p:pic>
        <p:nvPicPr>
          <p:cNvPr id="42" name="Graphic 5">
            <a:extLst>
              <a:ext uri="{FF2B5EF4-FFF2-40B4-BE49-F238E27FC236}">
                <a16:creationId xmlns:a16="http://schemas.microsoft.com/office/drawing/2014/main" id="{2949781C-DE17-4203-B846-019B54D89B9C}"/>
              </a:ext>
            </a:extLst>
          </p:cNvPr>
          <p:cNvPicPr/>
          <p:nvPr/>
        </p:nvPicPr>
        <p:blipFill>
          <a:blip r:embed="rId7">
            <a:extLst>
              <a:ext uri="{96DAC541-7B7A-43D3-8B79-37D633B846F1}">
                <asvg:svgBlip xmlns:asvg="http://schemas.microsoft.com/office/drawing/2016/SVG/main" r:embed="rId8"/>
              </a:ext>
            </a:extLst>
          </a:blip>
          <a:stretch>
            <a:fillRect/>
          </a:stretch>
        </p:blipFill>
        <p:spPr>
          <a:xfrm>
            <a:off x="5787547" y="6001760"/>
            <a:ext cx="654685" cy="654685"/>
          </a:xfrm>
          <a:prstGeom prst="rect">
            <a:avLst/>
          </a:prstGeom>
        </p:spPr>
      </p:pic>
      <p:pic>
        <p:nvPicPr>
          <p:cNvPr id="43" name="Graphic 6">
            <a:extLst>
              <a:ext uri="{FF2B5EF4-FFF2-40B4-BE49-F238E27FC236}">
                <a16:creationId xmlns:a16="http://schemas.microsoft.com/office/drawing/2014/main" id="{137B565D-CF04-4EBD-9393-5979ED31FEFF}"/>
              </a:ext>
            </a:extLst>
          </p:cNvPr>
          <p:cNvPicPr/>
          <p:nvPr/>
        </p:nvPicPr>
        <p:blipFill>
          <a:blip r:embed="rId9">
            <a:extLst>
              <a:ext uri="{96DAC541-7B7A-43D3-8B79-37D633B846F1}">
                <asvg:svgBlip xmlns:asvg="http://schemas.microsoft.com/office/drawing/2016/SVG/main" r:embed="rId10"/>
              </a:ext>
            </a:extLst>
          </a:blip>
          <a:stretch>
            <a:fillRect/>
          </a:stretch>
        </p:blipFill>
        <p:spPr>
          <a:xfrm>
            <a:off x="9830677" y="5951546"/>
            <a:ext cx="654685" cy="654685"/>
          </a:xfrm>
          <a:prstGeom prst="rect">
            <a:avLst/>
          </a:prstGeom>
        </p:spPr>
      </p:pic>
      <p:pic>
        <p:nvPicPr>
          <p:cNvPr id="44" name="Graphic 8">
            <a:extLst>
              <a:ext uri="{FF2B5EF4-FFF2-40B4-BE49-F238E27FC236}">
                <a16:creationId xmlns:a16="http://schemas.microsoft.com/office/drawing/2014/main" id="{8D734F8E-32EB-4690-A862-64B7C0814C6E}"/>
              </a:ext>
            </a:extLst>
          </p:cNvPr>
          <p:cNvPicPr/>
          <p:nvPr/>
        </p:nvPicPr>
        <p:blipFill>
          <a:blip r:embed="rId11">
            <a:extLst>
              <a:ext uri="{96DAC541-7B7A-43D3-8B79-37D633B846F1}">
                <asvg:svgBlip xmlns:asvg="http://schemas.microsoft.com/office/drawing/2016/SVG/main" r:embed="rId12"/>
              </a:ext>
            </a:extLst>
          </a:blip>
          <a:stretch>
            <a:fillRect/>
          </a:stretch>
        </p:blipFill>
        <p:spPr>
          <a:xfrm>
            <a:off x="592385" y="5944216"/>
            <a:ext cx="654050" cy="654050"/>
          </a:xfrm>
          <a:prstGeom prst="rect">
            <a:avLst/>
          </a:prstGeom>
        </p:spPr>
      </p:pic>
      <p:sp>
        <p:nvSpPr>
          <p:cNvPr id="2" name="Speech Bubble: Rectangle with Corners Rounded 1">
            <a:extLst>
              <a:ext uri="{FF2B5EF4-FFF2-40B4-BE49-F238E27FC236}">
                <a16:creationId xmlns:a16="http://schemas.microsoft.com/office/drawing/2014/main" id="{E852984B-1F51-4E2D-A193-B44C1166FC03}"/>
              </a:ext>
            </a:extLst>
          </p:cNvPr>
          <p:cNvSpPr/>
          <p:nvPr/>
        </p:nvSpPr>
        <p:spPr>
          <a:xfrm>
            <a:off x="4101654" y="353051"/>
            <a:ext cx="7588865" cy="2895206"/>
          </a:xfrm>
          <a:prstGeom prst="wedgeRoundRectCallout">
            <a:avLst>
              <a:gd name="adj1" fmla="val -55739"/>
              <a:gd name="adj2" fmla="val 749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Does anyone know of any data showing the impact of COVID on child and adolescent mental health and wellbeing? For example self-harm, self-esteem, referral rates, anxiety, social gradients, patterns etc?</a:t>
            </a:r>
            <a:r>
              <a:rPr lang="en-GB" sz="2800" dirty="0"/>
              <a:t> </a:t>
            </a:r>
          </a:p>
        </p:txBody>
      </p:sp>
      <p:pic>
        <p:nvPicPr>
          <p:cNvPr id="23" name="Graphic 5">
            <a:extLst>
              <a:ext uri="{FF2B5EF4-FFF2-40B4-BE49-F238E27FC236}">
                <a16:creationId xmlns:a16="http://schemas.microsoft.com/office/drawing/2014/main" id="{AAA175E4-5358-4CC1-9F6A-78BF99AC205D}"/>
              </a:ext>
            </a:extLst>
          </p:cNvPr>
          <p:cNvPicPr/>
          <p:nvPr/>
        </p:nvPicPr>
        <p:blipFill>
          <a:blip r:embed="rId3">
            <a:extLst>
              <a:ext uri="{96DAC541-7B7A-43D3-8B79-37D633B846F1}">
                <asvg:svgBlip xmlns:asvg="http://schemas.microsoft.com/office/drawing/2016/SVG/main" r:embed="rId4"/>
              </a:ext>
            </a:extLst>
          </a:blip>
          <a:stretch>
            <a:fillRect/>
          </a:stretch>
        </p:blipFill>
        <p:spPr>
          <a:xfrm>
            <a:off x="1018594" y="1272175"/>
            <a:ext cx="2020524" cy="1976082"/>
          </a:xfrm>
          <a:prstGeom prst="rect">
            <a:avLst/>
          </a:prstGeom>
        </p:spPr>
      </p:pic>
      <p:sp>
        <p:nvSpPr>
          <p:cNvPr id="4" name="TextBox 3">
            <a:extLst>
              <a:ext uri="{FF2B5EF4-FFF2-40B4-BE49-F238E27FC236}">
                <a16:creationId xmlns:a16="http://schemas.microsoft.com/office/drawing/2014/main" id="{5726766B-3519-4184-A8FA-9B81CF6AB357}"/>
              </a:ext>
            </a:extLst>
          </p:cNvPr>
          <p:cNvSpPr txBox="1"/>
          <p:nvPr/>
        </p:nvSpPr>
        <p:spPr>
          <a:xfrm>
            <a:off x="610943" y="4122027"/>
            <a:ext cx="3735552" cy="1015663"/>
          </a:xfrm>
          <a:prstGeom prst="rect">
            <a:avLst/>
          </a:prstGeom>
          <a:noFill/>
        </p:spPr>
        <p:txBody>
          <a:bodyPr wrap="square" rtlCol="0">
            <a:spAutoFit/>
          </a:bodyPr>
          <a:lstStyle/>
          <a:p>
            <a:r>
              <a:rPr lang="en-GB" sz="2000" dirty="0"/>
              <a:t>Prof Peter Kelly (Regional Director, North East and Yorkshire region, Public Health England)</a:t>
            </a:r>
          </a:p>
        </p:txBody>
      </p:sp>
    </p:spTree>
    <p:extLst>
      <p:ext uri="{BB962C8B-B14F-4D97-AF65-F5344CB8AC3E}">
        <p14:creationId xmlns:p14="http://schemas.microsoft.com/office/powerpoint/2010/main" val="1110018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D8A17B8-B594-483F-8044-FFAB6A67A7DB}"/>
              </a:ext>
            </a:extLst>
          </p:cNvPr>
          <p:cNvSpPr txBox="1"/>
          <p:nvPr/>
        </p:nvSpPr>
        <p:spPr>
          <a:xfrm>
            <a:off x="2641436" y="1414083"/>
            <a:ext cx="2625431" cy="66835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000" b="1" i="1" dirty="0">
                <a:solidFill>
                  <a:srgbClr val="00B050"/>
                </a:solidFill>
                <a:latin typeface="+mj-lt"/>
                <a:ea typeface="+mj-ea"/>
                <a:cs typeface="+mj-cs"/>
              </a:rPr>
              <a:t>Share it!</a:t>
            </a:r>
          </a:p>
          <a:p>
            <a:pPr>
              <a:lnSpc>
                <a:spcPct val="90000"/>
              </a:lnSpc>
              <a:spcBef>
                <a:spcPct val="0"/>
              </a:spcBef>
              <a:spcAft>
                <a:spcPts val="600"/>
              </a:spcAft>
            </a:pPr>
            <a:endParaRPr lang="en-US" sz="4000" dirty="0">
              <a:solidFill>
                <a:srgbClr val="FF0066"/>
              </a:solidFill>
              <a:latin typeface="+mj-lt"/>
              <a:ea typeface="+mj-ea"/>
              <a:cs typeface="+mj-cs"/>
            </a:endParaRPr>
          </a:p>
        </p:txBody>
      </p:sp>
      <p:sp>
        <p:nvSpPr>
          <p:cNvPr id="5" name="TextBox 4"/>
          <p:cNvSpPr txBox="1"/>
          <p:nvPr/>
        </p:nvSpPr>
        <p:spPr>
          <a:xfrm>
            <a:off x="6553988" y="6035930"/>
            <a:ext cx="1195443" cy="584775"/>
          </a:xfrm>
          <a:prstGeom prst="rect">
            <a:avLst/>
          </a:prstGeom>
          <a:noFill/>
        </p:spPr>
        <p:txBody>
          <a:bodyPr wrap="square" rtlCol="0">
            <a:spAutoFit/>
          </a:bodyPr>
          <a:lstStyle/>
          <a:p>
            <a:pPr>
              <a:spcAft>
                <a:spcPts val="600"/>
              </a:spcAft>
            </a:pPr>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sp>
        <p:nvSpPr>
          <p:cNvPr id="7" name="TextBox 6"/>
          <p:cNvSpPr txBox="1"/>
          <p:nvPr/>
        </p:nvSpPr>
        <p:spPr>
          <a:xfrm>
            <a:off x="8431718" y="6013491"/>
            <a:ext cx="1154349" cy="584775"/>
          </a:xfrm>
          <a:prstGeom prst="rect">
            <a:avLst/>
          </a:prstGeom>
          <a:noFill/>
        </p:spPr>
        <p:txBody>
          <a:bodyPr wrap="square" rtlCol="0">
            <a:spAutoFit/>
          </a:bodyPr>
          <a:lstStyle/>
          <a:p>
            <a:pPr>
              <a:spcAft>
                <a:spcPts val="600"/>
              </a:spcAft>
            </a:pPr>
            <a:r>
              <a:rPr lang="en-GB" sz="3200" b="1" dirty="0">
                <a:solidFill>
                  <a:srgbClr val="7030A0"/>
                </a:solidFill>
              </a:rPr>
              <a:t>K</a:t>
            </a:r>
            <a:r>
              <a:rPr lang="en-GB" b="1" dirty="0">
                <a:solidFill>
                  <a:srgbClr val="7030A0"/>
                </a:solidFill>
              </a:rPr>
              <a:t>now it? </a:t>
            </a:r>
            <a:endParaRPr lang="en-GB" dirty="0">
              <a:solidFill>
                <a:srgbClr val="7030A0"/>
              </a:solidFill>
            </a:endParaRPr>
          </a:p>
        </p:txBody>
      </p:sp>
      <p:sp>
        <p:nvSpPr>
          <p:cNvPr id="9" name="TextBox 8"/>
          <p:cNvSpPr txBox="1"/>
          <p:nvPr/>
        </p:nvSpPr>
        <p:spPr>
          <a:xfrm>
            <a:off x="10483617" y="6000291"/>
            <a:ext cx="1168593" cy="584775"/>
          </a:xfrm>
          <a:prstGeom prst="rect">
            <a:avLst/>
          </a:prstGeom>
          <a:noFill/>
        </p:spPr>
        <p:txBody>
          <a:bodyPr wrap="square" rtlCol="0">
            <a:spAutoFit/>
          </a:bodyPr>
          <a:lstStyle/>
          <a:p>
            <a:pPr>
              <a:spcAft>
                <a:spcPts val="600"/>
              </a:spcAft>
            </a:pPr>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780" y="5911203"/>
            <a:ext cx="789358" cy="789358"/>
          </a:xfrm>
          <a:prstGeom prst="rect">
            <a:avLst/>
          </a:prstGeom>
        </p:spPr>
      </p:pic>
      <p:sp>
        <p:nvSpPr>
          <p:cNvPr id="11" name="Rectangle 10"/>
          <p:cNvSpPr/>
          <p:nvPr/>
        </p:nvSpPr>
        <p:spPr>
          <a:xfrm>
            <a:off x="1206834" y="6013493"/>
            <a:ext cx="4580356" cy="584775"/>
          </a:xfrm>
          <a:prstGeom prst="rect">
            <a:avLst/>
          </a:prstGeom>
        </p:spPr>
        <p:txBody>
          <a:bodyPr wrap="none">
            <a:spAutoFit/>
          </a:bodyPr>
          <a:lstStyle/>
          <a:p>
            <a:pPr>
              <a:spcAft>
                <a:spcPts val="600"/>
              </a:spcAft>
            </a:pPr>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14" name="Content Placeholder 2"/>
          <p:cNvSpPr txBox="1">
            <a:spLocks/>
          </p:cNvSpPr>
          <p:nvPr/>
        </p:nvSpPr>
        <p:spPr>
          <a:xfrm>
            <a:off x="1037152" y="1584960"/>
            <a:ext cx="5120346" cy="5138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i="1" dirty="0">
              <a:solidFill>
                <a:srgbClr val="0070C0"/>
              </a:solidFill>
            </a:endParaRPr>
          </a:p>
        </p:txBody>
      </p:sp>
      <p:pic>
        <p:nvPicPr>
          <p:cNvPr id="37" name="Graphic 36">
            <a:extLst>
              <a:ext uri="{FF2B5EF4-FFF2-40B4-BE49-F238E27FC236}">
                <a16:creationId xmlns:a16="http://schemas.microsoft.com/office/drawing/2014/main" id="{57C8AB41-8DF2-447A-BB03-2F16DEC633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6329" y="5946847"/>
            <a:ext cx="789358" cy="789358"/>
          </a:xfrm>
          <a:prstGeom prst="rect">
            <a:avLst/>
          </a:prstGeom>
        </p:spPr>
      </p:pic>
      <p:pic>
        <p:nvPicPr>
          <p:cNvPr id="38" name="Graphic 37">
            <a:extLst>
              <a:ext uri="{FF2B5EF4-FFF2-40B4-BE49-F238E27FC236}">
                <a16:creationId xmlns:a16="http://schemas.microsoft.com/office/drawing/2014/main" id="{8D8E4E2B-66F0-4508-9DDE-DF68E699E0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3998" y="5933639"/>
            <a:ext cx="789358" cy="789358"/>
          </a:xfrm>
          <a:prstGeom prst="rect">
            <a:avLst/>
          </a:prstGeom>
        </p:spPr>
      </p:pic>
      <p:pic>
        <p:nvPicPr>
          <p:cNvPr id="39" name="Graphic 38">
            <a:extLst>
              <a:ext uri="{FF2B5EF4-FFF2-40B4-BE49-F238E27FC236}">
                <a16:creationId xmlns:a16="http://schemas.microsoft.com/office/drawing/2014/main" id="{94E66D19-FAD5-43D3-AAAF-90E420A499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55198" y="5890808"/>
            <a:ext cx="789358" cy="789358"/>
          </a:xfrm>
          <a:prstGeom prst="rect">
            <a:avLst/>
          </a:prstGeom>
        </p:spPr>
      </p:pic>
      <p:sp>
        <p:nvSpPr>
          <p:cNvPr id="21" name="TextBox 20">
            <a:extLst>
              <a:ext uri="{FF2B5EF4-FFF2-40B4-BE49-F238E27FC236}">
                <a16:creationId xmlns:a16="http://schemas.microsoft.com/office/drawing/2014/main" id="{98BBF83B-18BB-4A3E-930F-8FF43D8CAE7F}"/>
              </a:ext>
            </a:extLst>
          </p:cNvPr>
          <p:cNvSpPr txBox="1"/>
          <p:nvPr/>
        </p:nvSpPr>
        <p:spPr>
          <a:xfrm>
            <a:off x="2731155" y="144642"/>
            <a:ext cx="2327211" cy="9392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1" dirty="0">
                <a:solidFill>
                  <a:srgbClr val="7030A0"/>
                </a:solidFill>
                <a:latin typeface="+mj-lt"/>
                <a:ea typeface="+mj-ea"/>
                <a:cs typeface="+mj-cs"/>
              </a:rPr>
              <a:t>Know it?</a:t>
            </a:r>
            <a:endParaRPr lang="en-US" sz="4000" dirty="0">
              <a:solidFill>
                <a:srgbClr val="7030A0"/>
              </a:solidFill>
              <a:latin typeface="+mj-lt"/>
              <a:ea typeface="+mj-ea"/>
              <a:cs typeface="+mj-cs"/>
            </a:endParaRPr>
          </a:p>
        </p:txBody>
      </p:sp>
      <p:pic>
        <p:nvPicPr>
          <p:cNvPr id="22" name="Graphic 7">
            <a:extLst>
              <a:ext uri="{FF2B5EF4-FFF2-40B4-BE49-F238E27FC236}">
                <a16:creationId xmlns:a16="http://schemas.microsoft.com/office/drawing/2014/main" id="{36BD7DF3-9E48-4FC8-BB42-9B2D2A12088D}"/>
              </a:ext>
            </a:extLst>
          </p:cNvPr>
          <p:cNvPicPr/>
          <p:nvPr/>
        </p:nvPicPr>
        <p:blipFill>
          <a:blip r:embed="rId11">
            <a:extLst>
              <a:ext uri="{96DAC541-7B7A-43D3-8B79-37D633B846F1}">
                <asvg:svgBlip xmlns:asvg="http://schemas.microsoft.com/office/drawing/2016/SVG/main" r:embed="rId12"/>
              </a:ext>
            </a:extLst>
          </a:blip>
          <a:stretch>
            <a:fillRect/>
          </a:stretch>
        </p:blipFill>
        <p:spPr>
          <a:xfrm>
            <a:off x="348537" y="157439"/>
            <a:ext cx="2019600" cy="1976400"/>
          </a:xfrm>
          <a:prstGeom prst="rect">
            <a:avLst/>
          </a:prstGeom>
        </p:spPr>
      </p:pic>
      <p:sp>
        <p:nvSpPr>
          <p:cNvPr id="3" name="Speech Bubble: Rectangle with Corners Rounded 2">
            <a:extLst>
              <a:ext uri="{FF2B5EF4-FFF2-40B4-BE49-F238E27FC236}">
                <a16:creationId xmlns:a16="http://schemas.microsoft.com/office/drawing/2014/main" id="{AD329FBE-A8A3-4FCE-A212-B72421A076CD}"/>
              </a:ext>
            </a:extLst>
          </p:cNvPr>
          <p:cNvSpPr/>
          <p:nvPr/>
        </p:nvSpPr>
        <p:spPr>
          <a:xfrm>
            <a:off x="1019211" y="2236128"/>
            <a:ext cx="2513833" cy="1976401"/>
          </a:xfrm>
          <a:prstGeom prst="wedgeRoundRectCallout">
            <a:avLst>
              <a:gd name="adj1" fmla="val -82292"/>
              <a:gd name="adj2" fmla="val 363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GB" u="sng" dirty="0">
                <a:hlinkClick r:id="rId13" action="ppaction://hlinkfile"/>
              </a:rPr>
              <a:t>How has lockdown and the coronavirus pandemic affected young people?</a:t>
            </a:r>
            <a:endParaRPr lang="en-GB" dirty="0"/>
          </a:p>
          <a:p>
            <a:pPr fontAlgn="t"/>
            <a:r>
              <a:rPr lang="en-GB" b="1" dirty="0">
                <a:solidFill>
                  <a:schemeClr val="tx1"/>
                </a:solidFill>
              </a:rPr>
              <a:t>Contact:	</a:t>
            </a:r>
            <a:r>
              <a:rPr lang="en-GB" b="1" dirty="0"/>
              <a:t>Contact: </a:t>
            </a:r>
            <a:r>
              <a:rPr lang="en-GB" u="sng" dirty="0">
                <a:hlinkClick r:id="rId14"/>
              </a:rPr>
              <a:t>steph.scott@ncl.ac.uk</a:t>
            </a:r>
            <a:endParaRPr lang="en-GB" dirty="0"/>
          </a:p>
        </p:txBody>
      </p:sp>
      <p:sp>
        <p:nvSpPr>
          <p:cNvPr id="29" name="Speech Bubble: Rectangle with Corners Rounded 28">
            <a:extLst>
              <a:ext uri="{FF2B5EF4-FFF2-40B4-BE49-F238E27FC236}">
                <a16:creationId xmlns:a16="http://schemas.microsoft.com/office/drawing/2014/main" id="{B4B33CFD-7B62-4106-A862-36EB38453F3F}"/>
              </a:ext>
            </a:extLst>
          </p:cNvPr>
          <p:cNvSpPr/>
          <p:nvPr/>
        </p:nvSpPr>
        <p:spPr>
          <a:xfrm>
            <a:off x="5235345" y="233609"/>
            <a:ext cx="3535934" cy="1682590"/>
          </a:xfrm>
          <a:prstGeom prst="wedgeRoundRectCallout">
            <a:avLst>
              <a:gd name="adj1" fmla="val -69484"/>
              <a:gd name="adj2" fmla="val 350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endParaRPr lang="en-GB" dirty="0"/>
          </a:p>
        </p:txBody>
      </p:sp>
      <p:sp>
        <p:nvSpPr>
          <p:cNvPr id="4" name="Rectangle 3">
            <a:extLst>
              <a:ext uri="{FF2B5EF4-FFF2-40B4-BE49-F238E27FC236}">
                <a16:creationId xmlns:a16="http://schemas.microsoft.com/office/drawing/2014/main" id="{4B22C8A7-6B34-4335-B18B-A53055F4F5C7}"/>
              </a:ext>
            </a:extLst>
          </p:cNvPr>
          <p:cNvSpPr/>
          <p:nvPr/>
        </p:nvSpPr>
        <p:spPr>
          <a:xfrm>
            <a:off x="5540166" y="376503"/>
            <a:ext cx="3523760" cy="1525802"/>
          </a:xfrm>
          <a:prstGeom prst="rect">
            <a:avLst/>
          </a:prstGeom>
        </p:spPr>
        <p:txBody>
          <a:bodyPr wrap="square">
            <a:spAutoFit/>
          </a:bodyPr>
          <a:lstStyle/>
          <a:p>
            <a:pPr lvl="0">
              <a:lnSpc>
                <a:spcPct val="107000"/>
              </a:lnSpc>
              <a:spcAft>
                <a:spcPts val="800"/>
              </a:spcAft>
            </a:pPr>
            <a:r>
              <a:rPr lang="en-GB" sz="16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5" action="ppaction://hlinkfile"/>
              </a:rPr>
              <a:t>Rapid literature review on the impacts of COVID-19 on children and young people (undertaken Sept/Oct 2020)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b="1" dirty="0">
                <a:solidFill>
                  <a:srgbClr val="000000"/>
                </a:solidFill>
                <a:latin typeface="Arial" panose="020B0604020202020204" pitchFamily="34" charset="0"/>
                <a:ea typeface="Calibri" panose="020F0502020204030204" pitchFamily="34" charset="0"/>
              </a:rPr>
              <a:t>Contact: </a:t>
            </a:r>
            <a:r>
              <a:rPr lang="en-GB" sz="1600" u="sng" dirty="0">
                <a:solidFill>
                  <a:srgbClr val="0563C1"/>
                </a:solidFill>
                <a:latin typeface="Verdana" panose="020B0604030504040204" pitchFamily="34" charset="0"/>
                <a:ea typeface="Calibri" panose="020F0502020204030204" pitchFamily="34" charset="0"/>
                <a:cs typeface="Times New Roman" panose="02020603050405020304" pitchFamily="18" charset="0"/>
                <a:hlinkClick r:id="rId16"/>
              </a:rPr>
              <a:t>V.cooling@nhs.net</a:t>
            </a:r>
            <a:r>
              <a:rPr lang="en-GB" sz="1600" dirty="0">
                <a:solidFill>
                  <a:srgbClr val="0000FF"/>
                </a:solidFill>
                <a:latin typeface="Verdana" panose="020B0604030504040204" pitchFamily="34" charset="0"/>
                <a:ea typeface="Calibri" panose="020F0502020204030204" pitchFamily="34" charset="0"/>
                <a:cs typeface="Times New Roman" panose="02020603050405020304" pitchFamily="18" charset="0"/>
              </a:rPr>
              <a:t> </a:t>
            </a:r>
            <a:endParaRPr lang="en-GB" sz="1600" dirty="0"/>
          </a:p>
        </p:txBody>
      </p:sp>
      <p:sp>
        <p:nvSpPr>
          <p:cNvPr id="31" name="Speech Bubble: Rectangle with Corners Rounded 30">
            <a:extLst>
              <a:ext uri="{FF2B5EF4-FFF2-40B4-BE49-F238E27FC236}">
                <a16:creationId xmlns:a16="http://schemas.microsoft.com/office/drawing/2014/main" id="{F0D4E210-42D5-4684-A7D1-11144D1E75FE}"/>
              </a:ext>
            </a:extLst>
          </p:cNvPr>
          <p:cNvSpPr/>
          <p:nvPr/>
        </p:nvSpPr>
        <p:spPr>
          <a:xfrm>
            <a:off x="4410188" y="2166484"/>
            <a:ext cx="2148204" cy="1283438"/>
          </a:xfrm>
          <a:prstGeom prst="wedgeRoundRectCallout">
            <a:avLst>
              <a:gd name="adj1" fmla="val -82292"/>
              <a:gd name="adj2" fmla="val 363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u="sng" dirty="0">
                <a:hlinkClick r:id="rId17" action="ppaction://hlinkfile"/>
              </a:rPr>
              <a:t> North East and North Cumbria child Health and Well-being Network</a:t>
            </a:r>
            <a:endParaRPr lang="en-GB" dirty="0"/>
          </a:p>
        </p:txBody>
      </p:sp>
      <p:sp>
        <p:nvSpPr>
          <p:cNvPr id="33" name="Speech Bubble: Rectangle with Corners Rounded 32">
            <a:extLst>
              <a:ext uri="{FF2B5EF4-FFF2-40B4-BE49-F238E27FC236}">
                <a16:creationId xmlns:a16="http://schemas.microsoft.com/office/drawing/2014/main" id="{0C8FEFB6-C3DE-40C7-AEC3-8B9385BBB07E}"/>
              </a:ext>
            </a:extLst>
          </p:cNvPr>
          <p:cNvSpPr/>
          <p:nvPr/>
        </p:nvSpPr>
        <p:spPr>
          <a:xfrm>
            <a:off x="6898960" y="2018492"/>
            <a:ext cx="2510602" cy="2094193"/>
          </a:xfrm>
          <a:prstGeom prst="wedgeRoundRectCallout">
            <a:avLst>
              <a:gd name="adj1" fmla="val -73794"/>
              <a:gd name="adj2" fmla="val 2621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u="sng" dirty="0">
                <a:hlinkClick r:id="rId17" action="ppaction://hlinkfile"/>
              </a:rPr>
              <a:t> </a:t>
            </a:r>
            <a:r>
              <a:rPr lang="en-GB" u="sng" dirty="0">
                <a:hlinkClick r:id="rId18" action="ppaction://hlinkfile"/>
              </a:rPr>
              <a:t>Wider Impacts of COVID-19 on Health (WICH) monitoring tool  Mental Health and Wellbeing – PHE</a:t>
            </a:r>
            <a:endParaRPr lang="en-GB" dirty="0"/>
          </a:p>
          <a:p>
            <a:r>
              <a:rPr lang="en-GB" b="1" dirty="0">
                <a:solidFill>
                  <a:schemeClr val="tx1"/>
                </a:solidFill>
              </a:rPr>
              <a:t>Contact:	</a:t>
            </a:r>
            <a:r>
              <a:rPr lang="en-GB" b="1" dirty="0"/>
              <a:t>Web link: </a:t>
            </a:r>
          </a:p>
          <a:p>
            <a:r>
              <a:rPr lang="en-GB" u="sng" dirty="0">
                <a:hlinkClick r:id="rId19"/>
              </a:rPr>
              <a:t>WICH tool</a:t>
            </a:r>
            <a:endParaRPr lang="en-GB" dirty="0"/>
          </a:p>
          <a:p>
            <a:pPr lvl="0"/>
            <a:endParaRPr lang="en-GB" dirty="0"/>
          </a:p>
        </p:txBody>
      </p:sp>
      <p:sp>
        <p:nvSpPr>
          <p:cNvPr id="34" name="Speech Bubble: Rectangle with Corners Rounded 33">
            <a:extLst>
              <a:ext uri="{FF2B5EF4-FFF2-40B4-BE49-F238E27FC236}">
                <a16:creationId xmlns:a16="http://schemas.microsoft.com/office/drawing/2014/main" id="{99416BD9-55CC-4B1B-9DE5-C4DA47391B47}"/>
              </a:ext>
            </a:extLst>
          </p:cNvPr>
          <p:cNvSpPr/>
          <p:nvPr/>
        </p:nvSpPr>
        <p:spPr>
          <a:xfrm>
            <a:off x="782694" y="4305456"/>
            <a:ext cx="3037510" cy="1652356"/>
          </a:xfrm>
          <a:prstGeom prst="wedgeRoundRectCallout">
            <a:avLst>
              <a:gd name="adj1" fmla="val -65735"/>
              <a:gd name="adj2" fmla="val 3270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u="sng" dirty="0">
                <a:hlinkClick r:id="rId20" action="ppaction://hlinkfile"/>
              </a:rPr>
              <a:t>Yorkshire and Humber Children and Young People Community of Improvement</a:t>
            </a:r>
            <a:endParaRPr lang="en-GB" u="sng" dirty="0"/>
          </a:p>
          <a:p>
            <a:pPr lvl="0"/>
            <a:r>
              <a:rPr lang="en-GB" dirty="0">
                <a:solidFill>
                  <a:schemeClr val="tx1"/>
                </a:solidFill>
              </a:rPr>
              <a:t>Contact:</a:t>
            </a:r>
            <a:r>
              <a:rPr lang="en-GB" b="1" dirty="0">
                <a:solidFill>
                  <a:schemeClr val="tx1"/>
                </a:solidFill>
              </a:rPr>
              <a:t> </a:t>
            </a:r>
          </a:p>
          <a:p>
            <a:pPr lvl="0"/>
            <a:r>
              <a:rPr lang="en-GB" u="sng" dirty="0">
                <a:solidFill>
                  <a:schemeClr val="accent1"/>
                </a:solidFill>
                <a:hlinkClick r:id="rId21">
                  <a:extLst>
                    <a:ext uri="{A12FA001-AC4F-418D-AE19-62706E023703}">
                      <ahyp:hlinkClr xmlns:ahyp="http://schemas.microsoft.com/office/drawing/2018/hyperlinkcolor" val="tx"/>
                    </a:ext>
                  </a:extLst>
                </a:hlinkClick>
              </a:rPr>
              <a:t>Khub</a:t>
            </a:r>
            <a:r>
              <a:rPr lang="en-GB" dirty="0">
                <a:solidFill>
                  <a:schemeClr val="accent1"/>
                </a:solidFill>
              </a:rPr>
              <a:t> group</a:t>
            </a:r>
          </a:p>
        </p:txBody>
      </p:sp>
      <p:sp>
        <p:nvSpPr>
          <p:cNvPr id="35" name="Speech Bubble: Rectangle with Corners Rounded 34">
            <a:extLst>
              <a:ext uri="{FF2B5EF4-FFF2-40B4-BE49-F238E27FC236}">
                <a16:creationId xmlns:a16="http://schemas.microsoft.com/office/drawing/2014/main" id="{750AF374-C5E0-46B6-BC2A-3DB1C1BD120F}"/>
              </a:ext>
            </a:extLst>
          </p:cNvPr>
          <p:cNvSpPr/>
          <p:nvPr/>
        </p:nvSpPr>
        <p:spPr>
          <a:xfrm>
            <a:off x="4635152" y="3721029"/>
            <a:ext cx="1967803" cy="2110318"/>
          </a:xfrm>
          <a:prstGeom prst="wedgeRoundRectCallout">
            <a:avLst>
              <a:gd name="adj1" fmla="val -82292"/>
              <a:gd name="adj2" fmla="val 363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GB" u="sng" dirty="0">
                <a:hlinkClick r:id="rId22" action="ppaction://hlinkfile"/>
              </a:rPr>
              <a:t>COVID-19: mental health and wellbeing surveillance report – Chapter 7 Children and Young People</a:t>
            </a:r>
            <a:endParaRPr lang="en-GB" dirty="0"/>
          </a:p>
        </p:txBody>
      </p:sp>
      <p:sp>
        <p:nvSpPr>
          <p:cNvPr id="36" name="Speech Bubble: Rectangle with Corners Rounded 35">
            <a:extLst>
              <a:ext uri="{FF2B5EF4-FFF2-40B4-BE49-F238E27FC236}">
                <a16:creationId xmlns:a16="http://schemas.microsoft.com/office/drawing/2014/main" id="{61F9E684-83D6-4C20-ADC6-505DC16F8027}"/>
              </a:ext>
            </a:extLst>
          </p:cNvPr>
          <p:cNvSpPr/>
          <p:nvPr/>
        </p:nvSpPr>
        <p:spPr>
          <a:xfrm>
            <a:off x="7030044" y="4192234"/>
            <a:ext cx="1378581" cy="1612801"/>
          </a:xfrm>
          <a:prstGeom prst="wedgeRoundRectCallout">
            <a:avLst>
              <a:gd name="adj1" fmla="val -72112"/>
              <a:gd name="adj2" fmla="val 275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endParaRPr lang="en-GB" dirty="0"/>
          </a:p>
        </p:txBody>
      </p:sp>
      <p:sp>
        <p:nvSpPr>
          <p:cNvPr id="8" name="Rectangle 7">
            <a:extLst>
              <a:ext uri="{FF2B5EF4-FFF2-40B4-BE49-F238E27FC236}">
                <a16:creationId xmlns:a16="http://schemas.microsoft.com/office/drawing/2014/main" id="{8EC1ED2C-CC40-4F1A-AE45-C8128D4B6220}"/>
              </a:ext>
            </a:extLst>
          </p:cNvPr>
          <p:cNvSpPr/>
          <p:nvPr/>
        </p:nvSpPr>
        <p:spPr>
          <a:xfrm>
            <a:off x="7151709" y="4420251"/>
            <a:ext cx="1195443" cy="1077218"/>
          </a:xfrm>
          <a:prstGeom prst="rect">
            <a:avLst/>
          </a:prstGeom>
        </p:spPr>
        <p:txBody>
          <a:bodyPr wrap="square">
            <a:spAutoFit/>
          </a:bodyPr>
          <a:lstStyle/>
          <a:p>
            <a:r>
              <a:rPr lang="en-GB" sz="16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ction="ppaction://hlinkfile"/>
              </a:rPr>
              <a:t>Co-SPACE study - University of Oxford</a:t>
            </a:r>
            <a:endParaRPr lang="en-GB" sz="1600" dirty="0"/>
          </a:p>
        </p:txBody>
      </p:sp>
      <p:sp>
        <p:nvSpPr>
          <p:cNvPr id="13" name="Rectangle 12">
            <a:extLst>
              <a:ext uri="{FF2B5EF4-FFF2-40B4-BE49-F238E27FC236}">
                <a16:creationId xmlns:a16="http://schemas.microsoft.com/office/drawing/2014/main" id="{DEB32BEC-F214-4EE5-8229-BFBC3387CC08}"/>
              </a:ext>
            </a:extLst>
          </p:cNvPr>
          <p:cNvSpPr/>
          <p:nvPr/>
        </p:nvSpPr>
        <p:spPr>
          <a:xfrm>
            <a:off x="8103424" y="4383499"/>
            <a:ext cx="3639106" cy="1409681"/>
          </a:xfrm>
          <a:prstGeom prst="rect">
            <a:avLst/>
          </a:prstGeom>
        </p:spPr>
        <p:txBody>
          <a:bodyPr wrap="square">
            <a:spAutoFit/>
          </a:bodyPr>
          <a:lstStyle/>
          <a:p>
            <a:pPr marL="914400" fontAlgn="t">
              <a:lnSpc>
                <a:spcPct val="107000"/>
              </a:lnSpc>
              <a:spcAft>
                <a:spcPts val="750"/>
              </a:spcAft>
            </a:pPr>
            <a:r>
              <a:rPr lang="en-GB" sz="1600" u="sng" dirty="0">
                <a:solidFill>
                  <a:srgbClr val="000000"/>
                </a:solidFill>
                <a:latin typeface="Arial" panose="020B0604020202020204" pitchFamily="34" charset="0"/>
                <a:ea typeface="Calibri" panose="020F0502020204030204" pitchFamily="34" charset="0"/>
                <a:hlinkClick r:id="rId24"/>
              </a:rPr>
              <a:t>Mental Health of Children and Young People in England, 2020: Wave 1 follow up to the 2017 survey - NHS Digital</a:t>
            </a:r>
            <a:endParaRPr lang="en-GB" sz="2400" dirty="0">
              <a:effectLst/>
              <a:latin typeface="Times New Roman" panose="02020603050405020304" pitchFamily="18" charset="0"/>
              <a:ea typeface="Calibri" panose="020F0502020204030204" pitchFamily="34" charset="0"/>
            </a:endParaRPr>
          </a:p>
        </p:txBody>
      </p:sp>
      <p:sp>
        <p:nvSpPr>
          <p:cNvPr id="41" name="Speech Bubble: Rectangle with Corners Rounded 40">
            <a:extLst>
              <a:ext uri="{FF2B5EF4-FFF2-40B4-BE49-F238E27FC236}">
                <a16:creationId xmlns:a16="http://schemas.microsoft.com/office/drawing/2014/main" id="{840CB141-0DA4-4E18-B78C-B4ADC2549D9B}"/>
              </a:ext>
            </a:extLst>
          </p:cNvPr>
          <p:cNvSpPr/>
          <p:nvPr/>
        </p:nvSpPr>
        <p:spPr>
          <a:xfrm>
            <a:off x="8931602" y="4313232"/>
            <a:ext cx="2799996" cy="1491803"/>
          </a:xfrm>
          <a:prstGeom prst="wedgeRoundRectCallout">
            <a:avLst>
              <a:gd name="adj1" fmla="val -62315"/>
              <a:gd name="adj2" fmla="val 357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endParaRPr lang="en-GB" dirty="0"/>
          </a:p>
        </p:txBody>
      </p:sp>
      <p:sp>
        <p:nvSpPr>
          <p:cNvPr id="15" name="Rectangle 14">
            <a:extLst>
              <a:ext uri="{FF2B5EF4-FFF2-40B4-BE49-F238E27FC236}">
                <a16:creationId xmlns:a16="http://schemas.microsoft.com/office/drawing/2014/main" id="{674ADBE4-7310-4412-9ABC-5B8DF6948EF7}"/>
              </a:ext>
            </a:extLst>
          </p:cNvPr>
          <p:cNvSpPr/>
          <p:nvPr/>
        </p:nvSpPr>
        <p:spPr>
          <a:xfrm>
            <a:off x="9623661" y="464602"/>
            <a:ext cx="2510602" cy="2990499"/>
          </a:xfrm>
          <a:prstGeom prst="rect">
            <a:avLst/>
          </a:prstGeom>
        </p:spPr>
        <p:txBody>
          <a:bodyPr wrap="square">
            <a:spAutoFit/>
          </a:bodyPr>
          <a:lstStyle/>
          <a:p>
            <a:pPr lvl="0" fontAlgn="t">
              <a:lnSpc>
                <a:spcPct val="107000"/>
              </a:lnSpc>
              <a:spcAft>
                <a:spcPts val="750"/>
              </a:spcAft>
            </a:pPr>
            <a:r>
              <a:rPr lang="en-GB" sz="1600" u="sng" dirty="0">
                <a:solidFill>
                  <a:srgbClr val="000000"/>
                </a:solidFill>
                <a:latin typeface="Arial" panose="020B0604020202020204" pitchFamily="34" charset="0"/>
                <a:ea typeface="Calibri" panose="020F0502020204030204" pitchFamily="34" charset="0"/>
                <a:hlinkClick r:id="rId25" action="ppaction://hlinkfile"/>
              </a:rPr>
              <a:t>Study on the impact of Covid-19 on young people aged 13-24 in the UK- preliminary findings by C19PRC. Mental ill-health at age 17 in the UK: Prevalence of and inequalities in psychological distress, self-harm and attempted suicide</a:t>
            </a:r>
            <a:r>
              <a:rPr lang="en-GB" sz="1600" dirty="0">
                <a:solidFill>
                  <a:srgbClr val="000000"/>
                </a:solidFill>
                <a:latin typeface="Arial" panose="020B0604020202020204" pitchFamily="34" charset="0"/>
                <a:ea typeface="Calibri" panose="020F0502020204030204" pitchFamily="34" charset="0"/>
              </a:rPr>
              <a:t> </a:t>
            </a:r>
            <a:r>
              <a:rPr lang="en-GB" sz="1600" b="1" dirty="0">
                <a:solidFill>
                  <a:srgbClr val="000000"/>
                </a:solidFill>
                <a:latin typeface="Arial" panose="020B0604020202020204" pitchFamily="34" charset="0"/>
                <a:ea typeface="Calibri" panose="020F0502020204030204" pitchFamily="34" charset="0"/>
              </a:rPr>
              <a:t>Contact:</a:t>
            </a:r>
            <a:r>
              <a:rPr lang="en-GB" sz="1600" dirty="0">
                <a:solidFill>
                  <a:srgbClr val="000000"/>
                </a:solidFill>
                <a:latin typeface="Times New Roman" panose="02020603050405020304" pitchFamily="18" charset="0"/>
                <a:ea typeface="Calibri" panose="020F0502020204030204" pitchFamily="34" charset="0"/>
              </a:rPr>
              <a:t> </a:t>
            </a:r>
            <a:r>
              <a:rPr lang="en-GB" sz="1600" u="sng" dirty="0">
                <a:solidFill>
                  <a:srgbClr val="000000"/>
                </a:solidFill>
                <a:latin typeface="Arial" panose="020B0604020202020204" pitchFamily="34" charset="0"/>
                <a:ea typeface="Calibri" panose="020F0502020204030204" pitchFamily="34" charset="0"/>
                <a:hlinkClick r:id="rId26"/>
              </a:rPr>
              <a:t>UCL </a:t>
            </a:r>
            <a:endParaRPr lang="en-GB" sz="1600" dirty="0">
              <a:effectLst/>
              <a:latin typeface="Times New Roman" panose="02020603050405020304" pitchFamily="18" charset="0"/>
              <a:ea typeface="Calibri" panose="020F0502020204030204" pitchFamily="34" charset="0"/>
            </a:endParaRPr>
          </a:p>
        </p:txBody>
      </p:sp>
      <p:sp>
        <p:nvSpPr>
          <p:cNvPr id="42" name="Speech Bubble: Rectangle with Corners Rounded 41">
            <a:extLst>
              <a:ext uri="{FF2B5EF4-FFF2-40B4-BE49-F238E27FC236}">
                <a16:creationId xmlns:a16="http://schemas.microsoft.com/office/drawing/2014/main" id="{BB1E965D-47C3-42A4-B11B-2288FBBEEA1B}"/>
              </a:ext>
            </a:extLst>
          </p:cNvPr>
          <p:cNvSpPr/>
          <p:nvPr/>
        </p:nvSpPr>
        <p:spPr>
          <a:xfrm>
            <a:off x="9550564" y="313461"/>
            <a:ext cx="2468726" cy="3407568"/>
          </a:xfrm>
          <a:prstGeom prst="wedgeRoundRectCallout">
            <a:avLst>
              <a:gd name="adj1" fmla="val -37058"/>
              <a:gd name="adj2" fmla="val 605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endParaRPr lang="en-GB" dirty="0"/>
          </a:p>
        </p:txBody>
      </p:sp>
    </p:spTree>
    <p:extLst>
      <p:ext uri="{BB962C8B-B14F-4D97-AF65-F5344CB8AC3E}">
        <p14:creationId xmlns:p14="http://schemas.microsoft.com/office/powerpoint/2010/main" val="1326659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extLst>
              <a:ext uri="{FF2B5EF4-FFF2-40B4-BE49-F238E27FC236}">
                <a16:creationId xmlns:a16="http://schemas.microsoft.com/office/drawing/2014/main" id="{CF9D6349-DEF0-4F3E-97C0-F261EA3A8FE8}"/>
              </a:ext>
            </a:extLst>
          </p:cNvPr>
          <p:cNvPicPr>
            <a:picLocks noChangeAspect="1"/>
          </p:cNvPicPr>
          <p:nvPr/>
        </p:nvPicPr>
        <p:blipFill>
          <a:blip r:embed="rId4"/>
          <a:stretch>
            <a:fillRect/>
          </a:stretch>
        </p:blipFill>
        <p:spPr>
          <a:xfrm>
            <a:off x="0" y="0"/>
            <a:ext cx="5798395" cy="6858000"/>
          </a:xfrm>
          <a:prstGeom prst="rect">
            <a:avLst/>
          </a:prstGeom>
        </p:spPr>
      </p:pic>
      <p:pic>
        <p:nvPicPr>
          <p:cNvPr id="13" name="Picture 12">
            <a:extLst>
              <a:ext uri="{FF2B5EF4-FFF2-40B4-BE49-F238E27FC236}">
                <a16:creationId xmlns:a16="http://schemas.microsoft.com/office/drawing/2014/main" id="{0884DDA4-7A07-48B3-854A-78F676B8360E}"/>
              </a:ext>
            </a:extLst>
          </p:cNvPr>
          <p:cNvPicPr>
            <a:picLocks noChangeAspect="1"/>
          </p:cNvPicPr>
          <p:nvPr/>
        </p:nvPicPr>
        <p:blipFill>
          <a:blip r:embed="rId5"/>
          <a:stretch>
            <a:fillRect/>
          </a:stretch>
        </p:blipFill>
        <p:spPr>
          <a:xfrm>
            <a:off x="6096000" y="269310"/>
            <a:ext cx="5237390" cy="6172638"/>
          </a:xfrm>
          <a:prstGeom prst="rect">
            <a:avLst/>
          </a:prstGeom>
        </p:spPr>
      </p:pic>
      <p:pic>
        <p:nvPicPr>
          <p:cNvPr id="15" name="Picture 14">
            <a:extLst>
              <a:ext uri="{FF2B5EF4-FFF2-40B4-BE49-F238E27FC236}">
                <a16:creationId xmlns:a16="http://schemas.microsoft.com/office/drawing/2014/main" id="{15CE9CBF-9E56-49DB-9454-1EF6BF1FE6E6}"/>
              </a:ext>
            </a:extLst>
          </p:cNvPr>
          <p:cNvPicPr>
            <a:picLocks noChangeAspect="1"/>
          </p:cNvPicPr>
          <p:nvPr/>
        </p:nvPicPr>
        <p:blipFill>
          <a:blip r:embed="rId6"/>
          <a:stretch>
            <a:fillRect/>
          </a:stretch>
        </p:blipFill>
        <p:spPr>
          <a:xfrm>
            <a:off x="7159987" y="3382324"/>
            <a:ext cx="7543800" cy="3324225"/>
          </a:xfrm>
          <a:prstGeom prst="rect">
            <a:avLst/>
          </a:prstGeom>
        </p:spPr>
      </p:pic>
      <p:sp>
        <p:nvSpPr>
          <p:cNvPr id="16" name="Rectangle 15">
            <a:extLst>
              <a:ext uri="{FF2B5EF4-FFF2-40B4-BE49-F238E27FC236}">
                <a16:creationId xmlns:a16="http://schemas.microsoft.com/office/drawing/2014/main" id="{A41CE242-1166-4CD7-956D-F781AD7FC435}"/>
              </a:ext>
            </a:extLst>
          </p:cNvPr>
          <p:cNvSpPr/>
          <p:nvPr/>
        </p:nvSpPr>
        <p:spPr>
          <a:xfrm>
            <a:off x="576197" y="269310"/>
            <a:ext cx="5035463" cy="48225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A61D82-9A86-4391-9727-CBB8D2E4165F}"/>
              </a:ext>
            </a:extLst>
          </p:cNvPr>
          <p:cNvSpPr/>
          <p:nvPr/>
        </p:nvSpPr>
        <p:spPr>
          <a:xfrm>
            <a:off x="0" y="4148202"/>
            <a:ext cx="2862197" cy="270979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FCD3CAA-201F-407D-A79A-C5207E5550B7}"/>
              </a:ext>
            </a:extLst>
          </p:cNvPr>
          <p:cNvSpPr/>
          <p:nvPr/>
        </p:nvSpPr>
        <p:spPr>
          <a:xfrm>
            <a:off x="2862197" y="4148203"/>
            <a:ext cx="2862197" cy="270979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E973E973-8C42-4CD0-9CBE-5627C80CEBB0}"/>
              </a:ext>
            </a:extLst>
          </p:cNvPr>
          <p:cNvSpPr/>
          <p:nvPr/>
        </p:nvSpPr>
        <p:spPr>
          <a:xfrm rot="7654020">
            <a:off x="2869089" y="68892"/>
            <a:ext cx="449678" cy="363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489B15B6-2E80-49CF-B10E-B1D9F52FB607}"/>
              </a:ext>
            </a:extLst>
          </p:cNvPr>
          <p:cNvSpPr/>
          <p:nvPr/>
        </p:nvSpPr>
        <p:spPr>
          <a:xfrm>
            <a:off x="5499553" y="1892474"/>
            <a:ext cx="449678" cy="363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13BDCB6-1F71-4866-9EB3-812AA0BF2880}"/>
              </a:ext>
            </a:extLst>
          </p:cNvPr>
          <p:cNvSpPr/>
          <p:nvPr/>
        </p:nvSpPr>
        <p:spPr>
          <a:xfrm>
            <a:off x="7462091" y="1591849"/>
            <a:ext cx="548303" cy="48225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55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619F6F-474F-44F9-A4B6-FC7216A797BF}"/>
              </a:ext>
            </a:extLst>
          </p:cNvPr>
          <p:cNvPicPr>
            <a:picLocks noChangeAspect="1"/>
          </p:cNvPicPr>
          <p:nvPr/>
        </p:nvPicPr>
        <p:blipFill>
          <a:blip r:embed="rId2"/>
          <a:stretch>
            <a:fillRect/>
          </a:stretch>
        </p:blipFill>
        <p:spPr>
          <a:xfrm>
            <a:off x="134788" y="263887"/>
            <a:ext cx="6094878" cy="5812283"/>
          </a:xfrm>
          <a:prstGeom prst="rect">
            <a:avLst/>
          </a:prstGeom>
        </p:spPr>
      </p:pic>
      <p:pic>
        <p:nvPicPr>
          <p:cNvPr id="3" name="Picture 2">
            <a:extLst>
              <a:ext uri="{FF2B5EF4-FFF2-40B4-BE49-F238E27FC236}">
                <a16:creationId xmlns:a16="http://schemas.microsoft.com/office/drawing/2014/main" id="{D5BA23BE-086A-4D68-A956-47E74494C7A5}"/>
              </a:ext>
            </a:extLst>
          </p:cNvPr>
          <p:cNvPicPr>
            <a:picLocks noChangeAspect="1"/>
          </p:cNvPicPr>
          <p:nvPr/>
        </p:nvPicPr>
        <p:blipFill>
          <a:blip r:embed="rId3"/>
          <a:stretch>
            <a:fillRect/>
          </a:stretch>
        </p:blipFill>
        <p:spPr>
          <a:xfrm>
            <a:off x="2014478" y="1138222"/>
            <a:ext cx="5630598" cy="5537310"/>
          </a:xfrm>
          <a:prstGeom prst="rect">
            <a:avLst/>
          </a:prstGeom>
        </p:spPr>
      </p:pic>
    </p:spTree>
    <p:extLst>
      <p:ext uri="{BB962C8B-B14F-4D97-AF65-F5344CB8AC3E}">
        <p14:creationId xmlns:p14="http://schemas.microsoft.com/office/powerpoint/2010/main" val="23873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82F386-0B6D-40E8-A1EA-6539088F957C}"/>
              </a:ext>
            </a:extLst>
          </p:cNvPr>
          <p:cNvPicPr>
            <a:picLocks noChangeAspect="1"/>
          </p:cNvPicPr>
          <p:nvPr/>
        </p:nvPicPr>
        <p:blipFill>
          <a:blip r:embed="rId2"/>
          <a:stretch>
            <a:fillRect/>
          </a:stretch>
        </p:blipFill>
        <p:spPr>
          <a:xfrm>
            <a:off x="268069" y="610064"/>
            <a:ext cx="9663331" cy="5576283"/>
          </a:xfrm>
          <a:prstGeom prst="rect">
            <a:avLst/>
          </a:prstGeom>
        </p:spPr>
      </p:pic>
      <p:sp>
        <p:nvSpPr>
          <p:cNvPr id="4" name="Rectangle 3">
            <a:extLst>
              <a:ext uri="{FF2B5EF4-FFF2-40B4-BE49-F238E27FC236}">
                <a16:creationId xmlns:a16="http://schemas.microsoft.com/office/drawing/2014/main" id="{56EB8C20-ED10-4884-AE73-787265DC30B2}"/>
              </a:ext>
            </a:extLst>
          </p:cNvPr>
          <p:cNvSpPr/>
          <p:nvPr/>
        </p:nvSpPr>
        <p:spPr>
          <a:xfrm>
            <a:off x="1063321" y="1062450"/>
            <a:ext cx="1365337" cy="7452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7CE2481-3B90-4780-9111-F1AAAFF3D4E7}"/>
              </a:ext>
            </a:extLst>
          </p:cNvPr>
          <p:cNvPicPr>
            <a:picLocks noChangeAspect="1"/>
          </p:cNvPicPr>
          <p:nvPr/>
        </p:nvPicPr>
        <p:blipFill>
          <a:blip r:embed="rId3"/>
          <a:stretch>
            <a:fillRect/>
          </a:stretch>
        </p:blipFill>
        <p:spPr>
          <a:xfrm>
            <a:off x="2946400" y="1092199"/>
            <a:ext cx="8643764" cy="5333080"/>
          </a:xfrm>
          <a:prstGeom prst="rect">
            <a:avLst/>
          </a:prstGeom>
        </p:spPr>
      </p:pic>
      <p:sp>
        <p:nvSpPr>
          <p:cNvPr id="8" name="Rectangle 7">
            <a:extLst>
              <a:ext uri="{FF2B5EF4-FFF2-40B4-BE49-F238E27FC236}">
                <a16:creationId xmlns:a16="http://schemas.microsoft.com/office/drawing/2014/main" id="{FD65F9A0-7211-4141-922B-19604C8FA65D}"/>
              </a:ext>
            </a:extLst>
          </p:cNvPr>
          <p:cNvSpPr/>
          <p:nvPr/>
        </p:nvSpPr>
        <p:spPr>
          <a:xfrm>
            <a:off x="9931400" y="3183351"/>
            <a:ext cx="1447800" cy="7282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36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3707" y="2953173"/>
            <a:ext cx="4050453" cy="379656"/>
          </a:xfrm>
          <a:prstGeom prst="rect">
            <a:avLst/>
          </a:prstGeom>
          <a:noFill/>
        </p:spPr>
        <p:txBody>
          <a:bodyPr wrap="square" rtlCol="0">
            <a:spAutoFit/>
          </a:bodyPr>
          <a:lstStyle/>
          <a:p>
            <a:endParaRPr lang="en-GB" sz="1867"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627797"/>
            <a:ext cx="8469004" cy="5646003"/>
          </a:xfrm>
          <a:prstGeom prst="rect">
            <a:avLst/>
          </a:prstGeom>
        </p:spPr>
      </p:pic>
    </p:spTree>
    <p:extLst>
      <p:ext uri="{BB962C8B-B14F-4D97-AF65-F5344CB8AC3E}">
        <p14:creationId xmlns:p14="http://schemas.microsoft.com/office/powerpoint/2010/main" val="2789633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62726" y="5924347"/>
            <a:ext cx="782180" cy="789359"/>
          </a:xfrm>
          <a:prstGeom prst="rect">
            <a:avLst/>
          </a:prstGeom>
        </p:spPr>
      </p:pic>
      <p:sp>
        <p:nvSpPr>
          <p:cNvPr id="5" name="TextBox 4"/>
          <p:cNvSpPr txBox="1"/>
          <p:nvPr/>
        </p:nvSpPr>
        <p:spPr>
          <a:xfrm>
            <a:off x="6275891" y="6013492"/>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541364" y="5872916"/>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8951" y="5911203"/>
            <a:ext cx="789358" cy="789358"/>
          </a:xfrm>
          <a:prstGeom prst="rect">
            <a:avLst/>
          </a:prstGeom>
        </p:spPr>
      </p:pic>
      <p:sp>
        <p:nvSpPr>
          <p:cNvPr id="11" name="Rectangle 10"/>
          <p:cNvSpPr/>
          <p:nvPr/>
        </p:nvSpPr>
        <p:spPr>
          <a:xfrm>
            <a:off x="1042807" y="6026640"/>
            <a:ext cx="4678724" cy="584775"/>
          </a:xfrm>
          <a:prstGeom prst="rect">
            <a:avLst/>
          </a:prstGeom>
        </p:spPr>
        <p:txBody>
          <a:bodyPr wrap="squar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097280" y="975360"/>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1138457" y="197198"/>
            <a:ext cx="9144061" cy="6758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Discussion</a:t>
            </a:r>
          </a:p>
          <a:p>
            <a:endParaRPr lang="en-GB" dirty="0">
              <a:solidFill>
                <a:srgbClr val="00B050"/>
              </a:solidFill>
            </a:endParaRPr>
          </a:p>
        </p:txBody>
      </p:sp>
      <p:sp>
        <p:nvSpPr>
          <p:cNvPr id="12" name="TextBox 11">
            <a:extLst>
              <a:ext uri="{FF2B5EF4-FFF2-40B4-BE49-F238E27FC236}">
                <a16:creationId xmlns:a16="http://schemas.microsoft.com/office/drawing/2014/main" id="{B5A744DF-1326-463F-A620-0112B8A33033}"/>
              </a:ext>
            </a:extLst>
          </p:cNvPr>
          <p:cNvSpPr txBox="1"/>
          <p:nvPr/>
        </p:nvSpPr>
        <p:spPr>
          <a:xfrm>
            <a:off x="226422" y="1160026"/>
            <a:ext cx="11739155" cy="1964512"/>
          </a:xfrm>
          <a:prstGeom prst="rect">
            <a:avLst/>
          </a:prstGeom>
          <a:noFill/>
        </p:spPr>
        <p:txBody>
          <a:bodyPr wrap="square" rtlCol="0">
            <a:spAutoFit/>
          </a:bodyPr>
          <a:lstStyle/>
          <a:p>
            <a:pPr marL="514350" indent="-514350">
              <a:lnSpc>
                <a:spcPct val="150000"/>
              </a:lnSpc>
              <a:buFont typeface="+mj-lt"/>
              <a:buAutoNum type="arabicPeriod"/>
            </a:pPr>
            <a:r>
              <a:rPr lang="en-GB" sz="2800" dirty="0"/>
              <a:t>What do </a:t>
            </a:r>
            <a:r>
              <a:rPr lang="en-GB" sz="2800" dirty="0" err="1"/>
              <a:t>STEMClub</a:t>
            </a:r>
            <a:r>
              <a:rPr lang="en-GB" sz="2800" dirty="0"/>
              <a:t> and C-WorKS have in common – where do we overlap? </a:t>
            </a:r>
          </a:p>
          <a:p>
            <a:pPr marL="514350" indent="-514350">
              <a:lnSpc>
                <a:spcPct val="150000"/>
              </a:lnSpc>
              <a:buFont typeface="+mj-lt"/>
              <a:buAutoNum type="arabicPeriod"/>
            </a:pPr>
            <a:r>
              <a:rPr lang="en-GB" sz="2800" dirty="0"/>
              <a:t>What are the differences between STEM club and C-WorKS?</a:t>
            </a:r>
          </a:p>
          <a:p>
            <a:pPr marL="514350" indent="-514350">
              <a:lnSpc>
                <a:spcPct val="150000"/>
              </a:lnSpc>
              <a:buFont typeface="+mj-lt"/>
              <a:buAutoNum type="arabicPeriod"/>
            </a:pPr>
            <a:r>
              <a:rPr lang="en-GB" sz="2800" dirty="0"/>
              <a:t>How can we best work together? </a:t>
            </a:r>
          </a:p>
        </p:txBody>
      </p:sp>
    </p:spTree>
    <p:extLst>
      <p:ext uri="{BB962C8B-B14F-4D97-AF65-F5344CB8AC3E}">
        <p14:creationId xmlns:p14="http://schemas.microsoft.com/office/powerpoint/2010/main" val="2990316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46390" y="6034679"/>
            <a:ext cx="782180" cy="789359"/>
          </a:xfrm>
          <a:prstGeom prst="rect">
            <a:avLst/>
          </a:prstGeom>
        </p:spPr>
      </p:pic>
      <p:sp>
        <p:nvSpPr>
          <p:cNvPr id="5" name="TextBox 4"/>
          <p:cNvSpPr txBox="1"/>
          <p:nvPr/>
        </p:nvSpPr>
        <p:spPr>
          <a:xfrm>
            <a:off x="6249222" y="6013491"/>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601122" y="6008034"/>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592" y="5994689"/>
            <a:ext cx="789358" cy="789358"/>
          </a:xfrm>
          <a:prstGeom prst="rect">
            <a:avLst/>
          </a:prstGeom>
        </p:spPr>
      </p:pic>
      <p:sp>
        <p:nvSpPr>
          <p:cNvPr id="11" name="Rectangle 10"/>
          <p:cNvSpPr/>
          <p:nvPr/>
        </p:nvSpPr>
        <p:spPr>
          <a:xfrm>
            <a:off x="984359" y="6096979"/>
            <a:ext cx="4641378" cy="584775"/>
          </a:xfrm>
          <a:prstGeom prst="rect">
            <a:avLst/>
          </a:prstGeom>
        </p:spPr>
        <p:txBody>
          <a:bodyPr wrap="squar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107767" y="894569"/>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1138457" y="385237"/>
            <a:ext cx="10038080" cy="1180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i="1" dirty="0"/>
              <a:t>How to register</a:t>
            </a:r>
            <a:endParaRPr lang="en-GB" b="1" dirty="0"/>
          </a:p>
          <a:p>
            <a:endParaRPr lang="en-GB" dirty="0"/>
          </a:p>
          <a:p>
            <a:endParaRPr lang="en-GB" dirty="0">
              <a:solidFill>
                <a:srgbClr val="00B050"/>
              </a:solidFill>
            </a:endParaRPr>
          </a:p>
        </p:txBody>
      </p:sp>
      <p:sp>
        <p:nvSpPr>
          <p:cNvPr id="12" name="TextBox 11">
            <a:extLst>
              <a:ext uri="{FF2B5EF4-FFF2-40B4-BE49-F238E27FC236}">
                <a16:creationId xmlns:a16="http://schemas.microsoft.com/office/drawing/2014/main" id="{A60ADB53-DB08-4759-92CD-63821B383184}"/>
              </a:ext>
            </a:extLst>
          </p:cNvPr>
          <p:cNvSpPr txBox="1"/>
          <p:nvPr/>
        </p:nvSpPr>
        <p:spPr>
          <a:xfrm>
            <a:off x="303181" y="1246625"/>
            <a:ext cx="11945419" cy="4647426"/>
          </a:xfrm>
          <a:prstGeom prst="rect">
            <a:avLst/>
          </a:prstGeom>
          <a:noFill/>
        </p:spPr>
        <p:txBody>
          <a:bodyPr wrap="square" rtlCol="0">
            <a:spAutoFit/>
          </a:bodyPr>
          <a:lstStyle/>
          <a:p>
            <a:endParaRPr lang="en-GB" b="1" dirty="0">
              <a:latin typeface="Arial" panose="020B0604020202020204" pitchFamily="34" charset="0"/>
              <a:cs typeface="Arial" panose="020B0604020202020204" pitchFamily="34" charset="0"/>
            </a:endParaRPr>
          </a:p>
          <a:p>
            <a:r>
              <a:rPr lang="en-GB" sz="2000" b="1" dirty="0">
                <a:cs typeface="Arial" panose="020B0604020202020204" pitchFamily="34" charset="0"/>
              </a:rPr>
              <a:t>1: </a:t>
            </a:r>
            <a:r>
              <a:rPr lang="en-GB" sz="2000" dirty="0">
                <a:cs typeface="Arial" panose="020B0604020202020204" pitchFamily="34" charset="0"/>
              </a:rPr>
              <a:t>In order to access the C Works Knowledge Hub you will first need to register on </a:t>
            </a:r>
            <a:r>
              <a:rPr lang="en-GB" sz="2000" dirty="0" err="1">
                <a:cs typeface="Arial" panose="020B0604020202020204" pitchFamily="34" charset="0"/>
              </a:rPr>
              <a:t>Khub</a:t>
            </a:r>
            <a:r>
              <a:rPr lang="en-GB" sz="2000" dirty="0">
                <a:cs typeface="Arial" panose="020B0604020202020204" pitchFamily="34" charset="0"/>
              </a:rPr>
              <a:t> if you haven’t already. Please </a:t>
            </a:r>
            <a:r>
              <a:rPr lang="en-GB" sz="2000" dirty="0">
                <a:cs typeface="Arial" panose="020B0604020202020204" pitchFamily="34" charset="0"/>
                <a:hlinkClick r:id="rId11"/>
              </a:rPr>
              <a:t>click here</a:t>
            </a:r>
            <a:r>
              <a:rPr lang="en-GB" sz="2000" dirty="0">
                <a:cs typeface="Arial" panose="020B0604020202020204" pitchFamily="34" charset="0"/>
              </a:rPr>
              <a:t> to set up your account.</a:t>
            </a:r>
          </a:p>
          <a:p>
            <a:endParaRPr lang="en-GB" sz="2000" dirty="0">
              <a:cs typeface="Arial" panose="020B0604020202020204" pitchFamily="34" charset="0"/>
            </a:endParaRPr>
          </a:p>
          <a:p>
            <a:r>
              <a:rPr lang="en-GB" sz="2000" b="1" dirty="0">
                <a:cs typeface="Arial" panose="020B0604020202020204" pitchFamily="34" charset="0"/>
              </a:rPr>
              <a:t>2</a:t>
            </a:r>
            <a:r>
              <a:rPr lang="en-GB" sz="2000" dirty="0">
                <a:cs typeface="Arial" panose="020B0604020202020204" pitchFamily="34" charset="0"/>
              </a:rPr>
              <a:t>. Once your account has been created please navigate to the </a:t>
            </a:r>
            <a:r>
              <a:rPr lang="en-GB" sz="2000" dirty="0">
                <a:cs typeface="Arial" panose="020B0604020202020204" pitchFamily="34" charset="0"/>
                <a:hlinkClick r:id="rId12"/>
              </a:rPr>
              <a:t>PHINE Network North East and Yorkshire Group</a:t>
            </a:r>
            <a:r>
              <a:rPr lang="en-GB" sz="2000" dirty="0">
                <a:cs typeface="Arial" panose="020B0604020202020204" pitchFamily="34" charset="0"/>
              </a:rPr>
              <a:t>. This is a restricted group for those working within a public health remit, so you need to request access to join. Request access by clicking the ‘request to join’ button on the left-hand side of the front page. </a:t>
            </a:r>
          </a:p>
          <a:p>
            <a:endParaRPr lang="en-GB" sz="2000" dirty="0">
              <a:cs typeface="Arial" panose="020B0604020202020204" pitchFamily="34" charset="0"/>
            </a:endParaRPr>
          </a:p>
          <a:p>
            <a:endParaRPr lang="en-GB" sz="2000" dirty="0">
              <a:cs typeface="Arial" panose="020B0604020202020204" pitchFamily="34" charset="0"/>
            </a:endParaRPr>
          </a:p>
          <a:p>
            <a:endParaRPr lang="en-GB" sz="2000" dirty="0">
              <a:cs typeface="Arial" panose="020B0604020202020204" pitchFamily="34" charset="0"/>
            </a:endParaRPr>
          </a:p>
          <a:p>
            <a:endParaRPr lang="en-GB" sz="2000" dirty="0">
              <a:cs typeface="Arial" panose="020B0604020202020204" pitchFamily="34" charset="0"/>
            </a:endParaRPr>
          </a:p>
          <a:p>
            <a:r>
              <a:rPr lang="en-GB" sz="2000" b="1" dirty="0">
                <a:cs typeface="Arial" panose="020B0604020202020204" pitchFamily="34" charset="0"/>
              </a:rPr>
              <a:t>3. </a:t>
            </a:r>
            <a:r>
              <a:rPr lang="en-GB" sz="2000" dirty="0">
                <a:cs typeface="Arial" panose="020B0604020202020204" pitchFamily="34" charset="0"/>
              </a:rPr>
              <a:t>Once access to PHINE Network North East and Yorkshire has been granted please access the </a:t>
            </a:r>
            <a:r>
              <a:rPr lang="en-GB" sz="2000" dirty="0">
                <a:cs typeface="Arial" panose="020B0604020202020204" pitchFamily="34" charset="0"/>
                <a:hlinkClick r:id="rId13"/>
              </a:rPr>
              <a:t>C-WorKS Knowledge </a:t>
            </a:r>
            <a:r>
              <a:rPr lang="en-GB" sz="2000" dirty="0">
                <a:cs typeface="Arial" panose="020B0604020202020204" pitchFamily="34" charset="0"/>
              </a:rPr>
              <a:t>hub via the landing page here or by clicking on the ‘wiki’ tab found across the top of the front page </a:t>
            </a:r>
          </a:p>
          <a:p>
            <a:endParaRPr lang="en-GB" sz="2000" dirty="0">
              <a:cs typeface="Arial" panose="020B0604020202020204" pitchFamily="34" charset="0"/>
            </a:endParaRPr>
          </a:p>
          <a:p>
            <a:endParaRPr lang="en-GB" dirty="0"/>
          </a:p>
        </p:txBody>
      </p:sp>
      <p:pic>
        <p:nvPicPr>
          <p:cNvPr id="14" name="Picture 13">
            <a:extLst>
              <a:ext uri="{FF2B5EF4-FFF2-40B4-BE49-F238E27FC236}">
                <a16:creationId xmlns:a16="http://schemas.microsoft.com/office/drawing/2014/main" id="{1E42FA00-8142-481D-A4D6-DB478158468C}"/>
              </a:ext>
            </a:extLst>
          </p:cNvPr>
          <p:cNvPicPr/>
          <p:nvPr/>
        </p:nvPicPr>
        <p:blipFill>
          <a:blip r:embed="rId14"/>
          <a:stretch>
            <a:fillRect/>
          </a:stretch>
        </p:blipFill>
        <p:spPr>
          <a:xfrm>
            <a:off x="4640573" y="3445101"/>
            <a:ext cx="2251667" cy="1047307"/>
          </a:xfrm>
          <a:prstGeom prst="rect">
            <a:avLst/>
          </a:prstGeom>
        </p:spPr>
      </p:pic>
      <p:pic>
        <p:nvPicPr>
          <p:cNvPr id="15" name="Picture 14">
            <a:extLst>
              <a:ext uri="{FF2B5EF4-FFF2-40B4-BE49-F238E27FC236}">
                <a16:creationId xmlns:a16="http://schemas.microsoft.com/office/drawing/2014/main" id="{752C40B4-6BED-489C-8009-1D08D3396AA0}"/>
              </a:ext>
            </a:extLst>
          </p:cNvPr>
          <p:cNvPicPr/>
          <p:nvPr/>
        </p:nvPicPr>
        <p:blipFill>
          <a:blip r:embed="rId15"/>
          <a:stretch>
            <a:fillRect/>
          </a:stretch>
        </p:blipFill>
        <p:spPr>
          <a:xfrm>
            <a:off x="2725783" y="5192089"/>
            <a:ext cx="5684240" cy="804252"/>
          </a:xfrm>
          <a:prstGeom prst="rect">
            <a:avLst/>
          </a:prstGeom>
        </p:spPr>
      </p:pic>
    </p:spTree>
    <p:extLst>
      <p:ext uri="{BB962C8B-B14F-4D97-AF65-F5344CB8AC3E}">
        <p14:creationId xmlns:p14="http://schemas.microsoft.com/office/powerpoint/2010/main" val="231910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2949781C-DE17-4203-B846-019B54D89B9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46390" y="6034679"/>
            <a:ext cx="782180" cy="789359"/>
          </a:xfrm>
          <a:prstGeom prst="rect">
            <a:avLst/>
          </a:prstGeom>
        </p:spPr>
      </p:pic>
      <p:sp>
        <p:nvSpPr>
          <p:cNvPr id="5" name="TextBox 4"/>
          <p:cNvSpPr txBox="1"/>
          <p:nvPr/>
        </p:nvSpPr>
        <p:spPr>
          <a:xfrm>
            <a:off x="6249222" y="6013491"/>
            <a:ext cx="1195443" cy="584775"/>
          </a:xfrm>
          <a:prstGeom prst="rect">
            <a:avLst/>
          </a:prstGeom>
          <a:noFill/>
        </p:spPr>
        <p:txBody>
          <a:bodyPr wrap="square" rtlCol="0">
            <a:spAutoFit/>
          </a:bodyPr>
          <a:lstStyle/>
          <a:p>
            <a:r>
              <a:rPr lang="en-GB" sz="3200" b="1" dirty="0">
                <a:solidFill>
                  <a:srgbClr val="FF0066"/>
                </a:solidFill>
              </a:rPr>
              <a:t>W</a:t>
            </a:r>
            <a:r>
              <a:rPr lang="en-GB" b="1" dirty="0">
                <a:solidFill>
                  <a:srgbClr val="FF0066"/>
                </a:solidFill>
              </a:rPr>
              <a:t>ant</a:t>
            </a:r>
            <a:r>
              <a:rPr lang="en-GB" b="1" dirty="0"/>
              <a:t> </a:t>
            </a:r>
            <a:r>
              <a:rPr lang="en-GB" b="1" dirty="0">
                <a:solidFill>
                  <a:srgbClr val="FF0066"/>
                </a:solidFill>
              </a:rPr>
              <a:t>it? </a:t>
            </a:r>
            <a:endParaRPr lang="en-GB" dirty="0">
              <a:solidFill>
                <a:srgbClr val="FF0066"/>
              </a:solidFill>
            </a:endParaRPr>
          </a:p>
        </p:txBody>
      </p:sp>
      <p:pic>
        <p:nvPicPr>
          <p:cNvPr id="6" name="Graphic 7">
            <a:extLst>
              <a:ext uri="{FF2B5EF4-FFF2-40B4-BE49-F238E27FC236}">
                <a16:creationId xmlns:a16="http://schemas.microsoft.com/office/drawing/2014/main" id="{E5A9A96A-ABF9-478D-9047-7841C59EB965}"/>
              </a:ext>
            </a:extLst>
          </p:cNvPr>
          <p:cNvPicPr/>
          <p:nvPr/>
        </p:nvPicPr>
        <p:blipFill>
          <a:blip r:embed="rId5">
            <a:extLst>
              <a:ext uri="{96DAC541-7B7A-43D3-8B79-37D633B846F1}">
                <asvg:svgBlip xmlns:asvg="http://schemas.microsoft.com/office/drawing/2016/SVG/main" r:embed="rId6"/>
              </a:ext>
            </a:extLst>
          </a:blip>
          <a:stretch>
            <a:fillRect/>
          </a:stretch>
        </p:blipFill>
        <p:spPr>
          <a:xfrm>
            <a:off x="7601122" y="6008034"/>
            <a:ext cx="771960" cy="787887"/>
          </a:xfrm>
          <a:prstGeom prst="rect">
            <a:avLst/>
          </a:prstGeom>
        </p:spPr>
      </p:pic>
      <p:sp>
        <p:nvSpPr>
          <p:cNvPr id="7" name="TextBox 6"/>
          <p:cNvSpPr txBox="1"/>
          <p:nvPr/>
        </p:nvSpPr>
        <p:spPr>
          <a:xfrm>
            <a:off x="8431718" y="6013491"/>
            <a:ext cx="1154349" cy="584775"/>
          </a:xfrm>
          <a:prstGeom prst="rect">
            <a:avLst/>
          </a:prstGeom>
          <a:noFill/>
        </p:spPr>
        <p:txBody>
          <a:bodyPr wrap="square" rtlCol="0">
            <a:spAutoFit/>
          </a:bodyPr>
          <a:lstStyle/>
          <a:p>
            <a:r>
              <a:rPr lang="en-GB" sz="3200" b="1" dirty="0">
                <a:solidFill>
                  <a:srgbClr val="7030A0"/>
                </a:solidFill>
              </a:rPr>
              <a:t>K</a:t>
            </a:r>
            <a:r>
              <a:rPr lang="en-GB" b="1" dirty="0">
                <a:solidFill>
                  <a:srgbClr val="7030A0"/>
                </a:solidFill>
              </a:rPr>
              <a:t>now it? </a:t>
            </a:r>
            <a:endParaRPr lang="en-GB" dirty="0">
              <a:solidFill>
                <a:srgbClr val="7030A0"/>
              </a:solidFill>
            </a:endParaRPr>
          </a:p>
        </p:txBody>
      </p:sp>
      <p:pic>
        <p:nvPicPr>
          <p:cNvPr id="8" name="Graphic 6">
            <a:extLst>
              <a:ext uri="{FF2B5EF4-FFF2-40B4-BE49-F238E27FC236}">
                <a16:creationId xmlns:a16="http://schemas.microsoft.com/office/drawing/2014/main" id="{137B565D-CF04-4EBD-9393-5979ED31FEFF}"/>
              </a:ext>
            </a:extLst>
          </p:cNvPr>
          <p:cNvPicPr/>
          <p:nvPr/>
        </p:nvPicPr>
        <p:blipFill>
          <a:blip r:embed="rId7">
            <a:extLst>
              <a:ext uri="{96DAC541-7B7A-43D3-8B79-37D633B846F1}">
                <asvg:svgBlip xmlns:asvg="http://schemas.microsoft.com/office/drawing/2016/SVG/main" r:embed="rId8"/>
              </a:ext>
            </a:extLst>
          </a:blip>
          <a:stretch>
            <a:fillRect/>
          </a:stretch>
        </p:blipFill>
        <p:spPr>
          <a:xfrm>
            <a:off x="9697191" y="5872916"/>
            <a:ext cx="764731" cy="738499"/>
          </a:xfrm>
          <a:prstGeom prst="rect">
            <a:avLst/>
          </a:prstGeom>
        </p:spPr>
      </p:pic>
      <p:sp>
        <p:nvSpPr>
          <p:cNvPr id="9" name="TextBox 8"/>
          <p:cNvSpPr txBox="1"/>
          <p:nvPr/>
        </p:nvSpPr>
        <p:spPr>
          <a:xfrm>
            <a:off x="10483617" y="6000291"/>
            <a:ext cx="1168593" cy="584775"/>
          </a:xfrm>
          <a:prstGeom prst="rect">
            <a:avLst/>
          </a:prstGeom>
          <a:noFill/>
        </p:spPr>
        <p:txBody>
          <a:bodyPr wrap="square" rtlCol="0">
            <a:spAutoFit/>
          </a:bodyPr>
          <a:lstStyle/>
          <a:p>
            <a:r>
              <a:rPr lang="en-GB" sz="3200" b="1" dirty="0">
                <a:solidFill>
                  <a:srgbClr val="00B050"/>
                </a:solidFill>
              </a:rPr>
              <a:t>S</a:t>
            </a:r>
            <a:r>
              <a:rPr lang="en-GB" b="1" dirty="0">
                <a:solidFill>
                  <a:srgbClr val="00B050"/>
                </a:solidFill>
              </a:rPr>
              <a:t>hare it! </a:t>
            </a:r>
            <a:endParaRPr lang="en-GB" dirty="0">
              <a:solidFill>
                <a:srgbClr val="00B050"/>
              </a:solidFill>
            </a:endParaRPr>
          </a:p>
        </p:txBody>
      </p:sp>
      <p:pic>
        <p:nvPicPr>
          <p:cNvPr id="10" name="Graphic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592" y="5994689"/>
            <a:ext cx="789358" cy="789358"/>
          </a:xfrm>
          <a:prstGeom prst="rect">
            <a:avLst/>
          </a:prstGeom>
        </p:spPr>
      </p:pic>
      <p:sp>
        <p:nvSpPr>
          <p:cNvPr id="11" name="Rectangle 10"/>
          <p:cNvSpPr/>
          <p:nvPr/>
        </p:nvSpPr>
        <p:spPr>
          <a:xfrm>
            <a:off x="984359" y="6096979"/>
            <a:ext cx="4641378" cy="584775"/>
          </a:xfrm>
          <a:prstGeom prst="rect">
            <a:avLst/>
          </a:prstGeom>
        </p:spPr>
        <p:txBody>
          <a:bodyPr wrap="square">
            <a:spAutoFit/>
          </a:bodyPr>
          <a:lstStyle/>
          <a:p>
            <a:r>
              <a:rPr lang="en-GB" sz="3200" b="1" dirty="0">
                <a:solidFill>
                  <a:schemeClr val="accent2"/>
                </a:solidFill>
              </a:rPr>
              <a:t>C-W</a:t>
            </a:r>
            <a:r>
              <a:rPr lang="en-GB" sz="3200" dirty="0">
                <a:solidFill>
                  <a:schemeClr val="accent2"/>
                </a:solidFill>
              </a:rPr>
              <a:t>or</a:t>
            </a:r>
            <a:r>
              <a:rPr lang="en-GB" sz="3200" b="1" dirty="0">
                <a:solidFill>
                  <a:schemeClr val="accent2"/>
                </a:solidFill>
              </a:rPr>
              <a:t>KS</a:t>
            </a:r>
            <a:r>
              <a:rPr lang="en-GB" b="1" dirty="0">
                <a:solidFill>
                  <a:srgbClr val="FFC000"/>
                </a:solidFill>
              </a:rPr>
              <a:t>:</a:t>
            </a:r>
            <a:r>
              <a:rPr lang="en-GB" b="1" dirty="0"/>
              <a:t> </a:t>
            </a:r>
            <a:r>
              <a:rPr lang="en-GB" sz="3200" b="1" dirty="0">
                <a:solidFill>
                  <a:schemeClr val="accent2"/>
                </a:solidFill>
              </a:rPr>
              <a:t>COVID</a:t>
            </a:r>
            <a:r>
              <a:rPr lang="en-GB" b="1" dirty="0">
                <a:solidFill>
                  <a:schemeClr val="accent2"/>
                </a:solidFill>
              </a:rPr>
              <a:t>-19 consequences</a:t>
            </a:r>
          </a:p>
        </p:txBody>
      </p:sp>
      <p:sp>
        <p:nvSpPr>
          <p:cNvPr id="3" name="TextBox 2"/>
          <p:cNvSpPr txBox="1"/>
          <p:nvPr/>
        </p:nvSpPr>
        <p:spPr>
          <a:xfrm>
            <a:off x="1107767" y="894569"/>
            <a:ext cx="10554930" cy="369332"/>
          </a:xfrm>
          <a:prstGeom prst="rect">
            <a:avLst/>
          </a:prstGeom>
          <a:noFill/>
        </p:spPr>
        <p:txBody>
          <a:bodyPr wrap="square" rtlCol="0">
            <a:spAutoFit/>
          </a:bodyPr>
          <a:lstStyle/>
          <a:p>
            <a:endParaRPr lang="en-GB" dirty="0"/>
          </a:p>
        </p:txBody>
      </p:sp>
      <p:sp>
        <p:nvSpPr>
          <p:cNvPr id="17" name="Title 3"/>
          <p:cNvSpPr txBox="1">
            <a:spLocks/>
          </p:cNvSpPr>
          <p:nvPr/>
        </p:nvSpPr>
        <p:spPr>
          <a:xfrm>
            <a:off x="1138457" y="385237"/>
            <a:ext cx="10038080" cy="1180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i="1" dirty="0"/>
              <a:t>Contact Us</a:t>
            </a:r>
            <a:endParaRPr lang="en-GB" b="1" dirty="0"/>
          </a:p>
          <a:p>
            <a:endParaRPr lang="en-GB" dirty="0"/>
          </a:p>
          <a:p>
            <a:endParaRPr lang="en-GB" dirty="0">
              <a:solidFill>
                <a:srgbClr val="00B050"/>
              </a:solidFill>
            </a:endParaRPr>
          </a:p>
        </p:txBody>
      </p:sp>
      <p:sp>
        <p:nvSpPr>
          <p:cNvPr id="12" name="TextBox 11">
            <a:extLst>
              <a:ext uri="{FF2B5EF4-FFF2-40B4-BE49-F238E27FC236}">
                <a16:creationId xmlns:a16="http://schemas.microsoft.com/office/drawing/2014/main" id="{A60ADB53-DB08-4759-92CD-63821B383184}"/>
              </a:ext>
            </a:extLst>
          </p:cNvPr>
          <p:cNvSpPr txBox="1"/>
          <p:nvPr/>
        </p:nvSpPr>
        <p:spPr>
          <a:xfrm>
            <a:off x="412522" y="1147971"/>
            <a:ext cx="11945419" cy="3724096"/>
          </a:xfrm>
          <a:prstGeom prst="rect">
            <a:avLst/>
          </a:prstGeom>
          <a:noFill/>
        </p:spPr>
        <p:txBody>
          <a:bodyPr wrap="square" rtlCol="0">
            <a:spAutoFit/>
          </a:bodyPr>
          <a:lstStyle/>
          <a:p>
            <a:endParaRPr lang="en-GB" b="1" dirty="0">
              <a:latin typeface="Arial" panose="020B0604020202020204" pitchFamily="34" charset="0"/>
              <a:cs typeface="Arial" panose="020B0604020202020204" pitchFamily="34" charset="0"/>
            </a:endParaRPr>
          </a:p>
          <a:p>
            <a:r>
              <a:rPr lang="en-GB" sz="2000" dirty="0">
                <a:cs typeface="Arial" panose="020B0604020202020204" pitchFamily="34" charset="0"/>
              </a:rPr>
              <a:t>If you need anything at all, contact one of the team at C-WorKS</a:t>
            </a:r>
          </a:p>
          <a:p>
            <a:endParaRPr lang="en-GB" sz="2000" dirty="0">
              <a:cs typeface="Arial" panose="020B0604020202020204" pitchFamily="34" charset="0"/>
            </a:endParaRPr>
          </a:p>
          <a:p>
            <a:pPr marL="342900" indent="-342900">
              <a:buFont typeface="Arial" panose="020B0604020202020204" pitchFamily="34" charset="0"/>
              <a:buChar char="•"/>
            </a:pPr>
            <a:r>
              <a:rPr lang="en-GB" sz="2000" dirty="0">
                <a:cs typeface="Arial" panose="020B0604020202020204" pitchFamily="34" charset="0"/>
                <a:hlinkClick r:id="rId11"/>
              </a:rPr>
              <a:t>Helen.park@phe.gov.uk</a:t>
            </a:r>
            <a:endParaRPr lang="en-GB" sz="2000" dirty="0">
              <a:cs typeface="Arial" panose="020B0604020202020204" pitchFamily="34" charset="0"/>
            </a:endParaRPr>
          </a:p>
          <a:p>
            <a:pPr marL="342900" indent="-342900">
              <a:buFont typeface="Arial" panose="020B0604020202020204" pitchFamily="34" charset="0"/>
              <a:buChar char="•"/>
            </a:pPr>
            <a:r>
              <a:rPr lang="en-GB" sz="2000" dirty="0">
                <a:cs typeface="Arial" panose="020B0604020202020204" pitchFamily="34" charset="0"/>
                <a:hlinkClick r:id="rId12"/>
              </a:rPr>
              <a:t>Mia.Moilanen@phe.gov.uk</a:t>
            </a:r>
            <a:r>
              <a:rPr lang="en-GB" sz="2000" dirty="0">
                <a:cs typeface="Arial" panose="020B0604020202020204" pitchFamily="34" charset="0"/>
              </a:rPr>
              <a:t> (Mia is our new project manager)</a:t>
            </a:r>
          </a:p>
          <a:p>
            <a:pPr marL="342900" indent="-342900">
              <a:buFont typeface="Arial" panose="020B0604020202020204" pitchFamily="34" charset="0"/>
              <a:buChar char="•"/>
            </a:pPr>
            <a:r>
              <a:rPr lang="en-GB" sz="2000" dirty="0">
                <a:cs typeface="Arial" panose="020B0604020202020204" pitchFamily="34" charset="0"/>
                <a:hlinkClick r:id="rId13"/>
              </a:rPr>
              <a:t>sarah-jane.raymond@nhs.net</a:t>
            </a:r>
            <a:r>
              <a:rPr lang="en-GB" sz="2000" dirty="0">
                <a:cs typeface="Arial" panose="020B0604020202020204" pitchFamily="34" charset="0"/>
              </a:rPr>
              <a:t> (Sarah is a librarian at CDDFT and understands issues facing librarians and knowledge managers)</a:t>
            </a:r>
          </a:p>
          <a:p>
            <a:pPr marL="342900" indent="-342900">
              <a:buFont typeface="Arial" panose="020B0604020202020204" pitchFamily="34" charset="0"/>
              <a:buChar char="•"/>
            </a:pPr>
            <a:r>
              <a:rPr lang="en-GB" sz="2000" dirty="0">
                <a:cs typeface="Arial" panose="020B0604020202020204" pitchFamily="34" charset="0"/>
                <a:hlinkClick r:id="rId14"/>
              </a:rPr>
              <a:t>Anna.Christie@phe.gov.uk</a:t>
            </a:r>
            <a:r>
              <a:rPr lang="en-GB" sz="2000" dirty="0">
                <a:cs typeface="Arial" panose="020B0604020202020204" pitchFamily="34" charset="0"/>
              </a:rPr>
              <a:t> (Anna understands all things technical)</a:t>
            </a:r>
          </a:p>
          <a:p>
            <a:pPr marL="342900" indent="-342900">
              <a:buFont typeface="Arial" panose="020B0604020202020204" pitchFamily="34" charset="0"/>
              <a:buChar char="•"/>
            </a:pPr>
            <a:r>
              <a:rPr lang="en-GB" sz="2000" dirty="0">
                <a:cs typeface="Arial" panose="020B0604020202020204" pitchFamily="34" charset="0"/>
                <a:hlinkClick r:id="rId15"/>
              </a:rPr>
              <a:t>Ceri.Wyborn@phe.gov.uk</a:t>
            </a:r>
            <a:r>
              <a:rPr lang="en-GB" sz="2000" dirty="0">
                <a:cs typeface="Arial" panose="020B0604020202020204" pitchFamily="34" charset="0"/>
              </a:rPr>
              <a:t> (Ceri is involved in all things operational for C-WorKS and undertakes our intelligence updates and newsletter). </a:t>
            </a:r>
            <a:br>
              <a:rPr lang="en-GB" sz="2000" dirty="0">
                <a:cs typeface="Arial" panose="020B0604020202020204" pitchFamily="34" charset="0"/>
              </a:rPr>
            </a:br>
            <a:endParaRPr lang="en-GB" sz="2000" dirty="0">
              <a:cs typeface="Arial" panose="020B0604020202020204" pitchFamily="34" charset="0"/>
            </a:endParaRPr>
          </a:p>
          <a:p>
            <a:endParaRPr lang="en-GB" dirty="0"/>
          </a:p>
        </p:txBody>
      </p:sp>
      <p:pic>
        <p:nvPicPr>
          <p:cNvPr id="15" name="Picture 14">
            <a:extLst>
              <a:ext uri="{FF2B5EF4-FFF2-40B4-BE49-F238E27FC236}">
                <a16:creationId xmlns:a16="http://schemas.microsoft.com/office/drawing/2014/main" id="{752C40B4-6BED-489C-8009-1D08D3396AA0}"/>
              </a:ext>
            </a:extLst>
          </p:cNvPr>
          <p:cNvPicPr/>
          <p:nvPr/>
        </p:nvPicPr>
        <p:blipFill>
          <a:blip r:embed="rId16"/>
          <a:stretch>
            <a:fillRect/>
          </a:stretch>
        </p:blipFill>
        <p:spPr>
          <a:xfrm>
            <a:off x="2725783" y="5192089"/>
            <a:ext cx="5684240" cy="804252"/>
          </a:xfrm>
          <a:prstGeom prst="rect">
            <a:avLst/>
          </a:prstGeom>
        </p:spPr>
      </p:pic>
    </p:spTree>
    <p:extLst>
      <p:ext uri="{BB962C8B-B14F-4D97-AF65-F5344CB8AC3E}">
        <p14:creationId xmlns:p14="http://schemas.microsoft.com/office/powerpoint/2010/main" val="3808442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064C-BC13-4E62-8EA1-7EDDA8F6809A}"/>
              </a:ext>
            </a:extLst>
          </p:cNvPr>
          <p:cNvSpPr>
            <a:spLocks noGrp="1"/>
          </p:cNvSpPr>
          <p:nvPr>
            <p:ph type="title"/>
          </p:nvPr>
        </p:nvSpPr>
        <p:spPr/>
        <p:txBody>
          <a:bodyPr>
            <a:normAutofit/>
          </a:bodyPr>
          <a:lstStyle/>
          <a:p>
            <a:pPr algn="ctr"/>
            <a:r>
              <a:rPr lang="en-GB" dirty="0"/>
              <a:t>Thank you and keep in touch</a:t>
            </a:r>
          </a:p>
        </p:txBody>
      </p:sp>
      <p:sp>
        <p:nvSpPr>
          <p:cNvPr id="3" name="Content Placeholder 2">
            <a:extLst>
              <a:ext uri="{FF2B5EF4-FFF2-40B4-BE49-F238E27FC236}">
                <a16:creationId xmlns:a16="http://schemas.microsoft.com/office/drawing/2014/main" id="{61EF3282-6D77-465C-973F-45DF333EEBA4}"/>
              </a:ext>
            </a:extLst>
          </p:cNvPr>
          <p:cNvSpPr>
            <a:spLocks noGrp="1"/>
          </p:cNvSpPr>
          <p:nvPr>
            <p:ph idx="1"/>
          </p:nvPr>
        </p:nvSpPr>
        <p:spPr>
          <a:xfrm>
            <a:off x="838199" y="1401097"/>
            <a:ext cx="10724535" cy="5091778"/>
          </a:xfrm>
        </p:spPr>
        <p:txBody>
          <a:bodyPr>
            <a:normAutofit/>
          </a:bodyPr>
          <a:lstStyle/>
          <a:p>
            <a:pPr marL="0" indent="0">
              <a:buNone/>
            </a:pPr>
            <a:r>
              <a:rPr lang="en-GB" dirty="0" err="1"/>
              <a:t>STEMClub</a:t>
            </a:r>
            <a:endParaRPr lang="en-GB" dirty="0"/>
          </a:p>
          <a:p>
            <a:pPr marL="0" indent="0">
              <a:buNone/>
            </a:pPr>
            <a:r>
              <a:rPr lang="en-GB" dirty="0"/>
              <a:t>Joanne Naughton</a:t>
            </a:r>
          </a:p>
          <a:p>
            <a:pPr marL="0" indent="0">
              <a:buNone/>
            </a:pPr>
            <a:r>
              <a:rPr lang="en-GB" dirty="0">
                <a:hlinkClick r:id="rId3"/>
              </a:rPr>
              <a:t>Joanne.naughton@hee.nhs.uk</a:t>
            </a:r>
            <a:endParaRPr lang="en-GB" dirty="0"/>
          </a:p>
          <a:p>
            <a:endParaRPr lang="en-GB" dirty="0"/>
          </a:p>
          <a:p>
            <a:endParaRPr lang="en-GB" dirty="0"/>
          </a:p>
          <a:p>
            <a:pPr marL="0" indent="0">
              <a:buNone/>
            </a:pPr>
            <a:r>
              <a:rPr lang="en-GB" dirty="0" err="1"/>
              <a:t>CWoRKS</a:t>
            </a:r>
            <a:endParaRPr lang="en-GB" dirty="0"/>
          </a:p>
          <a:p>
            <a:pPr marL="0" indent="0">
              <a:buNone/>
            </a:pPr>
            <a:r>
              <a:rPr lang="en-GB" dirty="0"/>
              <a:t>Helen Park </a:t>
            </a:r>
          </a:p>
          <a:p>
            <a:pPr marL="0" indent="0">
              <a:buNone/>
            </a:pPr>
            <a:r>
              <a:rPr lang="en-GB" dirty="0">
                <a:hlinkClick r:id="rId4"/>
              </a:rPr>
              <a:t>Helen.Park@phe.gov.uk</a:t>
            </a:r>
            <a:endParaRPr lang="en-GB" dirty="0"/>
          </a:p>
          <a:p>
            <a:pPr marL="0" indent="0">
              <a:buNone/>
            </a:pPr>
            <a:r>
              <a:rPr lang="en-GB" dirty="0"/>
              <a:t>Mia </a:t>
            </a:r>
            <a:r>
              <a:rPr lang="en-GB" dirty="0" err="1"/>
              <a:t>Moilanen</a:t>
            </a:r>
            <a:endParaRPr lang="en-GB" dirty="0"/>
          </a:p>
          <a:p>
            <a:pPr marL="0" indent="0">
              <a:buNone/>
            </a:pPr>
            <a:r>
              <a:rPr lang="en-GB" dirty="0">
                <a:hlinkClick r:id="rId5"/>
              </a:rPr>
              <a:t>Mia.Moilanen@phe.gov.uk</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78927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object, night&#10;&#10;Description automatically generated">
            <a:extLst>
              <a:ext uri="{FF2B5EF4-FFF2-40B4-BE49-F238E27FC236}">
                <a16:creationId xmlns:a16="http://schemas.microsoft.com/office/drawing/2014/main" id="{D5E231B6-D969-44D0-807F-720CAE810E32}"/>
              </a:ext>
            </a:extLst>
          </p:cNvPr>
          <p:cNvPicPr>
            <a:picLocks noChangeAspect="1"/>
          </p:cNvPicPr>
          <p:nvPr/>
        </p:nvPicPr>
        <p:blipFill rotWithShape="1">
          <a:blip r:embed="rId3">
            <a:extLst>
              <a:ext uri="{28A0092B-C50C-407E-A947-70E740481C1C}">
                <a14:useLocalDpi xmlns:a14="http://schemas.microsoft.com/office/drawing/2010/main" val="0"/>
              </a:ext>
            </a:extLst>
          </a:blip>
          <a:srcRect r="50" b="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1CBABA6-21C2-41A1-9673-D73922D44E39}"/>
              </a:ext>
            </a:extLst>
          </p:cNvPr>
          <p:cNvSpPr>
            <a:spLocks noGrp="1"/>
          </p:cNvSpPr>
          <p:nvPr>
            <p:ph type="title"/>
          </p:nvPr>
        </p:nvSpPr>
        <p:spPr>
          <a:xfrm>
            <a:off x="709448" y="1913950"/>
            <a:ext cx="4204137" cy="1342754"/>
          </a:xfrm>
        </p:spPr>
        <p:txBody>
          <a:bodyPr>
            <a:normAutofit/>
          </a:bodyPr>
          <a:lstStyle/>
          <a:p>
            <a:pPr algn="ctr"/>
            <a:r>
              <a:rPr lang="en-GB" sz="3600" b="1"/>
              <a:t>Reflections and Next steps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96C036-CD9E-49C3-B286-AA69591A45A2}"/>
              </a:ext>
            </a:extLst>
          </p:cNvPr>
          <p:cNvSpPr>
            <a:spLocks noGrp="1"/>
          </p:cNvSpPr>
          <p:nvPr>
            <p:ph idx="1"/>
          </p:nvPr>
        </p:nvSpPr>
        <p:spPr>
          <a:xfrm>
            <a:off x="525516" y="3417573"/>
            <a:ext cx="4593021" cy="2619839"/>
          </a:xfrm>
        </p:spPr>
        <p:txBody>
          <a:bodyPr anchor="ctr">
            <a:normAutofit/>
          </a:bodyPr>
          <a:lstStyle/>
          <a:p>
            <a:endParaRPr lang="en-GB" sz="1800" dirty="0"/>
          </a:p>
          <a:p>
            <a:r>
              <a:rPr lang="en-GB" sz="3200" dirty="0"/>
              <a:t>What are the next steps?</a:t>
            </a:r>
          </a:p>
          <a:p>
            <a:endParaRPr lang="en-GB" sz="3200" dirty="0"/>
          </a:p>
          <a:p>
            <a:r>
              <a:rPr lang="en-GB" sz="3200" dirty="0"/>
              <a:t>What would help?</a:t>
            </a:r>
          </a:p>
        </p:txBody>
      </p:sp>
    </p:spTree>
    <p:extLst>
      <p:ext uri="{BB962C8B-B14F-4D97-AF65-F5344CB8AC3E}">
        <p14:creationId xmlns:p14="http://schemas.microsoft.com/office/powerpoint/2010/main" val="308199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4267" b="1" dirty="0"/>
              <a:t>Responding to COVID-19</a:t>
            </a:r>
          </a:p>
        </p:txBody>
      </p:sp>
      <p:sp>
        <p:nvSpPr>
          <p:cNvPr id="3" name="Content Placeholder 2"/>
          <p:cNvSpPr>
            <a:spLocks noGrp="1"/>
          </p:cNvSpPr>
          <p:nvPr>
            <p:ph sz="quarter" idx="10"/>
          </p:nvPr>
        </p:nvSpPr>
        <p:spPr/>
        <p:txBody>
          <a:bodyPr/>
          <a:lstStyle/>
          <a:p>
            <a:r>
              <a:rPr lang="en-GB" dirty="0"/>
              <a:t>High volumes of research</a:t>
            </a:r>
          </a:p>
          <a:p>
            <a:pPr lvl="1"/>
            <a:r>
              <a:rPr lang="en-GB" dirty="0"/>
              <a:t>Hard to navigate</a:t>
            </a:r>
          </a:p>
          <a:p>
            <a:pPr lvl="1"/>
            <a:r>
              <a:rPr lang="en-GB" dirty="0"/>
              <a:t>Lots of research repositories being set up</a:t>
            </a:r>
          </a:p>
          <a:p>
            <a:pPr lvl="1"/>
            <a:r>
              <a:rPr lang="en-GB" dirty="0"/>
              <a:t>Overwhelming</a:t>
            </a:r>
          </a:p>
          <a:p>
            <a:pPr lvl="1"/>
            <a:endParaRPr lang="en-GB" dirty="0"/>
          </a:p>
          <a:p>
            <a:r>
              <a:rPr lang="en-GB" dirty="0"/>
              <a:t>Focus</a:t>
            </a:r>
          </a:p>
          <a:p>
            <a:pPr lvl="1"/>
            <a:r>
              <a:rPr lang="en-GB" dirty="0"/>
              <a:t>Symptoms</a:t>
            </a:r>
          </a:p>
          <a:p>
            <a:pPr lvl="1"/>
            <a:r>
              <a:rPr lang="en-GB" dirty="0"/>
              <a:t>Treatments</a:t>
            </a:r>
          </a:p>
          <a:p>
            <a:pPr lvl="1"/>
            <a:r>
              <a:rPr lang="en-GB" dirty="0"/>
              <a:t>Spread</a:t>
            </a:r>
          </a:p>
          <a:p>
            <a:endParaRPr lang="en-GB" dirty="0"/>
          </a:p>
          <a:p>
            <a:r>
              <a:rPr lang="en-GB" dirty="0"/>
              <a:t>What would be valuable to primary care and commissioning?</a:t>
            </a:r>
          </a:p>
        </p:txBody>
      </p:sp>
      <p:sp>
        <p:nvSpPr>
          <p:cNvPr id="6" name="Text Placeholder 5"/>
          <p:cNvSpPr>
            <a:spLocks noGrp="1"/>
          </p:cNvSpPr>
          <p:nvPr>
            <p:ph type="body" sz="quarter" idx="12"/>
          </p:nvPr>
        </p:nvSpPr>
        <p:spPr/>
        <p:txBody>
          <a:bodyPr/>
          <a:lstStyle/>
          <a:p>
            <a:endParaRPr lang="en-GB"/>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spTree>
    <p:extLst>
      <p:ext uri="{BB962C8B-B14F-4D97-AF65-F5344CB8AC3E}">
        <p14:creationId xmlns:p14="http://schemas.microsoft.com/office/powerpoint/2010/main" val="262121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66949" y="3293659"/>
            <a:ext cx="4148919" cy="536812"/>
          </a:xfrm>
          <a:prstGeom prst="rect">
            <a:avLst/>
          </a:prstGeom>
          <a:gradFill>
            <a:gsLst>
              <a:gs pos="0">
                <a:srgbClr val="03D4A8"/>
              </a:gs>
              <a:gs pos="25000">
                <a:srgbClr val="21D6E0"/>
              </a:gs>
              <a:gs pos="75000">
                <a:srgbClr val="0087E6"/>
              </a:gs>
              <a:gs pos="100000">
                <a:srgbClr val="005CB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Rectangle 7"/>
          <p:cNvSpPr/>
          <p:nvPr/>
        </p:nvSpPr>
        <p:spPr>
          <a:xfrm>
            <a:off x="2975213" y="1792406"/>
            <a:ext cx="6132393" cy="8006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4267" b="1" dirty="0"/>
              <a:t>Responding to COVID-19</a:t>
            </a:r>
          </a:p>
        </p:txBody>
      </p:sp>
      <p:sp>
        <p:nvSpPr>
          <p:cNvPr id="3" name="Content Placeholder 2"/>
          <p:cNvSpPr>
            <a:spLocks noGrp="1"/>
          </p:cNvSpPr>
          <p:nvPr>
            <p:ph sz="quarter" idx="10"/>
          </p:nvPr>
        </p:nvSpPr>
        <p:spPr>
          <a:xfrm>
            <a:off x="469900" y="1792406"/>
            <a:ext cx="11180233" cy="4039189"/>
          </a:xfrm>
        </p:spPr>
        <p:txBody>
          <a:bodyPr/>
          <a:lstStyle/>
          <a:p>
            <a:pPr marL="0" indent="0" algn="ctr">
              <a:buNone/>
            </a:pPr>
            <a:r>
              <a:rPr lang="en-GB" sz="2667" dirty="0"/>
              <a:t>Periodic bulletins</a:t>
            </a:r>
          </a:p>
          <a:p>
            <a:pPr marL="0" indent="0" algn="ctr">
              <a:buNone/>
            </a:pPr>
            <a:r>
              <a:rPr lang="en-GB" sz="1600" dirty="0"/>
              <a:t>usually broad, sharing evidence, events, studies to get involved in </a:t>
            </a:r>
          </a:p>
          <a:p>
            <a:pPr marL="0" indent="0" algn="ctr">
              <a:buNone/>
            </a:pPr>
            <a:endParaRPr lang="en-GB" sz="2667" dirty="0"/>
          </a:p>
          <a:p>
            <a:pPr marL="0" indent="0" algn="ctr">
              <a:buNone/>
            </a:pPr>
            <a:endParaRPr lang="en-GB" sz="1200" dirty="0"/>
          </a:p>
          <a:p>
            <a:pPr marL="0" indent="0" algn="ctr">
              <a:buNone/>
            </a:pPr>
            <a:r>
              <a:rPr lang="en-GB" sz="2667" dirty="0"/>
              <a:t>Focused, themed bulletins</a:t>
            </a:r>
          </a:p>
          <a:p>
            <a:endParaRPr lang="en-GB" dirty="0"/>
          </a:p>
          <a:p>
            <a:r>
              <a:rPr lang="en-GB" dirty="0"/>
              <a:t>Link to repositories not repeat </a:t>
            </a:r>
          </a:p>
          <a:p>
            <a:r>
              <a:rPr lang="en-GB" dirty="0"/>
              <a:t>Reviewed and improve style of bulletin to make it more accessible</a:t>
            </a:r>
          </a:p>
          <a:p>
            <a:r>
              <a:rPr lang="en-GB" dirty="0"/>
              <a:t>Asked for topic priorities via Twitter poll</a:t>
            </a:r>
          </a:p>
        </p:txBody>
      </p:sp>
      <p:sp>
        <p:nvSpPr>
          <p:cNvPr id="6" name="Text Placeholder 5"/>
          <p:cNvSpPr>
            <a:spLocks noGrp="1"/>
          </p:cNvSpPr>
          <p:nvPr>
            <p:ph type="body" sz="quarter" idx="12"/>
          </p:nvPr>
        </p:nvSpPr>
        <p:spPr/>
        <p:txBody>
          <a:bodyPr/>
          <a:lstStyle/>
          <a:p>
            <a:endParaRPr lang="en-GB"/>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sp>
        <p:nvSpPr>
          <p:cNvPr id="4" name="Down Arrow 3"/>
          <p:cNvSpPr/>
          <p:nvPr/>
        </p:nvSpPr>
        <p:spPr>
          <a:xfrm>
            <a:off x="5531893" y="2593073"/>
            <a:ext cx="791571" cy="700585"/>
          </a:xfrm>
          <a:prstGeom prst="downArrow">
            <a:avLst/>
          </a:prstGeom>
          <a:gradFill>
            <a:gsLst>
              <a:gs pos="0">
                <a:srgbClr val="03D4A8"/>
              </a:gs>
              <a:gs pos="25000">
                <a:srgbClr val="21D6E0"/>
              </a:gs>
              <a:gs pos="75000">
                <a:srgbClr val="0087E6"/>
              </a:gs>
              <a:gs pos="100000">
                <a:srgbClr val="005CB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3440">
            <a:off x="9295764" y="3413612"/>
            <a:ext cx="1780864" cy="29019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61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4267" b="1" dirty="0"/>
              <a:t>Themed bulletins</a:t>
            </a:r>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graphicFrame>
        <p:nvGraphicFramePr>
          <p:cNvPr id="4" name="Diagram 3"/>
          <p:cNvGraphicFramePr/>
          <p:nvPr/>
        </p:nvGraphicFramePr>
        <p:xfrm>
          <a:off x="709127" y="1564943"/>
          <a:ext cx="10700175" cy="445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18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57002">
            <a:off x="8390018" y="1601643"/>
            <a:ext cx="3260117" cy="45907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00">
            <a:off x="5688606" y="1720298"/>
            <a:ext cx="3231369" cy="45360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45" y="1368447"/>
            <a:ext cx="3296428" cy="464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99D8E77-C82E-0F41-ADCF-8AC2EF6B900F}"/>
              </a:ext>
            </a:extLst>
          </p:cNvPr>
          <p:cNvSpPr>
            <a:spLocks noGrp="1"/>
          </p:cNvSpPr>
          <p:nvPr>
            <p:ph type="title"/>
          </p:nvPr>
        </p:nvSpPr>
        <p:spPr/>
        <p:txBody>
          <a:bodyPr/>
          <a:lstStyle/>
          <a:p>
            <a:r>
              <a:rPr lang="en-US" sz="3733" b="1" dirty="0"/>
              <a:t>10 things to know about COVID-19 research</a:t>
            </a:r>
          </a:p>
        </p:txBody>
      </p:sp>
      <p:sp>
        <p:nvSpPr>
          <p:cNvPr id="5" name="Text Placeholder 2">
            <a:extLst>
              <a:ext uri="{FF2B5EF4-FFF2-40B4-BE49-F238E27FC236}">
                <a16:creationId xmlns:a16="http://schemas.microsoft.com/office/drawing/2014/main" id="{1A0D2436-C2C5-DC41-A445-E725E04D5A74}"/>
              </a:ext>
            </a:extLst>
          </p:cNvPr>
          <p:cNvSpPr txBox="1">
            <a:spLocks/>
          </p:cNvSpPr>
          <p:nvPr/>
        </p:nvSpPr>
        <p:spPr>
          <a:xfrm>
            <a:off x="381689" y="6192422"/>
            <a:ext cx="2916028" cy="35159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kern="120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t>necsu.nhs.uk</a:t>
            </a:r>
          </a:p>
          <a:p>
            <a:endParaRPr lang="en-US" sz="1333" dirty="0"/>
          </a:p>
        </p:txBody>
      </p:sp>
      <p:sp>
        <p:nvSpPr>
          <p:cNvPr id="7" name="Text Placeholder 3">
            <a:extLst>
              <a:ext uri="{FF2B5EF4-FFF2-40B4-BE49-F238E27FC236}">
                <a16:creationId xmlns:a16="http://schemas.microsoft.com/office/drawing/2014/main" id="{C6BA3F3C-F945-9047-AB8B-D7A589AFFB35}"/>
              </a:ext>
            </a:extLst>
          </p:cNvPr>
          <p:cNvSpPr txBox="1">
            <a:spLocks/>
          </p:cNvSpPr>
          <p:nvPr/>
        </p:nvSpPr>
        <p:spPr>
          <a:xfrm>
            <a:off x="5370730" y="5541587"/>
            <a:ext cx="6038573" cy="949749"/>
          </a:xfrm>
          <a:prstGeom prst="rect">
            <a:avLst/>
          </a:prstGeom>
        </p:spPr>
        <p:txBody>
          <a:bodyPr anchor="b"/>
          <a:lstStyle>
            <a:lvl1pPr marL="0" indent="0" algn="l" defTabSz="457200" rtl="0" eaLnBrk="1" latinLnBrk="0" hangingPunct="1">
              <a:lnSpc>
                <a:spcPct val="100000"/>
              </a:lnSpc>
              <a:spcBef>
                <a:spcPct val="20000"/>
              </a:spcBef>
              <a:buFont typeface="Arial"/>
              <a:buNone/>
              <a:defRPr lang="en-GB" sz="1000" kern="1200" baseline="0">
                <a:solidFill>
                  <a:schemeClr val="bg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dirty="0">
                <a:solidFill>
                  <a:srgbClr val="0070C0"/>
                </a:solidFill>
                <a:latin typeface="Arial"/>
                <a:ea typeface="Calibri"/>
                <a:cs typeface="Times New Roman"/>
              </a:rPr>
              <a:t>Official</a:t>
            </a:r>
            <a:r>
              <a:rPr lang="en-US" sz="1467" dirty="0">
                <a:solidFill>
                  <a:srgbClr val="0070C0"/>
                </a:solidFill>
                <a:latin typeface="+mn-lt"/>
                <a:ea typeface="Calibri"/>
                <a:cs typeface="Times New Roman"/>
              </a:rPr>
              <a:t>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71491">
            <a:off x="931362" y="1496230"/>
            <a:ext cx="3196513" cy="451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985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3315</Words>
  <Application>Microsoft Office PowerPoint</Application>
  <PresentationFormat>Widescreen</PresentationFormat>
  <Paragraphs>585</Paragraphs>
  <Slides>54</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Times New Roman</vt:lpstr>
      <vt:lpstr>Verdana</vt:lpstr>
      <vt:lpstr>Office Theme</vt:lpstr>
      <vt:lpstr>  Welcome to STEMClub  Collaboration through the pandemic and beyond   </vt:lpstr>
      <vt:lpstr>Programme </vt:lpstr>
      <vt:lpstr>PowerPoint Presentation</vt:lpstr>
      <vt:lpstr>PowerPoint Presentation</vt:lpstr>
      <vt:lpstr>PowerPoint Presentation</vt:lpstr>
      <vt:lpstr>Responding to COVID-19</vt:lpstr>
      <vt:lpstr>Responding to COVID-19</vt:lpstr>
      <vt:lpstr>Themed bulletins</vt:lpstr>
      <vt:lpstr>10 things to know about COVID-19 research</vt:lpstr>
      <vt:lpstr>COVID-19 and mental health</vt:lpstr>
      <vt:lpstr>Digital and remote working in primary care</vt:lpstr>
      <vt:lpstr>Digital and remote working at home</vt:lpstr>
      <vt:lpstr>Supporting &amp; advising on C-19 studies</vt:lpstr>
      <vt:lpstr>Supporting &amp; advising on C-19 studies</vt:lpstr>
      <vt:lpstr>PowerPoint Presentation</vt:lpstr>
      <vt:lpstr>PowerPoint Presentation</vt:lpstr>
      <vt:lpstr>Our role during COVID</vt:lpstr>
      <vt:lpstr>What was the hardest thing?</vt:lpstr>
      <vt:lpstr>What was the best thing?</vt:lpstr>
      <vt:lpstr>What has it meant for the service?</vt:lpstr>
      <vt:lpstr>Thanks you    Any questions?</vt:lpstr>
      <vt:lpstr>PowerPoint Presentation</vt:lpstr>
      <vt:lpstr>NENC Evaluation Eco System  AHSN NENC   </vt:lpstr>
      <vt:lpstr>AHSN-NENC – Innovation Pathway </vt:lpstr>
      <vt:lpstr>Role of Evaluation and who wants it….. </vt:lpstr>
      <vt:lpstr>NENC Virtual Evaluation Eco System  </vt:lpstr>
      <vt:lpstr>What will the eco system provide?</vt:lpstr>
      <vt:lpstr> NENC Evaluation Eco System Structure </vt:lpstr>
      <vt:lpstr>Scoping to date </vt:lpstr>
      <vt:lpstr>Business Engagement </vt:lpstr>
      <vt:lpstr>Feedback from Innovators about their journey into the NHS    </vt:lpstr>
      <vt:lpstr>PowerPoint Presentation</vt:lpstr>
      <vt:lpstr>Panel role –virtual team of expert to advice and guide each promising innovation,  allowing each part of the eco system to support and ensure best possible opportunity for the innovation to be commissioned within the NHS/Social Care </vt:lpstr>
      <vt:lpstr>Full pathway</vt:lpstr>
      <vt:lpstr> Current Innovation Funnel….</vt:lpstr>
      <vt:lpstr>Innovation Funnel….after implementation of NE NC Evaluation Ecosystem</vt:lpstr>
      <vt:lpstr>Current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 keep in touch</vt:lpstr>
      <vt:lpstr>Reflections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STEMClub Service Transformation through Evidence Mobilisation Collaboration through the pandemic and beyond</dc:title>
  <dc:creator>Joanne Naughton</dc:creator>
  <cp:lastModifiedBy>Joanne Naughton</cp:lastModifiedBy>
  <cp:revision>5</cp:revision>
  <dcterms:created xsi:type="dcterms:W3CDTF">2021-02-04T10:29:02Z</dcterms:created>
  <dcterms:modified xsi:type="dcterms:W3CDTF">2021-02-25T14:39:05Z</dcterms:modified>
</cp:coreProperties>
</file>